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5"/>
  </p:notesMasterIdLst>
  <p:handoutMasterIdLst>
    <p:handoutMasterId r:id="rId26"/>
  </p:handoutMasterIdLst>
  <p:sldIdLst>
    <p:sldId id="815" r:id="rId2"/>
    <p:sldId id="809" r:id="rId3"/>
    <p:sldId id="829" r:id="rId4"/>
    <p:sldId id="765" r:id="rId5"/>
    <p:sldId id="352" r:id="rId6"/>
    <p:sldId id="342" r:id="rId7"/>
    <p:sldId id="322" r:id="rId8"/>
    <p:sldId id="349" r:id="rId9"/>
    <p:sldId id="341" r:id="rId10"/>
    <p:sldId id="414" r:id="rId11"/>
    <p:sldId id="351" r:id="rId12"/>
    <p:sldId id="838" r:id="rId13"/>
    <p:sldId id="812" r:id="rId14"/>
    <p:sldId id="813" r:id="rId15"/>
    <p:sldId id="818" r:id="rId16"/>
    <p:sldId id="828" r:id="rId17"/>
    <p:sldId id="830" r:id="rId18"/>
    <p:sldId id="831" r:id="rId19"/>
    <p:sldId id="832" r:id="rId20"/>
    <p:sldId id="833" r:id="rId21"/>
    <p:sldId id="836" r:id="rId22"/>
    <p:sldId id="835" r:id="rId23"/>
    <p:sldId id="8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rooks" initials="s" lastIdx="6" clrIdx="0"/>
  <p:cmAuthor id="1" name="Hugh Davis" initials="HD" lastIdx="1" clrIdx="1">
    <p:extLst>
      <p:ext uri="{19B8F6BF-5375-455C-9EA6-DF929625EA0E}">
        <p15:presenceInfo xmlns:p15="http://schemas.microsoft.com/office/powerpoint/2012/main" userId="S-1-5-21-2265325807-3182627950-2199391420-6003" providerId="AD"/>
      </p:ext>
    </p:extLst>
  </p:cmAuthor>
  <p:cmAuthor id="2" name="Lisa Diamond" initials="LD" lastIdx="3" clrIdx="2">
    <p:extLst>
      <p:ext uri="{19B8F6BF-5375-455C-9EA6-DF929625EA0E}">
        <p15:presenceInfo xmlns:p15="http://schemas.microsoft.com/office/powerpoint/2012/main" userId="S-1-5-21-2265325807-3182627950-2199391420-1750" providerId="AD"/>
      </p:ext>
    </p:extLst>
  </p:cmAuthor>
  <p:cmAuthor id="3" name="Shannon Ryan" initials="SR" lastIdx="1" clrIdx="3">
    <p:extLst>
      <p:ext uri="{19B8F6BF-5375-455C-9EA6-DF929625EA0E}">
        <p15:presenceInfo xmlns:p15="http://schemas.microsoft.com/office/powerpoint/2012/main" userId="S-1-5-21-2265325807-3182627950-2199391420-7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68A"/>
    <a:srgbClr val="000000"/>
    <a:srgbClr val="0C5085"/>
    <a:srgbClr val="00467F"/>
    <a:srgbClr val="8EB4E3"/>
    <a:srgbClr val="23B1A5"/>
    <a:srgbClr val="FFFFFF"/>
    <a:srgbClr val="3DAEB6"/>
    <a:srgbClr val="D2DEEF"/>
    <a:srgbClr val="AE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3" autoAdjust="0"/>
    <p:restoredTop sz="94280" autoAdjust="0"/>
  </p:normalViewPr>
  <p:slideViewPr>
    <p:cSldViewPr snapToGrid="0">
      <p:cViewPr varScale="1">
        <p:scale>
          <a:sx n="70" d="100"/>
          <a:sy n="70" d="100"/>
        </p:scale>
        <p:origin x="660" y="48"/>
      </p:cViewPr>
      <p:guideLst>
        <p:guide orient="horz" pos="2160"/>
        <p:guide pos="3840"/>
      </p:guideLst>
    </p:cSldViewPr>
  </p:slideViewPr>
  <p:outlineViewPr>
    <p:cViewPr>
      <p:scale>
        <a:sx n="33" d="100"/>
        <a:sy n="33" d="100"/>
      </p:scale>
      <p:origin x="42" y="20724"/>
    </p:cViewPr>
  </p:outlineViewPr>
  <p:notesTextViewPr>
    <p:cViewPr>
      <p:scale>
        <a:sx n="1" d="1"/>
        <a:sy n="1" d="1"/>
      </p:scale>
      <p:origin x="0" y="0"/>
    </p:cViewPr>
  </p:notesTextViewPr>
  <p:sorterViewPr>
    <p:cViewPr>
      <p:scale>
        <a:sx n="60" d="100"/>
        <a:sy n="60" d="100"/>
      </p:scale>
      <p:origin x="0" y="8856"/>
    </p:cViewPr>
  </p:sorterViewPr>
  <p:notesViewPr>
    <p:cSldViewPr snapToGrid="0">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7006540792368E-2"/>
          <c:w val="1"/>
          <c:h val="0.67473566774646887"/>
        </c:manualLayout>
      </c:layout>
      <c:barChart>
        <c:barDir val="col"/>
        <c:grouping val="stacked"/>
        <c:varyColors val="0"/>
        <c:ser>
          <c:idx val="0"/>
          <c:order val="0"/>
          <c:tx>
            <c:strRef>
              <c:f>Sheet1!$B$1</c:f>
              <c:strCache>
                <c:ptCount val="1"/>
                <c:pt idx="0">
                  <c:v>Biologics</c:v>
                </c:pt>
              </c:strCache>
            </c:strRef>
          </c:tx>
          <c:spPr>
            <a:solidFill>
              <a:schemeClr val="accent1"/>
            </a:solidFill>
            <a:ln>
              <a:noFill/>
            </a:ln>
            <a:effectLst/>
          </c:spPr>
          <c:invertIfNegative val="0"/>
          <c:dLbls>
            <c:dLbl>
              <c:idx val="0"/>
              <c:layout>
                <c:manualLayout>
                  <c:x val="0"/>
                  <c:y val="-1.951038159694786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BC8-4589-965D-73094DCA6CD6}"/>
                </c:ext>
                <c:ext xmlns:c15="http://schemas.microsoft.com/office/drawing/2012/chart" uri="{CE6537A1-D6FC-4f65-9D91-7224C49458BB}"/>
              </c:extLst>
            </c:dLbl>
            <c:dLbl>
              <c:idx val="1"/>
              <c:layout>
                <c:manualLayout>
                  <c:x val="0"/>
                  <c:y val="-1.951038159694777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BC8-4589-965D-73094DCA6CD6}"/>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Sheet1!$B$2:$B$4</c:f>
              <c:numCache>
                <c:formatCode>General</c:formatCode>
                <c:ptCount val="3"/>
                <c:pt idx="0">
                  <c:v>3.8</c:v>
                </c:pt>
                <c:pt idx="1">
                  <c:v>8.4</c:v>
                </c:pt>
                <c:pt idx="2">
                  <c:v>21</c:v>
                </c:pt>
              </c:numCache>
            </c:numRef>
          </c:val>
          <c:extLst xmlns:c16r2="http://schemas.microsoft.com/office/drawing/2015/06/chart">
            <c:ext xmlns:c16="http://schemas.microsoft.com/office/drawing/2014/chart" uri="{C3380CC4-5D6E-409C-BE32-E72D297353CC}">
              <c16:uniqueId val="{00000002-5BC8-4589-965D-73094DCA6CD6}"/>
            </c:ext>
          </c:extLst>
        </c:ser>
        <c:ser>
          <c:idx val="1"/>
          <c:order val="1"/>
          <c:tx>
            <c:strRef>
              <c:f>Sheet1!$C$1</c:f>
              <c:strCache>
                <c:ptCount val="1"/>
                <c:pt idx="0">
                  <c:v>Chemical Drugs</c:v>
                </c:pt>
              </c:strCache>
            </c:strRef>
          </c:tx>
          <c:spPr>
            <a:solidFill>
              <a:schemeClr val="accent2"/>
            </a:solidFill>
            <a:ln>
              <a:noFill/>
            </a:ln>
            <a:effectLst/>
          </c:spPr>
          <c:invertIfNegative val="0"/>
          <c:dLbls>
            <c:dLbl>
              <c:idx val="0"/>
              <c:layout>
                <c:manualLayout>
                  <c:x val="-1.91069500141535E-17"/>
                  <c:y val="-1.951038159694786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BC8-4589-965D-73094DCA6CD6}"/>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Sheet1!$C$2:$C$4</c:f>
              <c:numCache>
                <c:formatCode>General</c:formatCode>
                <c:ptCount val="3"/>
                <c:pt idx="0">
                  <c:v>31</c:v>
                </c:pt>
                <c:pt idx="1">
                  <c:v>41.8</c:v>
                </c:pt>
                <c:pt idx="2">
                  <c:v>62.9</c:v>
                </c:pt>
              </c:numCache>
            </c:numRef>
          </c:val>
          <c:extLst xmlns:c16r2="http://schemas.microsoft.com/office/drawing/2015/06/chart">
            <c:ext xmlns:c16="http://schemas.microsoft.com/office/drawing/2014/chart" uri="{C3380CC4-5D6E-409C-BE32-E72D297353CC}">
              <c16:uniqueId val="{00000004-5BC8-4589-965D-73094DCA6CD6}"/>
            </c:ext>
          </c:extLst>
        </c:ser>
        <c:ser>
          <c:idx val="2"/>
          <c:order val="2"/>
          <c:tx>
            <c:strRef>
              <c:f>Sheet1!$D$1</c:f>
              <c:strCache>
                <c:ptCount val="1"/>
                <c:pt idx="0">
                  <c:v>Series 3</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Sheet1!$D$2:$D$4</c:f>
              <c:numCache>
                <c:formatCode>General</c:formatCode>
                <c:ptCount val="3"/>
                <c:pt idx="0">
                  <c:v>34.799999999999997</c:v>
                </c:pt>
                <c:pt idx="1">
                  <c:v>50.3</c:v>
                </c:pt>
                <c:pt idx="2">
                  <c:v>83.9</c:v>
                </c:pt>
              </c:numCache>
            </c:numRef>
          </c:val>
          <c:extLst xmlns:c16r2="http://schemas.microsoft.com/office/drawing/2015/06/chart">
            <c:ext xmlns:c16="http://schemas.microsoft.com/office/drawing/2014/chart" uri="{C3380CC4-5D6E-409C-BE32-E72D297353CC}">
              <c16:uniqueId val="{00000005-5BC8-4589-965D-73094DCA6CD6}"/>
            </c:ext>
          </c:extLst>
        </c:ser>
        <c:dLbls>
          <c:dLblPos val="ctr"/>
          <c:showLegendKey val="0"/>
          <c:showVal val="1"/>
          <c:showCatName val="0"/>
          <c:showSerName val="0"/>
          <c:showPercent val="0"/>
          <c:showBubbleSize val="0"/>
        </c:dLbls>
        <c:gapWidth val="85"/>
        <c:overlap val="100"/>
        <c:axId val="459186888"/>
        <c:axId val="459187280"/>
      </c:barChart>
      <c:catAx>
        <c:axId val="459186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187280"/>
        <c:crosses val="autoZero"/>
        <c:auto val="1"/>
        <c:lblAlgn val="ctr"/>
        <c:lblOffset val="100"/>
        <c:noMultiLvlLbl val="0"/>
      </c:catAx>
      <c:valAx>
        <c:axId val="459187280"/>
        <c:scaling>
          <c:orientation val="minMax"/>
          <c:max val="140"/>
          <c:min val="0"/>
        </c:scaling>
        <c:delete val="1"/>
        <c:axPos val="l"/>
        <c:numFmt formatCode="General" sourceLinked="1"/>
        <c:majorTickMark val="out"/>
        <c:minorTickMark val="none"/>
        <c:tickLblPos val="nextTo"/>
        <c:crossAx val="459186888"/>
        <c:crosses val="autoZero"/>
        <c:crossBetween val="between"/>
      </c:valAx>
      <c:spPr>
        <a:noFill/>
        <a:ln>
          <a:noFill/>
        </a:ln>
        <a:effectLst/>
      </c:spPr>
    </c:plotArea>
    <c:legend>
      <c:legendPos val="b"/>
      <c:legendEntry>
        <c:idx val="2"/>
        <c:delete val="1"/>
      </c:legendEntry>
      <c:layout>
        <c:manualLayout>
          <c:xMode val="edge"/>
          <c:yMode val="edge"/>
          <c:x val="1.6675349008817911E-2"/>
          <c:y val="0.85509660923380892"/>
          <c:w val="0.46606320285529246"/>
          <c:h val="0.1449037577455830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26604049632004E-2"/>
          <c:w val="1"/>
          <c:h val="0.8460880175119222"/>
        </c:manualLayout>
      </c:layout>
      <c:barChart>
        <c:barDir val="col"/>
        <c:grouping val="stacked"/>
        <c:varyColors val="0"/>
        <c:ser>
          <c:idx val="0"/>
          <c:order val="0"/>
          <c:tx>
            <c:strRef>
              <c:f>Sheet1!$B$1</c:f>
              <c:strCache>
                <c:ptCount val="1"/>
                <c:pt idx="0">
                  <c:v>Biologics</c:v>
                </c:pt>
              </c:strCache>
            </c:strRef>
          </c:tx>
          <c:spPr>
            <a:solidFill>
              <a:schemeClr val="accent1"/>
            </a:solidFill>
            <a:ln>
              <a:noFill/>
            </a:ln>
            <a:effectLst/>
          </c:spPr>
          <c:invertIfNegative val="0"/>
          <c:dLbls>
            <c:dLbl>
              <c:idx val="0"/>
              <c:layout>
                <c:manualLayout>
                  <c:x val="0.12981132384041175"/>
                  <c:y val="-3.9768628001122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22F-43F9-B247-CA02D973709E}"/>
                </c:ext>
                <c:ext xmlns:c15="http://schemas.microsoft.com/office/drawing/2012/chart" uri="{CE6537A1-D6FC-4f65-9D91-7224C49458BB}"/>
              </c:extLst>
            </c:dLbl>
            <c:dLbl>
              <c:idx val="1"/>
              <c:layout>
                <c:manualLayout>
                  <c:x val="0.11683013689678824"/>
                  <c:y val="-4.481536162146398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22F-43F9-B247-CA02D973709E}"/>
                </c:ext>
                <c:ext xmlns:c15="http://schemas.microsoft.com/office/drawing/2012/chart" uri="{CE6537A1-D6FC-4f65-9D91-7224C49458BB}">
                  <c15:layout>
                    <c:manualLayout>
                      <c:w val="7.2157676348547722E-2"/>
                      <c:h val="0.11556758530183726"/>
                    </c:manualLayout>
                  </c15:layout>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Sheet1!$B$2:$B$4</c:f>
              <c:numCache>
                <c:formatCode>General</c:formatCode>
                <c:ptCount val="3"/>
                <c:pt idx="0">
                  <c:v>0.1</c:v>
                </c:pt>
                <c:pt idx="1">
                  <c:v>0.6</c:v>
                </c:pt>
                <c:pt idx="2">
                  <c:v>3.5</c:v>
                </c:pt>
              </c:numCache>
            </c:numRef>
          </c:val>
          <c:extLst xmlns:c16r2="http://schemas.microsoft.com/office/drawing/2015/06/chart">
            <c:ext xmlns:c16="http://schemas.microsoft.com/office/drawing/2014/chart" uri="{C3380CC4-5D6E-409C-BE32-E72D297353CC}">
              <c16:uniqueId val="{00000003-722F-43F9-B247-CA02D973709E}"/>
            </c:ext>
          </c:extLst>
        </c:ser>
        <c:ser>
          <c:idx val="1"/>
          <c:order val="1"/>
          <c:tx>
            <c:strRef>
              <c:f>Sheet1!$C$1</c:f>
              <c:strCache>
                <c:ptCount val="1"/>
                <c:pt idx="0">
                  <c:v>Chemical Drugs</c:v>
                </c:pt>
              </c:strCache>
            </c:strRef>
          </c:tx>
          <c:spPr>
            <a:solidFill>
              <a:schemeClr val="accent2"/>
            </a:solidFill>
            <a:ln>
              <a:noFill/>
            </a:ln>
            <a:effectLst/>
          </c:spPr>
          <c:invertIfNegative val="0"/>
          <c:dLbls>
            <c:dLbl>
              <c:idx val="0"/>
              <c:layout>
                <c:manualLayout>
                  <c:x val="0"/>
                  <c:y val="-4.048191892680081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22F-43F9-B247-CA02D973709E}"/>
                </c:ext>
                <c:ext xmlns:c15="http://schemas.microsoft.com/office/drawing/2012/chart" uri="{CE6537A1-D6FC-4f65-9D91-7224C49458BB}">
                  <c15:layout>
                    <c:manualLayout>
                      <c:w val="7.2157676348547722E-2"/>
                      <c:h val="0.11556758530183726"/>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Sheet1!$C$2:$C$4</c:f>
              <c:numCache>
                <c:formatCode>General</c:formatCode>
                <c:ptCount val="3"/>
                <c:pt idx="0">
                  <c:v>1.6</c:v>
                </c:pt>
                <c:pt idx="1">
                  <c:v>3.6</c:v>
                </c:pt>
                <c:pt idx="2">
                  <c:v>11</c:v>
                </c:pt>
              </c:numCache>
            </c:numRef>
          </c:val>
          <c:extLst xmlns:c16r2="http://schemas.microsoft.com/office/drawing/2015/06/chart">
            <c:ext xmlns:c16="http://schemas.microsoft.com/office/drawing/2014/chart" uri="{C3380CC4-5D6E-409C-BE32-E72D297353CC}">
              <c16:uniqueId val="{00000005-722F-43F9-B247-CA02D973709E}"/>
            </c:ext>
          </c:extLst>
        </c:ser>
        <c:ser>
          <c:idx val="2"/>
          <c:order val="2"/>
          <c:tx>
            <c:strRef>
              <c:f>Sheet1!$D$1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Sheet1!$D$2:$D$4</c:f>
              <c:numCache>
                <c:formatCode>General</c:formatCode>
                <c:ptCount val="3"/>
                <c:pt idx="0">
                  <c:v>1.8</c:v>
                </c:pt>
                <c:pt idx="1">
                  <c:v>4.2</c:v>
                </c:pt>
                <c:pt idx="2">
                  <c:v>14.4</c:v>
                </c:pt>
              </c:numCache>
            </c:numRef>
          </c:val>
          <c:extLst xmlns:c16r2="http://schemas.microsoft.com/office/drawing/2015/06/chart">
            <c:ext xmlns:c16="http://schemas.microsoft.com/office/drawing/2014/chart" uri="{C3380CC4-5D6E-409C-BE32-E72D297353CC}">
              <c16:uniqueId val="{00000006-722F-43F9-B247-CA02D973709E}"/>
            </c:ext>
          </c:extLst>
        </c:ser>
        <c:dLbls>
          <c:dLblPos val="ctr"/>
          <c:showLegendKey val="0"/>
          <c:showVal val="1"/>
          <c:showCatName val="0"/>
          <c:showSerName val="0"/>
          <c:showPercent val="0"/>
          <c:showBubbleSize val="0"/>
        </c:dLbls>
        <c:gapWidth val="85"/>
        <c:overlap val="100"/>
        <c:axId val="459188064"/>
        <c:axId val="459188456"/>
      </c:barChart>
      <c:catAx>
        <c:axId val="459188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188456"/>
        <c:crosses val="autoZero"/>
        <c:auto val="1"/>
        <c:lblAlgn val="ctr"/>
        <c:lblOffset val="100"/>
        <c:noMultiLvlLbl val="0"/>
      </c:catAx>
      <c:valAx>
        <c:axId val="459188456"/>
        <c:scaling>
          <c:orientation val="minMax"/>
          <c:max val="30"/>
        </c:scaling>
        <c:delete val="1"/>
        <c:axPos val="l"/>
        <c:numFmt formatCode="General" sourceLinked="1"/>
        <c:majorTickMark val="in"/>
        <c:minorTickMark val="none"/>
        <c:tickLblPos val="nextTo"/>
        <c:crossAx val="459188064"/>
        <c:crosses val="autoZero"/>
        <c:crossBetween val="between"/>
      </c:valAx>
      <c:spPr>
        <a:noFill/>
        <a:ln>
          <a:noFill/>
        </a:ln>
        <a:effectLst/>
      </c:spPr>
    </c:plotArea>
    <c:legend>
      <c:legendPos val="b"/>
      <c:legendEntry>
        <c:idx val="2"/>
        <c:delete val="1"/>
      </c:legendEntry>
      <c:layout>
        <c:manualLayout>
          <c:xMode val="edge"/>
          <c:yMode val="edge"/>
          <c:x val="2.0746887966804978E-2"/>
          <c:y val="0.83348123926224815"/>
          <c:w val="0.46803705034795962"/>
          <c:h val="0.122103266025206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009863826042273E-2"/>
          <c:w val="1"/>
          <c:h val="0.63281769747250838"/>
        </c:manualLayout>
      </c:layout>
      <c:barChart>
        <c:barDir val="col"/>
        <c:grouping val="stacked"/>
        <c:varyColors val="0"/>
        <c:ser>
          <c:idx val="0"/>
          <c:order val="0"/>
          <c:tx>
            <c:strRef>
              <c:f>Sheet1!$B$1</c:f>
              <c:strCache>
                <c:ptCount val="1"/>
                <c:pt idx="0">
                  <c:v>Biologics</c:v>
                </c:pt>
              </c:strCache>
            </c:strRef>
          </c:tx>
          <c:spPr>
            <a:solidFill>
              <a:schemeClr val="accent1"/>
            </a:solidFill>
            <a:ln>
              <a:noFill/>
            </a:ln>
            <a:effectLst/>
          </c:spPr>
          <c:invertIfNegative val="0"/>
          <c:dLbls>
            <c:dLbl>
              <c:idx val="0"/>
              <c:layout>
                <c:manualLayout>
                  <c:x val="0.11683018684597259"/>
                  <c:y val="-5.285064155773171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24-4F05-BA73-8F457CE58526}"/>
                </c:ext>
                <c:ext xmlns:c15="http://schemas.microsoft.com/office/drawing/2012/chart" uri="{CE6537A1-D6FC-4f65-9D91-7224C49458BB}"/>
              </c:extLst>
            </c:dLbl>
            <c:dLbl>
              <c:idx val="1"/>
              <c:layout>
                <c:manualLayout>
                  <c:x val="0.11683018684597263"/>
                  <c:y val="-4.142838470717841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424-4F05-BA73-8F457CE58526}"/>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Sheet1!$B$2:$B$4</c:f>
              <c:numCache>
                <c:formatCode>General</c:formatCode>
                <c:ptCount val="3"/>
                <c:pt idx="0">
                  <c:v>1.9</c:v>
                </c:pt>
                <c:pt idx="1">
                  <c:v>4.5</c:v>
                </c:pt>
                <c:pt idx="2">
                  <c:v>11.5</c:v>
                </c:pt>
              </c:numCache>
            </c:numRef>
          </c:val>
          <c:extLst xmlns:c16r2="http://schemas.microsoft.com/office/drawing/2015/06/chart">
            <c:ext xmlns:c16="http://schemas.microsoft.com/office/drawing/2014/chart" uri="{C3380CC4-5D6E-409C-BE32-E72D297353CC}">
              <c16:uniqueId val="{00000002-8424-4F05-BA73-8F457CE58526}"/>
            </c:ext>
          </c:extLst>
        </c:ser>
        <c:ser>
          <c:idx val="1"/>
          <c:order val="1"/>
          <c:tx>
            <c:strRef>
              <c:f>Sheet1!$C$1</c:f>
              <c:strCache>
                <c:ptCount val="1"/>
                <c:pt idx="0">
                  <c:v>Chemical Drugs</c:v>
                </c:pt>
              </c:strCache>
            </c:strRef>
          </c:tx>
          <c:spPr>
            <a:solidFill>
              <a:schemeClr val="accent2"/>
            </a:solidFill>
            <a:ln>
              <a:noFill/>
            </a:ln>
            <a:effectLst/>
          </c:spPr>
          <c:invertIfNegative val="0"/>
          <c:dLbls>
            <c:dLbl>
              <c:idx val="1"/>
              <c:layout>
                <c:manualLayout>
                  <c:x val="0"/>
                  <c:y val="-1.124157435150721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424-4F05-BA73-8F457CE58526}"/>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Sheet1!$C$2:$C$4</c:f>
              <c:numCache>
                <c:formatCode>General</c:formatCode>
                <c:ptCount val="3"/>
                <c:pt idx="0">
                  <c:v>14.9</c:v>
                </c:pt>
                <c:pt idx="1">
                  <c:v>20</c:v>
                </c:pt>
                <c:pt idx="2">
                  <c:v>26</c:v>
                </c:pt>
              </c:numCache>
            </c:numRef>
          </c:val>
          <c:extLst xmlns:c16r2="http://schemas.microsoft.com/office/drawing/2015/06/chart">
            <c:ext xmlns:c16="http://schemas.microsoft.com/office/drawing/2014/chart" uri="{C3380CC4-5D6E-409C-BE32-E72D297353CC}">
              <c16:uniqueId val="{00000004-8424-4F05-BA73-8F457CE58526}"/>
            </c:ext>
          </c:extLst>
        </c:ser>
        <c:ser>
          <c:idx val="2"/>
          <c:order val="2"/>
          <c:tx>
            <c:strRef>
              <c:f>Sheet1!$D$1</c:f>
              <c:strCache>
                <c:ptCount val="1"/>
                <c:pt idx="0">
                  <c:v>Series 3</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Sheet1!$D$2:$D$4</c:f>
              <c:numCache>
                <c:formatCode>General</c:formatCode>
                <c:ptCount val="3"/>
                <c:pt idx="0">
                  <c:v>16.8</c:v>
                </c:pt>
                <c:pt idx="1">
                  <c:v>24.6</c:v>
                </c:pt>
                <c:pt idx="2">
                  <c:v>37.5</c:v>
                </c:pt>
              </c:numCache>
            </c:numRef>
          </c:val>
          <c:extLst xmlns:c16r2="http://schemas.microsoft.com/office/drawing/2015/06/chart">
            <c:ext xmlns:c16="http://schemas.microsoft.com/office/drawing/2014/chart" uri="{C3380CC4-5D6E-409C-BE32-E72D297353CC}">
              <c16:uniqueId val="{00000005-8424-4F05-BA73-8F457CE58526}"/>
            </c:ext>
          </c:extLst>
        </c:ser>
        <c:dLbls>
          <c:dLblPos val="ctr"/>
          <c:showLegendKey val="0"/>
          <c:showVal val="1"/>
          <c:showCatName val="0"/>
          <c:showSerName val="0"/>
          <c:showPercent val="0"/>
          <c:showBubbleSize val="0"/>
        </c:dLbls>
        <c:gapWidth val="85"/>
        <c:overlap val="100"/>
        <c:axId val="459189240"/>
        <c:axId val="459189632"/>
      </c:barChart>
      <c:catAx>
        <c:axId val="459189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189632"/>
        <c:crosses val="autoZero"/>
        <c:auto val="1"/>
        <c:lblAlgn val="ctr"/>
        <c:lblOffset val="100"/>
        <c:noMultiLvlLbl val="0"/>
      </c:catAx>
      <c:valAx>
        <c:axId val="459189632"/>
        <c:scaling>
          <c:orientation val="minMax"/>
          <c:max val="70"/>
          <c:min val="0"/>
        </c:scaling>
        <c:delete val="1"/>
        <c:axPos val="l"/>
        <c:numFmt formatCode="General" sourceLinked="1"/>
        <c:majorTickMark val="out"/>
        <c:minorTickMark val="none"/>
        <c:tickLblPos val="nextTo"/>
        <c:crossAx val="459189240"/>
        <c:crosses val="autoZero"/>
        <c:crossBetween val="between"/>
      </c:valAx>
      <c:spPr>
        <a:noFill/>
        <a:ln>
          <a:noFill/>
        </a:ln>
        <a:effectLst/>
      </c:spPr>
    </c:plotArea>
    <c:legend>
      <c:legendPos val="b"/>
      <c:legendEntry>
        <c:idx val="2"/>
        <c:delete val="1"/>
      </c:legendEntry>
      <c:layout>
        <c:manualLayout>
          <c:xMode val="edge"/>
          <c:yMode val="edge"/>
          <c:x val="2.0844186261022388E-2"/>
          <c:y val="0.8803215130287968"/>
          <c:w val="0.47440087735970138"/>
          <c:h val="0.1156267295790868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680956547098279"/>
          <c:w val="1"/>
          <c:h val="0.51744404345290185"/>
        </c:manualLayout>
      </c:layout>
      <c:barChart>
        <c:barDir val="col"/>
        <c:grouping val="clustered"/>
        <c:varyColors val="0"/>
        <c:ser>
          <c:idx val="0"/>
          <c:order val="0"/>
          <c:tx>
            <c:strRef>
              <c:f>Sheet1!$B$1</c:f>
              <c:strCache>
                <c:ptCount val="1"/>
                <c:pt idx="0">
                  <c:v>Global</c:v>
                </c:pt>
              </c:strCache>
            </c:strRef>
          </c:tx>
          <c:spPr>
            <a:solidFill>
              <a:schemeClr val="accent1"/>
            </a:solidFill>
            <a:ln>
              <a:noFill/>
            </a:ln>
            <a:effectLst/>
          </c:spPr>
          <c:invertIfNegative val="0"/>
          <c:dLbls>
            <c:dLbl>
              <c:idx val="0"/>
              <c:layout>
                <c:manualLayout>
                  <c:x val="0"/>
                  <c:y val="3.472222222222225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F1-4617-84AC-219D47816D5F}"/>
                </c:ext>
                <c:ext xmlns:c15="http://schemas.microsoft.com/office/drawing/2012/chart" uri="{CE6537A1-D6FC-4f65-9D91-7224C49458BB}"/>
              </c:extLst>
            </c:dLbl>
            <c:dLbl>
              <c:idx val="1"/>
              <c:layout>
                <c:manualLayout>
                  <c:x val="-7.6427800056614001E-17"/>
                  <c:y val="5.787037037037037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6F1-4617-84AC-219D47816D5F}"/>
                </c:ext>
                <c:ext xmlns:c15="http://schemas.microsoft.com/office/drawing/2012/chart" uri="{CE6537A1-D6FC-4f65-9D91-7224C49458BB}"/>
              </c:extLst>
            </c:dLbl>
            <c:dLbl>
              <c:idx val="2"/>
              <c:layout>
                <c:manualLayout>
                  <c:x val="-1.52855600113228E-16"/>
                  <c:y val="4.62962962962962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6F1-4617-84AC-219D47816D5F}"/>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Sheet1!$B$2:$B$4</c:f>
              <c:numCache>
                <c:formatCode>General</c:formatCode>
                <c:ptCount val="3"/>
                <c:pt idx="0">
                  <c:v>136.69999999999999</c:v>
                </c:pt>
                <c:pt idx="1">
                  <c:v>165.1</c:v>
                </c:pt>
                <c:pt idx="2">
                  <c:v>202.4</c:v>
                </c:pt>
              </c:numCache>
            </c:numRef>
          </c:val>
          <c:extLst xmlns:c16r2="http://schemas.microsoft.com/office/drawing/2015/06/chart">
            <c:ext xmlns:c16="http://schemas.microsoft.com/office/drawing/2014/chart" uri="{C3380CC4-5D6E-409C-BE32-E72D297353CC}">
              <c16:uniqueId val="{00000003-96F1-4617-84AC-219D47816D5F}"/>
            </c:ext>
          </c:extLst>
        </c:ser>
        <c:ser>
          <c:idx val="1"/>
          <c:order val="1"/>
          <c:tx>
            <c:strRef>
              <c:f>Sheet1!$C$1</c:f>
              <c:strCache>
                <c:ptCount val="1"/>
                <c:pt idx="0">
                  <c:v>US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Sheet1!$C$2:$C$4</c:f>
              <c:numCache>
                <c:formatCode>General</c:formatCode>
                <c:ptCount val="3"/>
                <c:pt idx="0">
                  <c:v>57.8</c:v>
                </c:pt>
                <c:pt idx="1">
                  <c:v>70.3</c:v>
                </c:pt>
                <c:pt idx="2">
                  <c:v>81.400000000000006</c:v>
                </c:pt>
              </c:numCache>
            </c:numRef>
          </c:val>
          <c:extLst xmlns:c16r2="http://schemas.microsoft.com/office/drawing/2015/06/chart">
            <c:ext xmlns:c16="http://schemas.microsoft.com/office/drawing/2014/chart" uri="{C3380CC4-5D6E-409C-BE32-E72D297353CC}">
              <c16:uniqueId val="{00000004-96F1-4617-84AC-219D47816D5F}"/>
            </c:ext>
          </c:extLst>
        </c:ser>
        <c:ser>
          <c:idx val="2"/>
          <c:order val="2"/>
          <c:tx>
            <c:strRef>
              <c:f>Sheet1!$D$1</c:f>
              <c:strCache>
                <c:ptCount val="1"/>
                <c:pt idx="0">
                  <c:v>China</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Sheet1!$D$2:$D$4</c:f>
              <c:numCache>
                <c:formatCode>General</c:formatCode>
                <c:ptCount val="3"/>
                <c:pt idx="0">
                  <c:v>8.1</c:v>
                </c:pt>
                <c:pt idx="1">
                  <c:v>14.3</c:v>
                </c:pt>
                <c:pt idx="2">
                  <c:v>39.299999999999997</c:v>
                </c:pt>
              </c:numCache>
            </c:numRef>
          </c:val>
          <c:extLst xmlns:c16r2="http://schemas.microsoft.com/office/drawing/2015/06/chart">
            <c:ext xmlns:c16="http://schemas.microsoft.com/office/drawing/2014/chart" uri="{C3380CC4-5D6E-409C-BE32-E72D297353CC}">
              <c16:uniqueId val="{00000005-96F1-4617-84AC-219D47816D5F}"/>
            </c:ext>
          </c:extLst>
        </c:ser>
        <c:dLbls>
          <c:dLblPos val="ctr"/>
          <c:showLegendKey val="0"/>
          <c:showVal val="1"/>
          <c:showCatName val="0"/>
          <c:showSerName val="0"/>
          <c:showPercent val="0"/>
          <c:showBubbleSize val="0"/>
        </c:dLbls>
        <c:gapWidth val="85"/>
        <c:axId val="459767016"/>
        <c:axId val="459767408"/>
      </c:barChart>
      <c:catAx>
        <c:axId val="459767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767408"/>
        <c:crosses val="autoZero"/>
        <c:auto val="1"/>
        <c:lblAlgn val="ctr"/>
        <c:lblOffset val="100"/>
        <c:noMultiLvlLbl val="0"/>
      </c:catAx>
      <c:valAx>
        <c:axId val="459767408"/>
        <c:scaling>
          <c:orientation val="minMax"/>
          <c:max val="240"/>
        </c:scaling>
        <c:delete val="1"/>
        <c:axPos val="l"/>
        <c:numFmt formatCode="General" sourceLinked="1"/>
        <c:majorTickMark val="out"/>
        <c:minorTickMark val="none"/>
        <c:tickLblPos val="nextTo"/>
        <c:crossAx val="459767016"/>
        <c:crosses val="autoZero"/>
        <c:crossBetween val="between"/>
        <c:majorUnit val="20"/>
      </c:valAx>
      <c:spPr>
        <a:noFill/>
        <a:ln>
          <a:noFill/>
        </a:ln>
        <a:effectLst/>
      </c:spPr>
    </c:plotArea>
    <c:legend>
      <c:legendPos val="b"/>
      <c:layout>
        <c:manualLayout>
          <c:xMode val="edge"/>
          <c:yMode val="edge"/>
          <c:x val="0.49192279576012837"/>
          <c:y val="0.8898185940850224"/>
          <c:w val="0.49768859310933877"/>
          <c:h val="0.1101815398075240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680956547098279"/>
          <c:w val="1"/>
          <c:h val="0.50587038548657348"/>
        </c:manualLayout>
      </c:layout>
      <c:barChart>
        <c:barDir val="col"/>
        <c:grouping val="stacked"/>
        <c:varyColors val="0"/>
        <c:ser>
          <c:idx val="0"/>
          <c:order val="0"/>
          <c:tx>
            <c:strRef>
              <c:f>Sheet1!$B$1</c:f>
              <c:strCache>
                <c:ptCount val="1"/>
                <c:pt idx="0">
                  <c:v>Outsourcing</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Sheet1!$B$2:$B$4</c:f>
              <c:numCache>
                <c:formatCode>0.0%</c:formatCode>
                <c:ptCount val="3"/>
                <c:pt idx="0">
                  <c:v>0.32200000000000001</c:v>
                </c:pt>
                <c:pt idx="1">
                  <c:v>0.36499999999999999</c:v>
                </c:pt>
                <c:pt idx="2">
                  <c:v>0.45800000000000002</c:v>
                </c:pt>
              </c:numCache>
            </c:numRef>
          </c:val>
          <c:extLst xmlns:c16r2="http://schemas.microsoft.com/office/drawing/2015/06/chart">
            <c:ext xmlns:c16="http://schemas.microsoft.com/office/drawing/2014/chart" uri="{C3380CC4-5D6E-409C-BE32-E72D297353CC}">
              <c16:uniqueId val="{00000000-3590-4E56-9F60-41BE500C481F}"/>
            </c:ext>
          </c:extLst>
        </c:ser>
        <c:ser>
          <c:idx val="1"/>
          <c:order val="1"/>
          <c:tx>
            <c:strRef>
              <c:f>Sheet1!$C$1</c:f>
              <c:strCache>
                <c:ptCount val="1"/>
                <c:pt idx="0">
                  <c:v>In-house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c:v>
                </c:pt>
                <c:pt idx="1">
                  <c:v>2017</c:v>
                </c:pt>
                <c:pt idx="2">
                  <c:v>2022E</c:v>
                </c:pt>
              </c:strCache>
            </c:strRef>
          </c:cat>
          <c:val>
            <c:numRef>
              <c:f>Sheet1!$C$2:$C$4</c:f>
              <c:numCache>
                <c:formatCode>0.0%</c:formatCode>
                <c:ptCount val="3"/>
                <c:pt idx="0">
                  <c:v>0.67800000000000005</c:v>
                </c:pt>
                <c:pt idx="1">
                  <c:v>0.63500000000000001</c:v>
                </c:pt>
                <c:pt idx="2">
                  <c:v>0.54200000000000004</c:v>
                </c:pt>
              </c:numCache>
            </c:numRef>
          </c:val>
          <c:extLst xmlns:c16r2="http://schemas.microsoft.com/office/drawing/2015/06/chart">
            <c:ext xmlns:c16="http://schemas.microsoft.com/office/drawing/2014/chart" uri="{C3380CC4-5D6E-409C-BE32-E72D297353CC}">
              <c16:uniqueId val="{00000001-3590-4E56-9F60-41BE500C481F}"/>
            </c:ext>
          </c:extLst>
        </c:ser>
        <c:dLbls>
          <c:dLblPos val="ctr"/>
          <c:showLegendKey val="0"/>
          <c:showVal val="1"/>
          <c:showCatName val="0"/>
          <c:showSerName val="0"/>
          <c:showPercent val="0"/>
          <c:showBubbleSize val="0"/>
        </c:dLbls>
        <c:gapWidth val="85"/>
        <c:overlap val="100"/>
        <c:axId val="459768192"/>
        <c:axId val="459768584"/>
      </c:barChart>
      <c:catAx>
        <c:axId val="459768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768584"/>
        <c:crosses val="autoZero"/>
        <c:auto val="1"/>
        <c:lblAlgn val="ctr"/>
        <c:lblOffset val="100"/>
        <c:noMultiLvlLbl val="0"/>
      </c:catAx>
      <c:valAx>
        <c:axId val="459768584"/>
        <c:scaling>
          <c:orientation val="minMax"/>
          <c:max val="1"/>
        </c:scaling>
        <c:delete val="1"/>
        <c:axPos val="l"/>
        <c:numFmt formatCode="0.0%" sourceLinked="1"/>
        <c:majorTickMark val="out"/>
        <c:minorTickMark val="none"/>
        <c:tickLblPos val="nextTo"/>
        <c:crossAx val="459768192"/>
        <c:crosses val="autoZero"/>
        <c:crossBetween val="between"/>
      </c:valAx>
      <c:spPr>
        <a:noFill/>
        <a:ln>
          <a:noFill/>
        </a:ln>
        <a:effectLst/>
      </c:spPr>
    </c:plotArea>
    <c:legend>
      <c:legendPos val="b"/>
      <c:layout>
        <c:manualLayout>
          <c:xMode val="edge"/>
          <c:yMode val="edge"/>
          <c:x val="0"/>
          <c:y val="0.85553500189440368"/>
          <c:w val="0.99819689582469617"/>
          <c:h val="0.13717340108612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17790875354724"/>
          <c:y val="0.20834964326168315"/>
          <c:w val="0.2658702841417907"/>
          <c:h val="0.58500120078892781"/>
        </c:manualLayout>
      </c:layout>
      <c:pieChart>
        <c:varyColors val="1"/>
        <c:ser>
          <c:idx val="0"/>
          <c:order val="0"/>
          <c:tx>
            <c:strRef>
              <c:f>Sheet1!$B$1</c:f>
              <c:strCache>
                <c:ptCount val="1"/>
                <c:pt idx="0">
                  <c:v>2017</c:v>
                </c:pt>
              </c:strCache>
            </c:strRef>
          </c:tx>
          <c:spPr>
            <a:solidFill>
              <a:srgbClr val="012169"/>
            </a:solidFill>
            <a:ln w="25292">
              <a:solidFill>
                <a:schemeClr val="bg1"/>
              </a:solidFill>
            </a:ln>
          </c:spPr>
          <c:dPt>
            <c:idx val="0"/>
            <c:bubble3D val="0"/>
            <c:spPr>
              <a:solidFill>
                <a:schemeClr val="accent1"/>
              </a:solidFill>
              <a:ln w="9525">
                <a:solidFill>
                  <a:schemeClr val="bg1"/>
                </a:solidFill>
              </a:ln>
            </c:spPr>
            <c:extLst xmlns:c16r2="http://schemas.microsoft.com/office/drawing/2015/06/chart">
              <c:ext xmlns:c16="http://schemas.microsoft.com/office/drawing/2014/chart" uri="{C3380CC4-5D6E-409C-BE32-E72D297353CC}">
                <c16:uniqueId val="{00000001-F6E0-4319-BF08-71A049086CCB}"/>
              </c:ext>
            </c:extLst>
          </c:dPt>
          <c:dPt>
            <c:idx val="1"/>
            <c:bubble3D val="0"/>
            <c:spPr>
              <a:solidFill>
                <a:schemeClr val="accent2"/>
              </a:solidFill>
              <a:ln w="9525">
                <a:solidFill>
                  <a:schemeClr val="bg1"/>
                </a:solidFill>
              </a:ln>
            </c:spPr>
            <c:extLst xmlns:c16r2="http://schemas.microsoft.com/office/drawing/2015/06/chart">
              <c:ext xmlns:c16="http://schemas.microsoft.com/office/drawing/2014/chart" uri="{C3380CC4-5D6E-409C-BE32-E72D297353CC}">
                <c16:uniqueId val="{00000003-F6E0-4319-BF08-71A049086CCB}"/>
              </c:ext>
            </c:extLst>
          </c:dPt>
          <c:dPt>
            <c:idx val="2"/>
            <c:bubble3D val="0"/>
            <c:spPr>
              <a:solidFill>
                <a:schemeClr val="accent3"/>
              </a:solidFill>
              <a:ln w="9525">
                <a:solidFill>
                  <a:schemeClr val="bg1"/>
                </a:solidFill>
              </a:ln>
            </c:spPr>
            <c:extLst xmlns:c16r2="http://schemas.microsoft.com/office/drawing/2015/06/chart">
              <c:ext xmlns:c16="http://schemas.microsoft.com/office/drawing/2014/chart" uri="{C3380CC4-5D6E-409C-BE32-E72D297353CC}">
                <c16:uniqueId val="{00000005-F6E0-4319-BF08-71A049086CCB}"/>
              </c:ext>
            </c:extLst>
          </c:dPt>
          <c:dPt>
            <c:idx val="3"/>
            <c:bubble3D val="0"/>
            <c:spPr>
              <a:solidFill>
                <a:srgbClr val="365481"/>
              </a:solidFill>
              <a:ln w="25292">
                <a:solidFill>
                  <a:schemeClr val="bg1"/>
                </a:solidFill>
              </a:ln>
            </c:spPr>
            <c:extLst xmlns:c16r2="http://schemas.microsoft.com/office/drawing/2015/06/chart">
              <c:ext xmlns:c16="http://schemas.microsoft.com/office/drawing/2014/chart" uri="{C3380CC4-5D6E-409C-BE32-E72D297353CC}">
                <c16:uniqueId val="{00000007-F6E0-4319-BF08-71A049086CCB}"/>
              </c:ext>
            </c:extLst>
          </c:dPt>
          <c:dPt>
            <c:idx val="4"/>
            <c:bubble3D val="0"/>
            <c:spPr>
              <a:solidFill>
                <a:srgbClr val="A39382"/>
              </a:solidFill>
              <a:ln w="25292">
                <a:solidFill>
                  <a:schemeClr val="bg1"/>
                </a:solidFill>
              </a:ln>
            </c:spPr>
            <c:extLst xmlns:c16r2="http://schemas.microsoft.com/office/drawing/2015/06/chart">
              <c:ext xmlns:c16="http://schemas.microsoft.com/office/drawing/2014/chart" uri="{C3380CC4-5D6E-409C-BE32-E72D297353CC}">
                <c16:uniqueId val="{00000009-F6E0-4319-BF08-71A049086CCB}"/>
              </c:ext>
            </c:extLst>
          </c:dPt>
          <c:dPt>
            <c:idx val="5"/>
            <c:bubble3D val="0"/>
            <c:spPr>
              <a:solidFill>
                <a:srgbClr val="0073CF"/>
              </a:solidFill>
              <a:ln w="25292">
                <a:solidFill>
                  <a:schemeClr val="bg1"/>
                </a:solidFill>
              </a:ln>
            </c:spPr>
            <c:extLst xmlns:c16r2="http://schemas.microsoft.com/office/drawing/2015/06/chart">
              <c:ext xmlns:c16="http://schemas.microsoft.com/office/drawing/2014/chart" uri="{C3380CC4-5D6E-409C-BE32-E72D297353CC}">
                <c16:uniqueId val="{0000000B-F6E0-4319-BF08-71A049086CCB}"/>
              </c:ext>
            </c:extLst>
          </c:dPt>
          <c:dPt>
            <c:idx val="6"/>
            <c:bubble3D val="0"/>
            <c:spPr>
              <a:solidFill>
                <a:srgbClr val="005CC2"/>
              </a:solidFill>
              <a:ln w="25292">
                <a:solidFill>
                  <a:schemeClr val="bg1"/>
                </a:solidFill>
              </a:ln>
            </c:spPr>
            <c:extLst xmlns:c16r2="http://schemas.microsoft.com/office/drawing/2015/06/chart">
              <c:ext xmlns:c16="http://schemas.microsoft.com/office/drawing/2014/chart" uri="{C3380CC4-5D6E-409C-BE32-E72D297353CC}">
                <c16:uniqueId val="{0000000D-F6E0-4319-BF08-71A049086CCB}"/>
              </c:ext>
            </c:extLst>
          </c:dPt>
          <c:dPt>
            <c:idx val="7"/>
            <c:bubble3D val="0"/>
            <c:spPr>
              <a:solidFill>
                <a:srgbClr val="009CDE"/>
              </a:solidFill>
              <a:ln w="25292">
                <a:solidFill>
                  <a:schemeClr val="bg1"/>
                </a:solidFill>
              </a:ln>
            </c:spPr>
            <c:extLst xmlns:c16r2="http://schemas.microsoft.com/office/drawing/2015/06/chart">
              <c:ext xmlns:c16="http://schemas.microsoft.com/office/drawing/2014/chart" uri="{C3380CC4-5D6E-409C-BE32-E72D297353CC}">
                <c16:uniqueId val="{0000000F-F6E0-4319-BF08-71A049086CCB}"/>
              </c:ext>
            </c:extLst>
          </c:dPt>
          <c:dPt>
            <c:idx val="8"/>
            <c:bubble3D val="0"/>
            <c:spPr>
              <a:solidFill>
                <a:srgbClr val="000A23"/>
              </a:solidFill>
              <a:ln w="25292">
                <a:solidFill>
                  <a:schemeClr val="bg1"/>
                </a:solidFill>
              </a:ln>
            </c:spPr>
            <c:extLst xmlns:c16r2="http://schemas.microsoft.com/office/drawing/2015/06/chart">
              <c:ext xmlns:c16="http://schemas.microsoft.com/office/drawing/2014/chart" uri="{C3380CC4-5D6E-409C-BE32-E72D297353CC}">
                <c16:uniqueId val="{00000011-F6E0-4319-BF08-71A049086CCB}"/>
              </c:ext>
            </c:extLst>
          </c:dPt>
          <c:dPt>
            <c:idx val="9"/>
            <c:bubble3D val="0"/>
            <c:spPr>
              <a:solidFill>
                <a:srgbClr val="857363"/>
              </a:solidFill>
              <a:ln w="25292">
                <a:solidFill>
                  <a:schemeClr val="bg1"/>
                </a:solidFill>
              </a:ln>
            </c:spPr>
            <c:extLst xmlns:c16r2="http://schemas.microsoft.com/office/drawing/2015/06/chart">
              <c:ext xmlns:c16="http://schemas.microsoft.com/office/drawing/2014/chart" uri="{C3380CC4-5D6E-409C-BE32-E72D297353CC}">
                <c16:uniqueId val="{00000013-F6E0-4319-BF08-71A049086CCB}"/>
              </c:ext>
            </c:extLst>
          </c:dPt>
          <c:dPt>
            <c:idx val="10"/>
            <c:bubble3D val="0"/>
            <c:spPr>
              <a:solidFill>
                <a:srgbClr val="00718C"/>
              </a:solidFill>
              <a:ln w="25292">
                <a:solidFill>
                  <a:schemeClr val="bg1"/>
                </a:solidFill>
              </a:ln>
            </c:spPr>
            <c:extLst xmlns:c16r2="http://schemas.microsoft.com/office/drawing/2015/06/chart">
              <c:ext xmlns:c16="http://schemas.microsoft.com/office/drawing/2014/chart" uri="{C3380CC4-5D6E-409C-BE32-E72D297353CC}">
                <c16:uniqueId val="{00000015-F6E0-4319-BF08-71A049086CCB}"/>
              </c:ext>
            </c:extLst>
          </c:dPt>
          <c:dPt>
            <c:idx val="11"/>
            <c:bubble3D val="0"/>
            <c:spPr>
              <a:solidFill>
                <a:srgbClr val="BF6A1E"/>
              </a:solidFill>
              <a:ln w="25292">
                <a:solidFill>
                  <a:schemeClr val="bg1"/>
                </a:solidFill>
              </a:ln>
            </c:spPr>
            <c:extLst xmlns:c16r2="http://schemas.microsoft.com/office/drawing/2015/06/chart">
              <c:ext xmlns:c16="http://schemas.microsoft.com/office/drawing/2014/chart" uri="{C3380CC4-5D6E-409C-BE32-E72D297353CC}">
                <c16:uniqueId val="{00000017-F6E0-4319-BF08-71A049086CCB}"/>
              </c:ext>
            </c:extLst>
          </c:dPt>
          <c:dPt>
            <c:idx val="12"/>
            <c:bubble3D val="0"/>
            <c:spPr>
              <a:solidFill>
                <a:srgbClr val="F2A900"/>
              </a:solidFill>
              <a:ln w="25292">
                <a:solidFill>
                  <a:schemeClr val="bg1"/>
                </a:solidFill>
              </a:ln>
            </c:spPr>
            <c:extLst xmlns:c16r2="http://schemas.microsoft.com/office/drawing/2015/06/chart">
              <c:ext xmlns:c16="http://schemas.microsoft.com/office/drawing/2014/chart" uri="{C3380CC4-5D6E-409C-BE32-E72D297353CC}">
                <c16:uniqueId val="{00000019-F6E0-4319-BF08-71A049086CCB}"/>
              </c:ext>
            </c:extLst>
          </c:dPt>
          <c:dPt>
            <c:idx val="13"/>
            <c:bubble3D val="0"/>
            <c:spPr>
              <a:solidFill>
                <a:srgbClr val="51284F"/>
              </a:solidFill>
              <a:ln w="25292">
                <a:solidFill>
                  <a:schemeClr val="bg1"/>
                </a:solidFill>
              </a:ln>
            </c:spPr>
            <c:extLst xmlns:c16r2="http://schemas.microsoft.com/office/drawing/2015/06/chart">
              <c:ext xmlns:c16="http://schemas.microsoft.com/office/drawing/2014/chart" uri="{C3380CC4-5D6E-409C-BE32-E72D297353CC}">
                <c16:uniqueId val="{0000001B-F6E0-4319-BF08-71A049086CCB}"/>
              </c:ext>
            </c:extLst>
          </c:dPt>
          <c:dPt>
            <c:idx val="14"/>
            <c:bubble3D val="0"/>
            <c:spPr>
              <a:solidFill>
                <a:srgbClr val="007749"/>
              </a:solidFill>
              <a:ln w="25292">
                <a:solidFill>
                  <a:schemeClr val="bg1"/>
                </a:solidFill>
              </a:ln>
            </c:spPr>
            <c:extLst xmlns:c16r2="http://schemas.microsoft.com/office/drawing/2015/06/chart">
              <c:ext xmlns:c16="http://schemas.microsoft.com/office/drawing/2014/chart" uri="{C3380CC4-5D6E-409C-BE32-E72D297353CC}">
                <c16:uniqueId val="{0000001D-F6E0-4319-BF08-71A049086CCB}"/>
              </c:ext>
            </c:extLst>
          </c:dPt>
          <c:dPt>
            <c:idx val="15"/>
            <c:bubble3D val="0"/>
            <c:spPr>
              <a:solidFill>
                <a:srgbClr val="C41230"/>
              </a:solidFill>
              <a:ln w="25292">
                <a:solidFill>
                  <a:schemeClr val="bg1"/>
                </a:solidFill>
              </a:ln>
            </c:spPr>
            <c:extLst xmlns:c16r2="http://schemas.microsoft.com/office/drawing/2015/06/chart">
              <c:ext xmlns:c16="http://schemas.microsoft.com/office/drawing/2014/chart" uri="{C3380CC4-5D6E-409C-BE32-E72D297353CC}">
                <c16:uniqueId val="{0000001F-F6E0-4319-BF08-71A049086CCB}"/>
              </c:ext>
            </c:extLst>
          </c:dPt>
          <c:dLbls>
            <c:dLbl>
              <c:idx val="0"/>
              <c:layout>
                <c:manualLayout>
                  <c:x val="-1.8853764350183141E-2"/>
                  <c:y val="3.488906412212874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6E0-4319-BF08-71A049086CCB}"/>
                </c:ext>
                <c:ext xmlns:c15="http://schemas.microsoft.com/office/drawing/2012/chart" uri="{CE6537A1-D6FC-4f65-9D91-7224C49458BB}"/>
              </c:extLst>
            </c:dLbl>
            <c:dLbl>
              <c:idx val="1"/>
              <c:layout>
                <c:manualLayout>
                  <c:x val="1.3126152698496185E-2"/>
                  <c:y val="-6.301589012497660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6E0-4319-BF08-71A049086CCB}"/>
                </c:ext>
                <c:ext xmlns:c15="http://schemas.microsoft.com/office/drawing/2012/chart" uri="{CE6537A1-D6FC-4f65-9D91-7224C49458BB}"/>
              </c:extLst>
            </c:dLbl>
            <c:dLbl>
              <c:idx val="2"/>
              <c:layout>
                <c:manualLayout>
                  <c:x val="2.4884321925378088E-2"/>
                  <c:y val="3.296543807994795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6E0-4319-BF08-71A049086CCB}"/>
                </c:ext>
                <c:ext xmlns:c15="http://schemas.microsoft.com/office/drawing/2012/chart" uri="{CE6537A1-D6FC-4f65-9D91-7224C49458BB}"/>
              </c:extLst>
            </c:dLbl>
            <c:dLbl>
              <c:idx val="5"/>
              <c:layout>
                <c:manualLayout>
                  <c:x val="2.4941625781191856E-3"/>
                  <c:y val="1.165872359507338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F6E0-4319-BF08-71A049086CCB}"/>
                </c:ext>
                <c:ext xmlns:c15="http://schemas.microsoft.com/office/drawing/2012/chart" uri="{CE6537A1-D6FC-4f65-9D91-7224C49458BB}"/>
              </c:extLst>
            </c:dLbl>
            <c:dLbl>
              <c:idx val="6"/>
              <c:layout>
                <c:manualLayout>
                  <c:x val="-1.0873610101291347E-2"/>
                  <c:y val="-8.1691343605972844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F6E0-4319-BF08-71A049086CCB}"/>
                </c:ext>
                <c:ext xmlns:c15="http://schemas.microsoft.com/office/drawing/2012/chart" uri="{CE6537A1-D6FC-4f65-9D91-7224C49458BB}"/>
              </c:extLst>
            </c:dLbl>
            <c:dLbl>
              <c:idx val="7"/>
              <c:layout>
                <c:manualLayout>
                  <c:x val="-6.7451661862503055E-3"/>
                  <c:y val="-2.057981388690179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F6E0-4319-BF08-71A049086CCB}"/>
                </c:ext>
                <c:ext xmlns:c15="http://schemas.microsoft.com/office/drawing/2012/chart" uri="{CE6537A1-D6FC-4f65-9D91-7224C49458BB}"/>
              </c:extLst>
            </c:dLbl>
            <c:dLbl>
              <c:idx val="8"/>
              <c:layout>
                <c:manualLayout>
                  <c:x val="6.7866332523758809E-3"/>
                  <c:y val="-1.52739579801328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F6E0-4319-BF08-71A049086CCB}"/>
                </c:ext>
                <c:ext xmlns:c15="http://schemas.microsoft.com/office/drawing/2012/chart" uri="{CE6537A1-D6FC-4f65-9D91-7224C49458BB}"/>
              </c:extLst>
            </c:dLbl>
            <c:dLbl>
              <c:idx val="12"/>
              <c:layout>
                <c:manualLayout>
                  <c:x val="-4.2215034050074075E-3"/>
                  <c:y val="-7.869247536361012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9-F6E0-4319-BF08-71A049086CCB}"/>
                </c:ext>
                <c:ext xmlns:c15="http://schemas.microsoft.com/office/drawing/2012/chart" uri="{CE6537A1-D6FC-4f65-9D91-7224C49458BB}"/>
              </c:extLst>
            </c:dLbl>
            <c:dLbl>
              <c:idx val="13"/>
              <c:layout>
                <c:manualLayout>
                  <c:x val="-1.9299613558917704E-2"/>
                  <c:y val="-2.477872437221747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B-F6E0-4319-BF08-71A049086CCB}"/>
                </c:ext>
                <c:ext xmlns:c15="http://schemas.microsoft.com/office/drawing/2012/chart" uri="{CE6537A1-D6FC-4f65-9D91-7224C49458BB}"/>
              </c:extLst>
            </c:dLbl>
            <c:dLbl>
              <c:idx val="14"/>
              <c:layout>
                <c:manualLayout>
                  <c:x val="9.6213131094912436E-3"/>
                  <c:y val="-9.355989013861060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D-F6E0-4319-BF08-71A049086CCB}"/>
                </c:ext>
                <c:ext xmlns:c15="http://schemas.microsoft.com/office/drawing/2012/chart" uri="{CE6537A1-D6FC-4f65-9D91-7224C49458BB}"/>
              </c:extLst>
            </c:dLbl>
            <c:dLbl>
              <c:idx val="15"/>
              <c:layout>
                <c:manualLayout>
                  <c:x val="-2.2475772045026849E-3"/>
                  <c:y val="2.303177811509018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F-F6E0-4319-BF08-71A049086CCB}"/>
                </c:ext>
                <c:ext xmlns:c15="http://schemas.microsoft.com/office/drawing/2012/chart" uri="{CE6537A1-D6FC-4f65-9D91-7224C49458BB}"/>
              </c:extLst>
            </c:dLbl>
            <c:numFmt formatCode="0.0%" sourceLinked="0"/>
            <c:spPr>
              <a:noFill/>
              <a:ln w="25292">
                <a:noFill/>
              </a:ln>
            </c:spPr>
            <c:txPr>
              <a:bodyPr/>
              <a:lstStyle/>
              <a:p>
                <a:pPr>
                  <a:defRPr sz="900" b="0" i="0" u="none" strike="noStrike" baseline="0">
                    <a:solidFill>
                      <a:srgbClr val="000000"/>
                    </a:solidFill>
                    <a:latin typeface="Calibri"/>
                    <a:ea typeface="STKaiti" panose="02010600040101010101" pitchFamily="2" charset="-122"/>
                    <a:cs typeface="Calibri"/>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US</c:v>
                </c:pt>
                <c:pt idx="1">
                  <c:v>China</c:v>
                </c:pt>
                <c:pt idx="2">
                  <c:v>Rest of the World</c:v>
                </c:pt>
              </c:strCache>
            </c:strRef>
          </c:cat>
          <c:val>
            <c:numRef>
              <c:f>Sheet1!$B$2:$B$4</c:f>
              <c:numCache>
                <c:formatCode>General</c:formatCode>
                <c:ptCount val="3"/>
                <c:pt idx="0">
                  <c:v>45.572000000000003</c:v>
                </c:pt>
                <c:pt idx="1">
                  <c:v>22.616</c:v>
                </c:pt>
                <c:pt idx="2">
                  <c:v>4.0570000000000004</c:v>
                </c:pt>
              </c:numCache>
            </c:numRef>
          </c:val>
          <c:extLst xmlns:c16r2="http://schemas.microsoft.com/office/drawing/2015/06/chart">
            <c:ext xmlns:c16="http://schemas.microsoft.com/office/drawing/2014/chart" uri="{C3380CC4-5D6E-409C-BE32-E72D297353CC}">
              <c16:uniqueId val="{00000020-F6E0-4319-BF08-71A049086CCB}"/>
            </c:ext>
          </c:extLst>
        </c:ser>
        <c:dLbls>
          <c:showLegendKey val="0"/>
          <c:showVal val="0"/>
          <c:showCatName val="0"/>
          <c:showSerName val="0"/>
          <c:showPercent val="0"/>
          <c:showBubbleSize val="0"/>
          <c:showLeaderLines val="0"/>
        </c:dLbls>
        <c:firstSliceAng val="0"/>
      </c:pieChart>
      <c:spPr>
        <a:noFill/>
        <a:ln w="25292">
          <a:noFill/>
        </a:ln>
      </c:spPr>
    </c:plotArea>
    <c:plotVisOnly val="1"/>
    <c:dispBlanksAs val="zero"/>
    <c:showDLblsOverMax val="0"/>
  </c:chart>
  <c:spPr>
    <a:noFill/>
    <a:ln>
      <a:noFill/>
    </a:ln>
  </c:spPr>
  <c:txPr>
    <a:bodyPr/>
    <a:lstStyle/>
    <a:p>
      <a:pPr>
        <a:defRPr sz="797"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17790875354724"/>
          <c:y val="0.20834964326168315"/>
          <c:w val="0.2658702841417907"/>
          <c:h val="0.58500120078892781"/>
        </c:manualLayout>
      </c:layout>
      <c:pieChart>
        <c:varyColors val="1"/>
        <c:ser>
          <c:idx val="0"/>
          <c:order val="0"/>
          <c:tx>
            <c:strRef>
              <c:f>Sheet1!$B$1</c:f>
              <c:strCache>
                <c:ptCount val="1"/>
                <c:pt idx="0">
                  <c:v>2017</c:v>
                </c:pt>
              </c:strCache>
            </c:strRef>
          </c:tx>
          <c:spPr>
            <a:solidFill>
              <a:srgbClr val="012169"/>
            </a:solidFill>
            <a:ln w="25292">
              <a:solidFill>
                <a:schemeClr val="bg1"/>
              </a:solidFill>
            </a:ln>
          </c:spPr>
          <c:dPt>
            <c:idx val="0"/>
            <c:bubble3D val="0"/>
            <c:spPr>
              <a:solidFill>
                <a:schemeClr val="accent1"/>
              </a:solidFill>
              <a:ln w="9525">
                <a:solidFill>
                  <a:schemeClr val="bg1"/>
                </a:solidFill>
              </a:ln>
            </c:spPr>
            <c:extLst xmlns:c16r2="http://schemas.microsoft.com/office/drawing/2015/06/chart">
              <c:ext xmlns:c16="http://schemas.microsoft.com/office/drawing/2014/chart" uri="{C3380CC4-5D6E-409C-BE32-E72D297353CC}">
                <c16:uniqueId val="{00000001-8426-4DEE-BB49-E6EF33B9720B}"/>
              </c:ext>
            </c:extLst>
          </c:dPt>
          <c:dPt>
            <c:idx val="1"/>
            <c:bubble3D val="0"/>
            <c:spPr>
              <a:solidFill>
                <a:schemeClr val="accent2"/>
              </a:solidFill>
              <a:ln w="9525">
                <a:solidFill>
                  <a:schemeClr val="bg1"/>
                </a:solidFill>
              </a:ln>
            </c:spPr>
            <c:extLst xmlns:c16r2="http://schemas.microsoft.com/office/drawing/2015/06/chart">
              <c:ext xmlns:c16="http://schemas.microsoft.com/office/drawing/2014/chart" uri="{C3380CC4-5D6E-409C-BE32-E72D297353CC}">
                <c16:uniqueId val="{00000003-8426-4DEE-BB49-E6EF33B9720B}"/>
              </c:ext>
            </c:extLst>
          </c:dPt>
          <c:dPt>
            <c:idx val="2"/>
            <c:bubble3D val="0"/>
            <c:spPr>
              <a:solidFill>
                <a:schemeClr val="accent3"/>
              </a:solidFill>
              <a:ln w="9525">
                <a:solidFill>
                  <a:schemeClr val="bg1"/>
                </a:solidFill>
              </a:ln>
            </c:spPr>
            <c:extLst xmlns:c16r2="http://schemas.microsoft.com/office/drawing/2015/06/chart">
              <c:ext xmlns:c16="http://schemas.microsoft.com/office/drawing/2014/chart" uri="{C3380CC4-5D6E-409C-BE32-E72D297353CC}">
                <c16:uniqueId val="{00000005-8426-4DEE-BB49-E6EF33B9720B}"/>
              </c:ext>
            </c:extLst>
          </c:dPt>
          <c:dPt>
            <c:idx val="3"/>
            <c:bubble3D val="0"/>
            <c:spPr>
              <a:solidFill>
                <a:srgbClr val="365481"/>
              </a:solidFill>
              <a:ln w="25292">
                <a:solidFill>
                  <a:schemeClr val="bg1"/>
                </a:solidFill>
              </a:ln>
            </c:spPr>
            <c:extLst xmlns:c16r2="http://schemas.microsoft.com/office/drawing/2015/06/chart">
              <c:ext xmlns:c16="http://schemas.microsoft.com/office/drawing/2014/chart" uri="{C3380CC4-5D6E-409C-BE32-E72D297353CC}">
                <c16:uniqueId val="{00000007-8426-4DEE-BB49-E6EF33B9720B}"/>
              </c:ext>
            </c:extLst>
          </c:dPt>
          <c:dPt>
            <c:idx val="4"/>
            <c:bubble3D val="0"/>
            <c:spPr>
              <a:solidFill>
                <a:srgbClr val="A39382"/>
              </a:solidFill>
              <a:ln w="25292">
                <a:solidFill>
                  <a:schemeClr val="bg1"/>
                </a:solidFill>
              </a:ln>
            </c:spPr>
            <c:extLst xmlns:c16r2="http://schemas.microsoft.com/office/drawing/2015/06/chart">
              <c:ext xmlns:c16="http://schemas.microsoft.com/office/drawing/2014/chart" uri="{C3380CC4-5D6E-409C-BE32-E72D297353CC}">
                <c16:uniqueId val="{00000009-8426-4DEE-BB49-E6EF33B9720B}"/>
              </c:ext>
            </c:extLst>
          </c:dPt>
          <c:dPt>
            <c:idx val="5"/>
            <c:bubble3D val="0"/>
            <c:spPr>
              <a:solidFill>
                <a:srgbClr val="0073CF"/>
              </a:solidFill>
              <a:ln w="25292">
                <a:solidFill>
                  <a:schemeClr val="bg1"/>
                </a:solidFill>
              </a:ln>
            </c:spPr>
            <c:extLst xmlns:c16r2="http://schemas.microsoft.com/office/drawing/2015/06/chart">
              <c:ext xmlns:c16="http://schemas.microsoft.com/office/drawing/2014/chart" uri="{C3380CC4-5D6E-409C-BE32-E72D297353CC}">
                <c16:uniqueId val="{0000000B-8426-4DEE-BB49-E6EF33B9720B}"/>
              </c:ext>
            </c:extLst>
          </c:dPt>
          <c:dPt>
            <c:idx val="6"/>
            <c:bubble3D val="0"/>
            <c:spPr>
              <a:solidFill>
                <a:srgbClr val="005CC2"/>
              </a:solidFill>
              <a:ln w="25292">
                <a:solidFill>
                  <a:schemeClr val="bg1"/>
                </a:solidFill>
              </a:ln>
            </c:spPr>
            <c:extLst xmlns:c16r2="http://schemas.microsoft.com/office/drawing/2015/06/chart">
              <c:ext xmlns:c16="http://schemas.microsoft.com/office/drawing/2014/chart" uri="{C3380CC4-5D6E-409C-BE32-E72D297353CC}">
                <c16:uniqueId val="{0000000D-8426-4DEE-BB49-E6EF33B9720B}"/>
              </c:ext>
            </c:extLst>
          </c:dPt>
          <c:dPt>
            <c:idx val="7"/>
            <c:bubble3D val="0"/>
            <c:spPr>
              <a:solidFill>
                <a:srgbClr val="009CDE"/>
              </a:solidFill>
              <a:ln w="25292">
                <a:solidFill>
                  <a:schemeClr val="bg1"/>
                </a:solidFill>
              </a:ln>
            </c:spPr>
            <c:extLst xmlns:c16r2="http://schemas.microsoft.com/office/drawing/2015/06/chart">
              <c:ext xmlns:c16="http://schemas.microsoft.com/office/drawing/2014/chart" uri="{C3380CC4-5D6E-409C-BE32-E72D297353CC}">
                <c16:uniqueId val="{0000000F-8426-4DEE-BB49-E6EF33B9720B}"/>
              </c:ext>
            </c:extLst>
          </c:dPt>
          <c:dPt>
            <c:idx val="8"/>
            <c:bubble3D val="0"/>
            <c:spPr>
              <a:solidFill>
                <a:srgbClr val="000A23"/>
              </a:solidFill>
              <a:ln w="25292">
                <a:solidFill>
                  <a:schemeClr val="bg1"/>
                </a:solidFill>
              </a:ln>
            </c:spPr>
            <c:extLst xmlns:c16r2="http://schemas.microsoft.com/office/drawing/2015/06/chart">
              <c:ext xmlns:c16="http://schemas.microsoft.com/office/drawing/2014/chart" uri="{C3380CC4-5D6E-409C-BE32-E72D297353CC}">
                <c16:uniqueId val="{00000011-8426-4DEE-BB49-E6EF33B9720B}"/>
              </c:ext>
            </c:extLst>
          </c:dPt>
          <c:dPt>
            <c:idx val="9"/>
            <c:bubble3D val="0"/>
            <c:spPr>
              <a:solidFill>
                <a:srgbClr val="857363"/>
              </a:solidFill>
              <a:ln w="25292">
                <a:solidFill>
                  <a:schemeClr val="bg1"/>
                </a:solidFill>
              </a:ln>
            </c:spPr>
            <c:extLst xmlns:c16r2="http://schemas.microsoft.com/office/drawing/2015/06/chart">
              <c:ext xmlns:c16="http://schemas.microsoft.com/office/drawing/2014/chart" uri="{C3380CC4-5D6E-409C-BE32-E72D297353CC}">
                <c16:uniqueId val="{00000013-8426-4DEE-BB49-E6EF33B9720B}"/>
              </c:ext>
            </c:extLst>
          </c:dPt>
          <c:dPt>
            <c:idx val="10"/>
            <c:bubble3D val="0"/>
            <c:spPr>
              <a:solidFill>
                <a:srgbClr val="00718C"/>
              </a:solidFill>
              <a:ln w="25292">
                <a:solidFill>
                  <a:schemeClr val="bg1"/>
                </a:solidFill>
              </a:ln>
            </c:spPr>
            <c:extLst xmlns:c16r2="http://schemas.microsoft.com/office/drawing/2015/06/chart">
              <c:ext xmlns:c16="http://schemas.microsoft.com/office/drawing/2014/chart" uri="{C3380CC4-5D6E-409C-BE32-E72D297353CC}">
                <c16:uniqueId val="{00000015-8426-4DEE-BB49-E6EF33B9720B}"/>
              </c:ext>
            </c:extLst>
          </c:dPt>
          <c:dPt>
            <c:idx val="11"/>
            <c:bubble3D val="0"/>
            <c:spPr>
              <a:solidFill>
                <a:srgbClr val="BF6A1E"/>
              </a:solidFill>
              <a:ln w="25292">
                <a:solidFill>
                  <a:schemeClr val="bg1"/>
                </a:solidFill>
              </a:ln>
            </c:spPr>
            <c:extLst xmlns:c16r2="http://schemas.microsoft.com/office/drawing/2015/06/chart">
              <c:ext xmlns:c16="http://schemas.microsoft.com/office/drawing/2014/chart" uri="{C3380CC4-5D6E-409C-BE32-E72D297353CC}">
                <c16:uniqueId val="{00000017-8426-4DEE-BB49-E6EF33B9720B}"/>
              </c:ext>
            </c:extLst>
          </c:dPt>
          <c:dPt>
            <c:idx val="12"/>
            <c:bubble3D val="0"/>
            <c:spPr>
              <a:solidFill>
                <a:srgbClr val="F2A900"/>
              </a:solidFill>
              <a:ln w="25292">
                <a:solidFill>
                  <a:schemeClr val="bg1"/>
                </a:solidFill>
              </a:ln>
            </c:spPr>
            <c:extLst xmlns:c16r2="http://schemas.microsoft.com/office/drawing/2015/06/chart">
              <c:ext xmlns:c16="http://schemas.microsoft.com/office/drawing/2014/chart" uri="{C3380CC4-5D6E-409C-BE32-E72D297353CC}">
                <c16:uniqueId val="{00000019-8426-4DEE-BB49-E6EF33B9720B}"/>
              </c:ext>
            </c:extLst>
          </c:dPt>
          <c:dPt>
            <c:idx val="13"/>
            <c:bubble3D val="0"/>
            <c:spPr>
              <a:solidFill>
                <a:srgbClr val="51284F"/>
              </a:solidFill>
              <a:ln w="25292">
                <a:solidFill>
                  <a:schemeClr val="bg1"/>
                </a:solidFill>
              </a:ln>
            </c:spPr>
            <c:extLst xmlns:c16r2="http://schemas.microsoft.com/office/drawing/2015/06/chart">
              <c:ext xmlns:c16="http://schemas.microsoft.com/office/drawing/2014/chart" uri="{C3380CC4-5D6E-409C-BE32-E72D297353CC}">
                <c16:uniqueId val="{0000001B-8426-4DEE-BB49-E6EF33B9720B}"/>
              </c:ext>
            </c:extLst>
          </c:dPt>
          <c:dPt>
            <c:idx val="14"/>
            <c:bubble3D val="0"/>
            <c:spPr>
              <a:solidFill>
                <a:srgbClr val="007749"/>
              </a:solidFill>
              <a:ln w="25292">
                <a:solidFill>
                  <a:schemeClr val="bg1"/>
                </a:solidFill>
              </a:ln>
            </c:spPr>
            <c:extLst xmlns:c16r2="http://schemas.microsoft.com/office/drawing/2015/06/chart">
              <c:ext xmlns:c16="http://schemas.microsoft.com/office/drawing/2014/chart" uri="{C3380CC4-5D6E-409C-BE32-E72D297353CC}">
                <c16:uniqueId val="{0000001D-8426-4DEE-BB49-E6EF33B9720B}"/>
              </c:ext>
            </c:extLst>
          </c:dPt>
          <c:dPt>
            <c:idx val="15"/>
            <c:bubble3D val="0"/>
            <c:spPr>
              <a:solidFill>
                <a:srgbClr val="C41230"/>
              </a:solidFill>
              <a:ln w="25292">
                <a:solidFill>
                  <a:schemeClr val="bg1"/>
                </a:solidFill>
              </a:ln>
            </c:spPr>
            <c:extLst xmlns:c16r2="http://schemas.microsoft.com/office/drawing/2015/06/chart">
              <c:ext xmlns:c16="http://schemas.microsoft.com/office/drawing/2014/chart" uri="{C3380CC4-5D6E-409C-BE32-E72D297353CC}">
                <c16:uniqueId val="{0000001F-8426-4DEE-BB49-E6EF33B9720B}"/>
              </c:ext>
            </c:extLst>
          </c:dPt>
          <c:dLbls>
            <c:dLbl>
              <c:idx val="0"/>
              <c:layout>
                <c:manualLayout>
                  <c:x val="-3.5225735535513857E-2"/>
                  <c:y val="0.2029995140114103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426-4DEE-BB49-E6EF33B9720B}"/>
                </c:ext>
                <c:ext xmlns:c15="http://schemas.microsoft.com/office/drawing/2012/chart" uri="{CE6537A1-D6FC-4f65-9D91-7224C49458BB}"/>
              </c:extLst>
            </c:dLbl>
            <c:dLbl>
              <c:idx val="1"/>
              <c:layout>
                <c:manualLayout>
                  <c:x val="7.6688289700526137E-3"/>
                  <c:y val="3.304722409746991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8426-4DEE-BB49-E6EF33B9720B}"/>
                </c:ext>
                <c:ext xmlns:c15="http://schemas.microsoft.com/office/drawing/2012/chart" uri="{CE6537A1-D6FC-4f65-9D91-7224C49458BB}"/>
              </c:extLst>
            </c:dLbl>
            <c:dLbl>
              <c:idx val="2"/>
              <c:layout>
                <c:manualLayout>
                  <c:x val="-5.1309585810614539E-3"/>
                  <c:y val="5.698143892300543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8426-4DEE-BB49-E6EF33B9720B}"/>
                </c:ext>
                <c:ext xmlns:c15="http://schemas.microsoft.com/office/drawing/2012/chart" uri="{CE6537A1-D6FC-4f65-9D91-7224C49458BB}"/>
              </c:extLst>
            </c:dLbl>
            <c:dLbl>
              <c:idx val="5"/>
              <c:layout>
                <c:manualLayout>
                  <c:x val="2.4941625781191856E-3"/>
                  <c:y val="1.165872359507338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8426-4DEE-BB49-E6EF33B9720B}"/>
                </c:ext>
                <c:ext xmlns:c15="http://schemas.microsoft.com/office/drawing/2012/chart" uri="{CE6537A1-D6FC-4f65-9D91-7224C49458BB}"/>
              </c:extLst>
            </c:dLbl>
            <c:dLbl>
              <c:idx val="6"/>
              <c:layout>
                <c:manualLayout>
                  <c:x val="-1.0873610101291347E-2"/>
                  <c:y val="-8.1691343605972844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8426-4DEE-BB49-E6EF33B9720B}"/>
                </c:ext>
                <c:ext xmlns:c15="http://schemas.microsoft.com/office/drawing/2012/chart" uri="{CE6537A1-D6FC-4f65-9D91-7224C49458BB}"/>
              </c:extLst>
            </c:dLbl>
            <c:dLbl>
              <c:idx val="7"/>
              <c:layout>
                <c:manualLayout>
                  <c:x val="-6.7451661862503055E-3"/>
                  <c:y val="-2.057981388690179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8426-4DEE-BB49-E6EF33B9720B}"/>
                </c:ext>
                <c:ext xmlns:c15="http://schemas.microsoft.com/office/drawing/2012/chart" uri="{CE6537A1-D6FC-4f65-9D91-7224C49458BB}"/>
              </c:extLst>
            </c:dLbl>
            <c:dLbl>
              <c:idx val="8"/>
              <c:layout>
                <c:manualLayout>
                  <c:x val="6.7866332523758809E-3"/>
                  <c:y val="-1.52739579801328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8426-4DEE-BB49-E6EF33B9720B}"/>
                </c:ext>
                <c:ext xmlns:c15="http://schemas.microsoft.com/office/drawing/2012/chart" uri="{CE6537A1-D6FC-4f65-9D91-7224C49458BB}"/>
              </c:extLst>
            </c:dLbl>
            <c:dLbl>
              <c:idx val="12"/>
              <c:layout>
                <c:manualLayout>
                  <c:x val="-4.2215034050074075E-3"/>
                  <c:y val="-7.869247536361012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9-8426-4DEE-BB49-E6EF33B9720B}"/>
                </c:ext>
                <c:ext xmlns:c15="http://schemas.microsoft.com/office/drawing/2012/chart" uri="{CE6537A1-D6FC-4f65-9D91-7224C49458BB}"/>
              </c:extLst>
            </c:dLbl>
            <c:dLbl>
              <c:idx val="13"/>
              <c:layout>
                <c:manualLayout>
                  <c:x val="-1.9299613558917704E-2"/>
                  <c:y val="-2.477872437221747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B-8426-4DEE-BB49-E6EF33B9720B}"/>
                </c:ext>
                <c:ext xmlns:c15="http://schemas.microsoft.com/office/drawing/2012/chart" uri="{CE6537A1-D6FC-4f65-9D91-7224C49458BB}"/>
              </c:extLst>
            </c:dLbl>
            <c:dLbl>
              <c:idx val="14"/>
              <c:layout>
                <c:manualLayout>
                  <c:x val="9.6213131094912436E-3"/>
                  <c:y val="-9.355989013861060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D-8426-4DEE-BB49-E6EF33B9720B}"/>
                </c:ext>
                <c:ext xmlns:c15="http://schemas.microsoft.com/office/drawing/2012/chart" uri="{CE6537A1-D6FC-4f65-9D91-7224C49458BB}"/>
              </c:extLst>
            </c:dLbl>
            <c:dLbl>
              <c:idx val="15"/>
              <c:layout>
                <c:manualLayout>
                  <c:x val="-2.2475772045026849E-3"/>
                  <c:y val="2.303177811509018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F-8426-4DEE-BB49-E6EF33B9720B}"/>
                </c:ext>
                <c:ext xmlns:c15="http://schemas.microsoft.com/office/drawing/2012/chart" uri="{CE6537A1-D6FC-4f65-9D91-7224C49458BB}"/>
              </c:extLst>
            </c:dLbl>
            <c:numFmt formatCode="0.0%" sourceLinked="0"/>
            <c:spPr>
              <a:noFill/>
              <a:ln w="25292">
                <a:noFill/>
              </a:ln>
            </c:spPr>
            <c:txPr>
              <a:bodyPr/>
              <a:lstStyle/>
              <a:p>
                <a:pPr>
                  <a:defRPr sz="900" b="0" i="0" u="none" strike="noStrike" baseline="0">
                    <a:solidFill>
                      <a:srgbClr val="000000"/>
                    </a:solidFill>
                    <a:latin typeface="Calibri"/>
                    <a:ea typeface="STKaiti" panose="02010600040101010101" pitchFamily="2" charset="-122"/>
                    <a:cs typeface="Calibri"/>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Bioanalytical</c:v>
                </c:pt>
                <c:pt idx="1">
                  <c:v>CMC</c:v>
                </c:pt>
                <c:pt idx="2">
                  <c:v>DMPK</c:v>
                </c:pt>
                <c:pt idx="3">
                  <c:v>Bioequivalence</c:v>
                </c:pt>
              </c:strCache>
            </c:strRef>
          </c:cat>
          <c:val>
            <c:numRef>
              <c:f>Sheet1!$B$2:$B$5</c:f>
              <c:numCache>
                <c:formatCode>General</c:formatCode>
                <c:ptCount val="4"/>
                <c:pt idx="0">
                  <c:v>35.521999999999998</c:v>
                </c:pt>
                <c:pt idx="1">
                  <c:v>16.742000000000001</c:v>
                </c:pt>
                <c:pt idx="2">
                  <c:v>8.3919999999999995</c:v>
                </c:pt>
                <c:pt idx="3">
                  <c:v>9.5890000000000004</c:v>
                </c:pt>
              </c:numCache>
            </c:numRef>
          </c:val>
          <c:extLst xmlns:c16r2="http://schemas.microsoft.com/office/drawing/2015/06/chart">
            <c:ext xmlns:c16="http://schemas.microsoft.com/office/drawing/2014/chart" uri="{C3380CC4-5D6E-409C-BE32-E72D297353CC}">
              <c16:uniqueId val="{00000020-8426-4DEE-BB49-E6EF33B9720B}"/>
            </c:ext>
          </c:extLst>
        </c:ser>
        <c:dLbls>
          <c:showLegendKey val="0"/>
          <c:showVal val="0"/>
          <c:showCatName val="0"/>
          <c:showSerName val="0"/>
          <c:showPercent val="0"/>
          <c:showBubbleSize val="0"/>
          <c:showLeaderLines val="0"/>
        </c:dLbls>
        <c:firstSliceAng val="0"/>
      </c:pieChart>
      <c:spPr>
        <a:noFill/>
        <a:ln w="25292">
          <a:noFill/>
        </a:ln>
      </c:spPr>
    </c:plotArea>
    <c:plotVisOnly val="1"/>
    <c:dispBlanksAs val="zero"/>
    <c:showDLblsOverMax val="0"/>
  </c:chart>
  <c:spPr>
    <a:noFill/>
    <a:ln>
      <a:noFill/>
    </a:ln>
  </c:spPr>
  <c:txPr>
    <a:bodyPr/>
    <a:lstStyle/>
    <a:p>
      <a:pPr>
        <a:defRPr sz="797"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4827586206895"/>
          <c:y val="0.15901922247757344"/>
          <c:w val="0.72902431710253646"/>
          <c:h val="0.58080127842871365"/>
        </c:manualLayout>
      </c:layout>
      <c:barChart>
        <c:barDir val="col"/>
        <c:grouping val="clustered"/>
        <c:varyColors val="0"/>
        <c:ser>
          <c:idx val="4"/>
          <c:order val="0"/>
          <c:tx>
            <c:strRef>
              <c:f>Sheet1!$B$1</c:f>
              <c:strCache>
                <c:ptCount val="1"/>
                <c:pt idx="0">
                  <c:v>Company A</c:v>
                </c:pt>
              </c:strCache>
            </c:strRef>
          </c:tx>
          <c:spPr>
            <a:solidFill>
              <a:schemeClr val="accent1"/>
            </a:solidFill>
            <a:ln w="25279">
              <a:noFill/>
            </a:ln>
          </c:spPr>
          <c:invertIfNegative val="0"/>
          <c:dLbls>
            <c:numFmt formatCode="#,##0" sourceLinked="0"/>
            <c:spPr>
              <a:noFill/>
              <a:ln w="25279">
                <a:noFill/>
              </a:ln>
            </c:spPr>
            <c:txPr>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#,##0.0_);[Red]\(#,##0.0\)</c:formatCode>
                <c:ptCount val="3"/>
                <c:pt idx="0">
                  <c:v>255</c:v>
                </c:pt>
                <c:pt idx="1">
                  <c:v>281</c:v>
                </c:pt>
                <c:pt idx="2">
                  <c:v>407</c:v>
                </c:pt>
              </c:numCache>
            </c:numRef>
          </c:val>
          <c:extLst xmlns:c16r2="http://schemas.microsoft.com/office/drawing/2015/06/chart">
            <c:ext xmlns:c16="http://schemas.microsoft.com/office/drawing/2014/chart" uri="{C3380CC4-5D6E-409C-BE32-E72D297353CC}">
              <c16:uniqueId val="{00000000-932D-417C-A185-00A2BE9A762D}"/>
            </c:ext>
          </c:extLst>
        </c:ser>
        <c:dLbls>
          <c:showLegendKey val="0"/>
          <c:showVal val="0"/>
          <c:showCatName val="0"/>
          <c:showSerName val="0"/>
          <c:showPercent val="0"/>
          <c:showBubbleSize val="0"/>
        </c:dLbls>
        <c:gapWidth val="40"/>
        <c:overlap val="100"/>
        <c:axId val="461978960"/>
        <c:axId val="461979352"/>
      </c:barChart>
      <c:catAx>
        <c:axId val="461978960"/>
        <c:scaling>
          <c:orientation val="minMax"/>
        </c:scaling>
        <c:delete val="0"/>
        <c:axPos val="b"/>
        <c:numFmt formatCode="General" sourceLinked="1"/>
        <c:majorTickMark val="out"/>
        <c:minorTickMark val="none"/>
        <c:tickLblPos val="nextTo"/>
        <c:spPr>
          <a:ln w="12639" cap="rnd">
            <a:solidFill>
              <a:srgbClr val="000000"/>
            </a:solidFill>
            <a:prstDash val="solid"/>
          </a:ln>
        </c:spPr>
        <c:txPr>
          <a:bodyPr rot="0" vert="horz"/>
          <a:lstStyle/>
          <a:p>
            <a:pPr>
              <a:defRPr/>
            </a:pPr>
            <a:endParaRPr lang="en-US"/>
          </a:p>
        </c:txPr>
        <c:crossAx val="461979352"/>
        <c:crosses val="autoZero"/>
        <c:auto val="1"/>
        <c:lblAlgn val="ctr"/>
        <c:lblOffset val="100"/>
        <c:noMultiLvlLbl val="0"/>
      </c:catAx>
      <c:valAx>
        <c:axId val="461979352"/>
        <c:scaling>
          <c:orientation val="minMax"/>
          <c:max val="450"/>
          <c:min val="0"/>
        </c:scaling>
        <c:delete val="1"/>
        <c:axPos val="l"/>
        <c:numFmt formatCode="#,##0_);[Red]\(#,##0\)" sourceLinked="0"/>
        <c:majorTickMark val="out"/>
        <c:minorTickMark val="none"/>
        <c:tickLblPos val="nextTo"/>
        <c:crossAx val="461978960"/>
        <c:crosses val="autoZero"/>
        <c:crossBetween val="between"/>
      </c:valAx>
      <c:spPr>
        <a:noFill/>
        <a:ln w="25279">
          <a:noFill/>
        </a:ln>
      </c:spPr>
    </c:plotArea>
    <c:plotVisOnly val="1"/>
    <c:dispBlanksAs val="gap"/>
    <c:showDLblsOverMax val="0"/>
  </c:chart>
  <c:spPr>
    <a:noFill/>
    <a:ln>
      <a:noFill/>
    </a:ln>
  </c:spPr>
  <c:txPr>
    <a:bodyPr/>
    <a:lstStyle/>
    <a:p>
      <a:pPr>
        <a:defRPr sz="995" b="0" i="0" u="none" strike="noStrike" baseline="0">
          <a:solidFill>
            <a:srgbClr val="000000"/>
          </a:solidFill>
          <a:latin typeface="Calibri"/>
          <a:ea typeface="STKaiti" panose="02010600040101010101" pitchFamily="2" charset="-122"/>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4827586206895"/>
          <c:y val="0.15901922247757344"/>
          <c:w val="0.72902431710253646"/>
          <c:h val="0.58080127842871365"/>
        </c:manualLayout>
      </c:layout>
      <c:barChart>
        <c:barDir val="col"/>
        <c:grouping val="clustered"/>
        <c:varyColors val="0"/>
        <c:ser>
          <c:idx val="4"/>
          <c:order val="0"/>
          <c:tx>
            <c:strRef>
              <c:f>Sheet1!$B$1</c:f>
              <c:strCache>
                <c:ptCount val="1"/>
                <c:pt idx="0">
                  <c:v>Company A</c:v>
                </c:pt>
              </c:strCache>
            </c:strRef>
          </c:tx>
          <c:spPr>
            <a:solidFill>
              <a:schemeClr val="accent1"/>
            </a:solidFill>
            <a:ln w="25279">
              <a:noFill/>
            </a:ln>
          </c:spPr>
          <c:invertIfNegative val="0"/>
          <c:dLbls>
            <c:spPr>
              <a:noFill/>
              <a:ln w="25279">
                <a:noFill/>
              </a:ln>
            </c:spPr>
            <c:txPr>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#,##0.0_);[Red]\(#,##0.0\)</c:formatCode>
                <c:ptCount val="3"/>
                <c:pt idx="0">
                  <c:v>9.9700000000000006</c:v>
                </c:pt>
                <c:pt idx="1">
                  <c:v>12.47</c:v>
                </c:pt>
                <c:pt idx="2">
                  <c:v>13.7</c:v>
                </c:pt>
              </c:numCache>
            </c:numRef>
          </c:val>
          <c:extLst xmlns:c16r2="http://schemas.microsoft.com/office/drawing/2015/06/chart">
            <c:ext xmlns:c16="http://schemas.microsoft.com/office/drawing/2014/chart" uri="{C3380CC4-5D6E-409C-BE32-E72D297353CC}">
              <c16:uniqueId val="{00000000-1975-42E8-A93B-F32B14DB686F}"/>
            </c:ext>
          </c:extLst>
        </c:ser>
        <c:dLbls>
          <c:showLegendKey val="0"/>
          <c:showVal val="0"/>
          <c:showCatName val="0"/>
          <c:showSerName val="0"/>
          <c:showPercent val="0"/>
          <c:showBubbleSize val="0"/>
        </c:dLbls>
        <c:gapWidth val="40"/>
        <c:overlap val="100"/>
        <c:axId val="461980136"/>
        <c:axId val="461980528"/>
      </c:barChart>
      <c:catAx>
        <c:axId val="461980136"/>
        <c:scaling>
          <c:orientation val="minMax"/>
        </c:scaling>
        <c:delete val="0"/>
        <c:axPos val="b"/>
        <c:numFmt formatCode="General" sourceLinked="1"/>
        <c:majorTickMark val="out"/>
        <c:minorTickMark val="none"/>
        <c:tickLblPos val="nextTo"/>
        <c:spPr>
          <a:ln w="12639" cap="rnd">
            <a:solidFill>
              <a:srgbClr val="000000"/>
            </a:solidFill>
            <a:prstDash val="solid"/>
          </a:ln>
        </c:spPr>
        <c:txPr>
          <a:bodyPr rot="0" vert="horz"/>
          <a:lstStyle/>
          <a:p>
            <a:pPr>
              <a:defRPr/>
            </a:pPr>
            <a:endParaRPr lang="en-US"/>
          </a:p>
        </c:txPr>
        <c:crossAx val="461980528"/>
        <c:crosses val="autoZero"/>
        <c:auto val="1"/>
        <c:lblAlgn val="ctr"/>
        <c:lblOffset val="100"/>
        <c:noMultiLvlLbl val="0"/>
      </c:catAx>
      <c:valAx>
        <c:axId val="461980528"/>
        <c:scaling>
          <c:orientation val="minMax"/>
          <c:max val="15"/>
          <c:min val="0"/>
        </c:scaling>
        <c:delete val="1"/>
        <c:axPos val="l"/>
        <c:numFmt formatCode="#,##0.0_);[Red]\(#,##0.0\)" sourceLinked="1"/>
        <c:majorTickMark val="out"/>
        <c:minorTickMark val="none"/>
        <c:tickLblPos val="nextTo"/>
        <c:crossAx val="461980136"/>
        <c:crosses val="autoZero"/>
        <c:crossBetween val="between"/>
      </c:valAx>
      <c:spPr>
        <a:noFill/>
        <a:ln w="25279">
          <a:noFill/>
        </a:ln>
      </c:spPr>
    </c:plotArea>
    <c:plotVisOnly val="1"/>
    <c:dispBlanksAs val="gap"/>
    <c:showDLblsOverMax val="0"/>
  </c:chart>
  <c:spPr>
    <a:noFill/>
    <a:ln>
      <a:noFill/>
    </a:ln>
  </c:spPr>
  <c:txPr>
    <a:bodyPr/>
    <a:lstStyle/>
    <a:p>
      <a:pPr>
        <a:defRPr sz="995" b="0" i="0" u="none" strike="noStrike" baseline="0">
          <a:solidFill>
            <a:srgbClr val="000000"/>
          </a:solidFill>
          <a:latin typeface="Calibri"/>
          <a:ea typeface="STKaiti" panose="02010600040101010101" pitchFamily="2" charset="-122"/>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625B2-2EAE-4622-BDF3-B53F8563F2E4}"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45B38B14-6FC2-4F13-9BB5-811258E0B60F}">
      <dgm:prSet phldrT="[Text]" custT="1"/>
      <dgm:spPr/>
      <dgm:t>
        <a:bodyPr/>
        <a:lstStyle/>
        <a:p>
          <a:r>
            <a:rPr lang="en-US" sz="1800" dirty="0">
              <a:solidFill>
                <a:schemeClr val="bg1"/>
              </a:solidFill>
              <a:latin typeface="Arial" panose="020B0604020202020204" pitchFamily="34" charset="0"/>
              <a:cs typeface="Arial" panose="020B0604020202020204" pitchFamily="34" charset="0"/>
            </a:rPr>
            <a:t>Technical Expertise</a:t>
          </a:r>
        </a:p>
      </dgm:t>
    </dgm:pt>
    <dgm:pt modelId="{4F5F56BD-1574-4417-A79A-4EB6BCF71805}" type="parTrans" cxnId="{C88B1E94-91F2-4457-A927-DD6A66C8AA4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725F702-5328-476A-BFB6-FAF4819F3FEA}" type="sibTrans" cxnId="{C88B1E94-91F2-4457-A927-DD6A66C8AA4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C0253EF-A40C-4316-A594-3A4C922508FA}">
      <dgm:prSet phldrT="[Text]"/>
      <dgm:spPr/>
      <dgm:t>
        <a:bodyPr anchor="t"/>
        <a:lstStyle/>
        <a:p>
          <a:pPr algn="l"/>
          <a:r>
            <a:rPr lang="en-US" dirty="0">
              <a:solidFill>
                <a:schemeClr val="tx2"/>
              </a:solidFill>
              <a:latin typeface="Arial" panose="020B0604020202020204" pitchFamily="34" charset="0"/>
              <a:cs typeface="Arial" panose="020B0604020202020204" pitchFamily="34" charset="0"/>
            </a:rPr>
            <a:t>25+ employees; cross-trained</a:t>
          </a:r>
          <a:endParaRPr lang="en-US" dirty="0">
            <a:solidFill>
              <a:schemeClr val="tx1"/>
            </a:solidFill>
            <a:latin typeface="Arial" panose="020B0604020202020204" pitchFamily="34" charset="0"/>
            <a:cs typeface="Arial" panose="020B0604020202020204" pitchFamily="34" charset="0"/>
          </a:endParaRPr>
        </a:p>
      </dgm:t>
    </dgm:pt>
    <dgm:pt modelId="{6B0D624C-3D13-45E3-A86B-46652284B5F7}" type="parTrans" cxnId="{0D7F6F5E-4958-4101-AC91-97C1C0CDFC3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E3F937F-0796-4595-8E6A-81A9507D0713}" type="sibTrans" cxnId="{0D7F6F5E-4958-4101-AC91-97C1C0CDFC3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88E2834-2243-46E9-9A73-FDDFA635322C}">
      <dgm:prSet phldrT="[Text]" custT="1"/>
      <dgm:spPr/>
      <dgm:t>
        <a:bodyPr/>
        <a:lstStyle/>
        <a:p>
          <a:r>
            <a:rPr lang="en-US" sz="1800" dirty="0">
              <a:solidFill>
                <a:schemeClr val="bg1"/>
              </a:solidFill>
              <a:latin typeface="Arial" panose="020B0604020202020204" pitchFamily="34" charset="0"/>
              <a:cs typeface="Arial" panose="020B0604020202020204" pitchFamily="34" charset="0"/>
            </a:rPr>
            <a:t>Automation for Increased Precision and Efficiency</a:t>
          </a:r>
        </a:p>
      </dgm:t>
    </dgm:pt>
    <dgm:pt modelId="{E9B6CDDF-63A2-4412-AB6C-293B98EDFCCC}" type="parTrans" cxnId="{28220F62-23AA-4E93-9C5F-A5223AB92BB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A47C5CC-5CA0-4CE2-B994-3CF29C51D07D}" type="sibTrans" cxnId="{28220F62-23AA-4E93-9C5F-A5223AB92BB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A648AFE-50C9-431F-8FC0-D7AC9935BA18}">
      <dgm:prSet phldrT="[Text]"/>
      <dgm:spPr/>
      <dgm:t>
        <a:bodyPr anchor="t"/>
        <a:lstStyle/>
        <a:p>
          <a:pPr algn="l"/>
          <a:r>
            <a:rPr lang="en-US" dirty="0">
              <a:solidFill>
                <a:schemeClr val="tx1"/>
              </a:solidFill>
              <a:latin typeface="Arial" panose="020B0604020202020204" pitchFamily="34" charset="0"/>
              <a:cs typeface="Arial" panose="020B0604020202020204" pitchFamily="34" charset="0"/>
            </a:rPr>
            <a:t>Advanced automation instrumentation for in vivo ADME, in vitro ADME</a:t>
          </a:r>
        </a:p>
      </dgm:t>
    </dgm:pt>
    <dgm:pt modelId="{4A324122-FF26-4AF7-839E-3461E3030105}" type="parTrans" cxnId="{9389EF8B-3663-42B2-9C03-B779E7734EC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70D4182-11E7-4F18-89C2-9E20D32131A7}" type="sibTrans" cxnId="{9389EF8B-3663-42B2-9C03-B779E7734EC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5E9EBA8-276A-4735-89BE-5FDEC4A9BC5B}">
      <dgm:prSet phldrT="[Text]" custT="1"/>
      <dgm:spPr/>
      <dgm:t>
        <a:bodyPr/>
        <a:lstStyle/>
        <a:p>
          <a:r>
            <a:rPr lang="en-US" sz="1800" dirty="0">
              <a:solidFill>
                <a:schemeClr val="bg1"/>
              </a:solidFill>
              <a:latin typeface="Arial" panose="020B0604020202020204" pitchFamily="34" charset="0"/>
              <a:cs typeface="Arial" panose="020B0604020202020204" pitchFamily="34" charset="0"/>
            </a:rPr>
            <a:t>Rigorous Quality</a:t>
          </a:r>
        </a:p>
      </dgm:t>
    </dgm:pt>
    <dgm:pt modelId="{90B8992E-0AF9-45EF-8329-66037A8132A6}" type="parTrans" cxnId="{32078030-EED6-4A7C-A57E-79270147D0F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73816A4-5B57-428D-BA8A-5188B22ADD2E}" type="sibTrans" cxnId="{32078030-EED6-4A7C-A57E-79270147D0F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8B41514-6AC9-4E31-9AE4-309B1C7623F8}">
      <dgm:prSet phldrT="[Text]"/>
      <dgm:spPr/>
      <dgm:t>
        <a:bodyPr anchor="t"/>
        <a:lstStyle/>
        <a:p>
          <a:pPr algn="l"/>
          <a:endParaRPr lang="en-US" dirty="0">
            <a:solidFill>
              <a:schemeClr val="tx1"/>
            </a:solidFill>
            <a:latin typeface="Arial" panose="020B0604020202020204" pitchFamily="34" charset="0"/>
            <a:cs typeface="Arial" panose="020B0604020202020204" pitchFamily="34" charset="0"/>
          </a:endParaRPr>
        </a:p>
      </dgm:t>
    </dgm:pt>
    <dgm:pt modelId="{E527294B-9A26-4CD7-916D-CB7FC63045FE}" type="parTrans" cxnId="{B1678C4C-A689-47DF-A882-D584BE1811F5}">
      <dgm:prSet/>
      <dgm:spPr/>
      <dgm:t>
        <a:bodyPr/>
        <a:lstStyle/>
        <a:p>
          <a:endParaRPr lang="en-US">
            <a:latin typeface="Arial" panose="020B0604020202020204" pitchFamily="34" charset="0"/>
            <a:cs typeface="Arial" panose="020B0604020202020204" pitchFamily="34" charset="0"/>
          </a:endParaRPr>
        </a:p>
      </dgm:t>
    </dgm:pt>
    <dgm:pt modelId="{690B768D-681F-4587-B31D-64B4F79E2908}" type="sibTrans" cxnId="{B1678C4C-A689-47DF-A882-D584BE1811F5}">
      <dgm:prSet/>
      <dgm:spPr/>
      <dgm:t>
        <a:bodyPr/>
        <a:lstStyle/>
        <a:p>
          <a:endParaRPr lang="en-US">
            <a:latin typeface="Arial" panose="020B0604020202020204" pitchFamily="34" charset="0"/>
            <a:cs typeface="Arial" panose="020B0604020202020204" pitchFamily="34" charset="0"/>
          </a:endParaRPr>
        </a:p>
      </dgm:t>
    </dgm:pt>
    <dgm:pt modelId="{D3AC3708-7EE6-4E52-8286-A4A5FFA9142B}">
      <dgm:prSet/>
      <dgm:spPr/>
      <dgm:t>
        <a:bodyPr anchor="t"/>
        <a:lstStyle/>
        <a:p>
          <a:pPr algn="l"/>
          <a:r>
            <a:rPr lang="en-US" dirty="0">
              <a:solidFill>
                <a:schemeClr val="tx2"/>
              </a:solidFill>
              <a:latin typeface="Arial" panose="020B0604020202020204" pitchFamily="34" charset="0"/>
              <a:cs typeface="Arial" panose="020B0604020202020204" pitchFamily="34" charset="0"/>
            </a:rPr>
            <a:t>Ability to provide scientific input to designs and interpretation of data to influence decision-making process</a:t>
          </a:r>
        </a:p>
      </dgm:t>
    </dgm:pt>
    <dgm:pt modelId="{19D93E7B-22C7-48C0-A841-C4E701406F01}" type="parTrans" cxnId="{22E70DE3-418C-427C-A453-2424F0161CCA}">
      <dgm:prSet/>
      <dgm:spPr/>
      <dgm:t>
        <a:bodyPr/>
        <a:lstStyle/>
        <a:p>
          <a:endParaRPr lang="en-US">
            <a:latin typeface="Arial" panose="020B0604020202020204" pitchFamily="34" charset="0"/>
            <a:cs typeface="Arial" panose="020B0604020202020204" pitchFamily="34" charset="0"/>
          </a:endParaRPr>
        </a:p>
      </dgm:t>
    </dgm:pt>
    <dgm:pt modelId="{5B44BCDF-7A8F-4238-8560-E74C46430A05}" type="sibTrans" cxnId="{22E70DE3-418C-427C-A453-2424F0161CCA}">
      <dgm:prSet/>
      <dgm:spPr/>
      <dgm:t>
        <a:bodyPr/>
        <a:lstStyle/>
        <a:p>
          <a:endParaRPr lang="en-US">
            <a:latin typeface="Arial" panose="020B0604020202020204" pitchFamily="34" charset="0"/>
            <a:cs typeface="Arial" panose="020B0604020202020204" pitchFamily="34" charset="0"/>
          </a:endParaRPr>
        </a:p>
      </dgm:t>
    </dgm:pt>
    <dgm:pt modelId="{27F0B2CA-A7C1-4773-B512-17F08BD4D0F8}">
      <dgm:prSet/>
      <dgm:spPr/>
      <dgm:t>
        <a:bodyPr anchor="t"/>
        <a:lstStyle/>
        <a:p>
          <a:pPr algn="l"/>
          <a:r>
            <a:rPr lang="en-US" dirty="0">
              <a:solidFill>
                <a:schemeClr val="tx2"/>
              </a:solidFill>
              <a:latin typeface="Arial" panose="020B0604020202020204" pitchFamily="34" charset="0"/>
              <a:cs typeface="Arial" panose="020B0604020202020204" pitchFamily="34" charset="0"/>
            </a:rPr>
            <a:t>Average experience 10-15 years</a:t>
          </a:r>
        </a:p>
      </dgm:t>
    </dgm:pt>
    <dgm:pt modelId="{3664C21F-19D6-4243-A6DF-14BFFE3AF72B}" type="parTrans" cxnId="{AAC48BE7-5092-48F2-A8BA-B8AFC426EADC}">
      <dgm:prSet/>
      <dgm:spPr/>
      <dgm:t>
        <a:bodyPr/>
        <a:lstStyle/>
        <a:p>
          <a:endParaRPr lang="en-US">
            <a:latin typeface="Arial" panose="020B0604020202020204" pitchFamily="34" charset="0"/>
            <a:cs typeface="Arial" panose="020B0604020202020204" pitchFamily="34" charset="0"/>
          </a:endParaRPr>
        </a:p>
      </dgm:t>
    </dgm:pt>
    <dgm:pt modelId="{93CCDED3-2A7D-4352-941F-57E2E2C94630}" type="sibTrans" cxnId="{AAC48BE7-5092-48F2-A8BA-B8AFC426EADC}">
      <dgm:prSet/>
      <dgm:spPr/>
      <dgm:t>
        <a:bodyPr/>
        <a:lstStyle/>
        <a:p>
          <a:endParaRPr lang="en-US">
            <a:latin typeface="Arial" panose="020B0604020202020204" pitchFamily="34" charset="0"/>
            <a:cs typeface="Arial" panose="020B0604020202020204" pitchFamily="34" charset="0"/>
          </a:endParaRPr>
        </a:p>
      </dgm:t>
    </dgm:pt>
    <dgm:pt modelId="{672E87EC-5883-4D8A-8D26-1FE582CB30E5}">
      <dgm:prSet phldrT="[Text]"/>
      <dgm:spPr/>
      <dgm:t>
        <a:bodyPr anchor="t"/>
        <a:lstStyle/>
        <a:p>
          <a:pPr algn="l"/>
          <a:r>
            <a:rPr lang="en-US" dirty="0">
              <a:solidFill>
                <a:schemeClr val="tx1"/>
              </a:solidFill>
              <a:latin typeface="Arial" panose="020B0604020202020204" pitchFamily="34" charset="0"/>
              <a:cs typeface="Arial" panose="020B0604020202020204" pitchFamily="34" charset="0"/>
            </a:rPr>
            <a:t>Automation for in vivo PK studies minimizes animal usage/handling and accelerates study timelines while maintaining high quality data.</a:t>
          </a:r>
        </a:p>
      </dgm:t>
    </dgm:pt>
    <dgm:pt modelId="{9BDA2574-414D-4900-9082-9A46059725D2}" type="parTrans" cxnId="{EE68EE41-D90A-4A78-8693-77A25CF02859}">
      <dgm:prSet/>
      <dgm:spPr/>
      <dgm:t>
        <a:bodyPr/>
        <a:lstStyle/>
        <a:p>
          <a:endParaRPr lang="en-US">
            <a:latin typeface="Arial" panose="020B0604020202020204" pitchFamily="34" charset="0"/>
            <a:cs typeface="Arial" panose="020B0604020202020204" pitchFamily="34" charset="0"/>
          </a:endParaRPr>
        </a:p>
      </dgm:t>
    </dgm:pt>
    <dgm:pt modelId="{239F69EF-C0C6-45EC-AB29-91FC2CBF0E18}" type="sibTrans" cxnId="{EE68EE41-D90A-4A78-8693-77A25CF02859}">
      <dgm:prSet/>
      <dgm:spPr/>
      <dgm:t>
        <a:bodyPr/>
        <a:lstStyle/>
        <a:p>
          <a:endParaRPr lang="en-US">
            <a:latin typeface="Arial" panose="020B0604020202020204" pitchFamily="34" charset="0"/>
            <a:cs typeface="Arial" panose="020B0604020202020204" pitchFamily="34" charset="0"/>
          </a:endParaRPr>
        </a:p>
      </dgm:t>
    </dgm:pt>
    <dgm:pt modelId="{E81710A1-7C09-4584-B30B-4B8E640AC8B5}">
      <dgm:prSet/>
      <dgm:spPr/>
      <dgm:t>
        <a:bodyPr/>
        <a:lstStyle/>
        <a:p>
          <a:r>
            <a:rPr lang="en-US" dirty="0">
              <a:solidFill>
                <a:schemeClr val="tx1"/>
              </a:solidFill>
              <a:latin typeface="Arial" panose="020B0604020202020204" pitchFamily="34" charset="0"/>
              <a:cs typeface="Arial" panose="020B0604020202020204" pitchFamily="34" charset="0"/>
            </a:rPr>
            <a:t>Standard operating procedures (SOPs)</a:t>
          </a:r>
        </a:p>
      </dgm:t>
    </dgm:pt>
    <dgm:pt modelId="{454D843B-2702-4B81-9A36-2EC0111CA67B}" type="parTrans" cxnId="{055628CC-933D-4231-8013-9ABAAC7BD98D}">
      <dgm:prSet/>
      <dgm:spPr/>
      <dgm:t>
        <a:bodyPr/>
        <a:lstStyle/>
        <a:p>
          <a:endParaRPr lang="en-US">
            <a:latin typeface="Arial" panose="020B0604020202020204" pitchFamily="34" charset="0"/>
            <a:cs typeface="Arial" panose="020B0604020202020204" pitchFamily="34" charset="0"/>
          </a:endParaRPr>
        </a:p>
      </dgm:t>
    </dgm:pt>
    <dgm:pt modelId="{C6B50F8C-C847-4B8B-9834-78B24A88BE66}" type="sibTrans" cxnId="{055628CC-933D-4231-8013-9ABAAC7BD98D}">
      <dgm:prSet/>
      <dgm:spPr/>
      <dgm:t>
        <a:bodyPr/>
        <a:lstStyle/>
        <a:p>
          <a:endParaRPr lang="en-US">
            <a:latin typeface="Arial" panose="020B0604020202020204" pitchFamily="34" charset="0"/>
            <a:cs typeface="Arial" panose="020B0604020202020204" pitchFamily="34" charset="0"/>
          </a:endParaRPr>
        </a:p>
      </dgm:t>
    </dgm:pt>
    <dgm:pt modelId="{7897B3BD-9F3E-4B9C-9972-EC640AB38EF2}">
      <dgm:prSet/>
      <dgm:spPr/>
      <dgm:t>
        <a:bodyPr/>
        <a:lstStyle/>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Watson LIMS for sample inventory management</a:t>
          </a:r>
        </a:p>
      </dgm:t>
    </dgm:pt>
    <dgm:pt modelId="{86966E6E-D2F5-4047-9811-291221AEFDD3}" type="parTrans" cxnId="{092C923C-5831-44FD-AEE5-D51D4B874D3F}">
      <dgm:prSet/>
      <dgm:spPr/>
      <dgm:t>
        <a:bodyPr/>
        <a:lstStyle/>
        <a:p>
          <a:endParaRPr lang="en-US">
            <a:latin typeface="Arial" panose="020B0604020202020204" pitchFamily="34" charset="0"/>
            <a:cs typeface="Arial" panose="020B0604020202020204" pitchFamily="34" charset="0"/>
          </a:endParaRPr>
        </a:p>
      </dgm:t>
    </dgm:pt>
    <dgm:pt modelId="{C8A0A7A8-9CCE-4E12-8E4D-80BE1331A1B5}" type="sibTrans" cxnId="{092C923C-5831-44FD-AEE5-D51D4B874D3F}">
      <dgm:prSet/>
      <dgm:spPr/>
      <dgm:t>
        <a:bodyPr/>
        <a:lstStyle/>
        <a:p>
          <a:endParaRPr lang="en-US">
            <a:latin typeface="Arial" panose="020B0604020202020204" pitchFamily="34" charset="0"/>
            <a:cs typeface="Arial" panose="020B0604020202020204" pitchFamily="34" charset="0"/>
          </a:endParaRPr>
        </a:p>
      </dgm:t>
    </dgm:pt>
    <dgm:pt modelId="{1AD14A2C-9B4C-4F03-B1E9-03AD8E34AA6C}">
      <dgm:prSet/>
      <dgm:spPr/>
      <dgm:t>
        <a:bodyPr/>
        <a:lstStyle/>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Temperature controls and ultra-low temperature freezers help preserve data quality and specimen integrity</a:t>
          </a:r>
        </a:p>
      </dgm:t>
    </dgm:pt>
    <dgm:pt modelId="{206320FF-7B50-476D-B028-EBE860AC606A}" type="parTrans" cxnId="{4416FE9D-BE4D-4E6D-B451-DDCB77430E54}">
      <dgm:prSet/>
      <dgm:spPr/>
      <dgm:t>
        <a:bodyPr/>
        <a:lstStyle/>
        <a:p>
          <a:endParaRPr lang="en-US">
            <a:latin typeface="Arial" panose="020B0604020202020204" pitchFamily="34" charset="0"/>
            <a:cs typeface="Arial" panose="020B0604020202020204" pitchFamily="34" charset="0"/>
          </a:endParaRPr>
        </a:p>
      </dgm:t>
    </dgm:pt>
    <dgm:pt modelId="{20973BF1-409D-4C8F-AE4A-65FF10C43331}" type="sibTrans" cxnId="{4416FE9D-BE4D-4E6D-B451-DDCB77430E54}">
      <dgm:prSet/>
      <dgm:spPr/>
      <dgm:t>
        <a:bodyPr/>
        <a:lstStyle/>
        <a:p>
          <a:endParaRPr lang="en-US">
            <a:latin typeface="Arial" panose="020B0604020202020204" pitchFamily="34" charset="0"/>
            <a:cs typeface="Arial" panose="020B0604020202020204" pitchFamily="34" charset="0"/>
          </a:endParaRPr>
        </a:p>
      </dgm:t>
    </dgm:pt>
    <dgm:pt modelId="{62459925-49FA-43E6-A99C-E3EA358DEA0E}">
      <dgm:prSet/>
      <dgm:spPr/>
      <dgm:t>
        <a:bodyPr/>
        <a:lstStyle/>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All studies are conducted in accordance with FDA and EPA GLP, IACUC protocols, Nuclear Regulatory Commission and the Pennsylvania Bureau of Radiation Protection Regulations for radioactive materials.</a:t>
          </a:r>
        </a:p>
      </dgm:t>
    </dgm:pt>
    <dgm:pt modelId="{2092D69D-C3C1-4663-BA09-ED62BA7BCD6C}" type="parTrans" cxnId="{B8948696-C6CA-4BA9-8441-5C71233EF769}">
      <dgm:prSet/>
      <dgm:spPr/>
      <dgm:t>
        <a:bodyPr/>
        <a:lstStyle/>
        <a:p>
          <a:endParaRPr lang="en-US">
            <a:latin typeface="Arial" panose="020B0604020202020204" pitchFamily="34" charset="0"/>
            <a:cs typeface="Arial" panose="020B0604020202020204" pitchFamily="34" charset="0"/>
          </a:endParaRPr>
        </a:p>
      </dgm:t>
    </dgm:pt>
    <dgm:pt modelId="{F8B271E3-89E4-4548-BF1A-05FDCED9B075}" type="sibTrans" cxnId="{B8948696-C6CA-4BA9-8441-5C71233EF769}">
      <dgm:prSet/>
      <dgm:spPr/>
      <dgm:t>
        <a:bodyPr/>
        <a:lstStyle/>
        <a:p>
          <a:endParaRPr lang="en-US">
            <a:latin typeface="Arial" panose="020B0604020202020204" pitchFamily="34" charset="0"/>
            <a:cs typeface="Arial" panose="020B0604020202020204" pitchFamily="34" charset="0"/>
          </a:endParaRPr>
        </a:p>
      </dgm:t>
    </dgm:pt>
    <dgm:pt modelId="{DE8309EE-7000-4225-BC35-9068090F73F3}">
      <dgm:prSet phldrT="[Text]"/>
      <dgm:spPr/>
      <dgm:t>
        <a:bodyPr anchor="t"/>
        <a:lstStyle/>
        <a:p>
          <a:pPr algn="l"/>
          <a:r>
            <a:rPr lang="en-US" dirty="0">
              <a:solidFill>
                <a:schemeClr val="tx1"/>
              </a:solidFill>
              <a:latin typeface="Arial" panose="020B0604020202020204" pitchFamily="34" charset="0"/>
              <a:cs typeface="Arial" panose="020B0604020202020204" pitchFamily="34" charset="0"/>
            </a:rPr>
            <a:t>Our current liquid handling platforms include Tecan and Tomtec</a:t>
          </a:r>
        </a:p>
      </dgm:t>
    </dgm:pt>
    <dgm:pt modelId="{21395297-323F-4523-9E0C-4703A15C85F1}" type="parTrans" cxnId="{69DF8F39-97B7-4D94-A565-0DDEA058100C}">
      <dgm:prSet/>
      <dgm:spPr/>
      <dgm:t>
        <a:bodyPr/>
        <a:lstStyle/>
        <a:p>
          <a:endParaRPr lang="en-US">
            <a:latin typeface="Arial" panose="020B0604020202020204" pitchFamily="34" charset="0"/>
            <a:cs typeface="Arial" panose="020B0604020202020204" pitchFamily="34" charset="0"/>
          </a:endParaRPr>
        </a:p>
      </dgm:t>
    </dgm:pt>
    <dgm:pt modelId="{2134AA82-94CF-417B-9DDA-412DDEED9B6E}" type="sibTrans" cxnId="{69DF8F39-97B7-4D94-A565-0DDEA058100C}">
      <dgm:prSet/>
      <dgm:spPr/>
      <dgm:t>
        <a:bodyPr/>
        <a:lstStyle/>
        <a:p>
          <a:endParaRPr lang="en-US">
            <a:latin typeface="Arial" panose="020B0604020202020204" pitchFamily="34" charset="0"/>
            <a:cs typeface="Arial" panose="020B0604020202020204" pitchFamily="34" charset="0"/>
          </a:endParaRPr>
        </a:p>
      </dgm:t>
    </dgm:pt>
    <dgm:pt modelId="{DA51ACF5-040B-4C44-AD41-4AE8239E72FC}" type="pres">
      <dgm:prSet presAssocID="{BD2625B2-2EAE-4622-BDF3-B53F8563F2E4}" presName="Name0" presStyleCnt="0">
        <dgm:presLayoutVars>
          <dgm:dir/>
          <dgm:animLvl val="lvl"/>
          <dgm:resizeHandles val="exact"/>
        </dgm:presLayoutVars>
      </dgm:prSet>
      <dgm:spPr/>
      <dgm:t>
        <a:bodyPr/>
        <a:lstStyle/>
        <a:p>
          <a:endParaRPr lang="en-US"/>
        </a:p>
      </dgm:t>
    </dgm:pt>
    <dgm:pt modelId="{60086B06-D713-44FB-A5C8-4A07CD6CB829}" type="pres">
      <dgm:prSet presAssocID="{45B38B14-6FC2-4F13-9BB5-811258E0B60F}" presName="composite" presStyleCnt="0"/>
      <dgm:spPr/>
    </dgm:pt>
    <dgm:pt modelId="{DEEBE243-C97C-415A-A625-D5BB6E22BB29}" type="pres">
      <dgm:prSet presAssocID="{45B38B14-6FC2-4F13-9BB5-811258E0B60F}" presName="parTx" presStyleLbl="alignNode1" presStyleIdx="0" presStyleCnt="3">
        <dgm:presLayoutVars>
          <dgm:chMax val="0"/>
          <dgm:chPref val="0"/>
          <dgm:bulletEnabled val="1"/>
        </dgm:presLayoutVars>
      </dgm:prSet>
      <dgm:spPr/>
      <dgm:t>
        <a:bodyPr/>
        <a:lstStyle/>
        <a:p>
          <a:endParaRPr lang="en-US"/>
        </a:p>
      </dgm:t>
    </dgm:pt>
    <dgm:pt modelId="{B57E17FA-2F3C-4167-916C-60FE61D01826}" type="pres">
      <dgm:prSet presAssocID="{45B38B14-6FC2-4F13-9BB5-811258E0B60F}" presName="desTx" presStyleLbl="alignAccFollowNode1" presStyleIdx="0" presStyleCnt="3">
        <dgm:presLayoutVars>
          <dgm:bulletEnabled val="1"/>
        </dgm:presLayoutVars>
      </dgm:prSet>
      <dgm:spPr/>
      <dgm:t>
        <a:bodyPr/>
        <a:lstStyle/>
        <a:p>
          <a:endParaRPr lang="en-US"/>
        </a:p>
      </dgm:t>
    </dgm:pt>
    <dgm:pt modelId="{4264CD88-ECBE-4966-BC3E-B6033D55E45E}" type="pres">
      <dgm:prSet presAssocID="{4725F702-5328-476A-BFB6-FAF4819F3FEA}" presName="space" presStyleCnt="0"/>
      <dgm:spPr/>
    </dgm:pt>
    <dgm:pt modelId="{DFC0883B-84BF-43E1-90F7-DF9AFC0B7699}" type="pres">
      <dgm:prSet presAssocID="{588E2834-2243-46E9-9A73-FDDFA635322C}" presName="composite" presStyleCnt="0"/>
      <dgm:spPr/>
    </dgm:pt>
    <dgm:pt modelId="{25627F99-AC4F-4DDB-B89E-2B9E4B71B3EB}" type="pres">
      <dgm:prSet presAssocID="{588E2834-2243-46E9-9A73-FDDFA635322C}" presName="parTx" presStyleLbl="alignNode1" presStyleIdx="1" presStyleCnt="3">
        <dgm:presLayoutVars>
          <dgm:chMax val="0"/>
          <dgm:chPref val="0"/>
          <dgm:bulletEnabled val="1"/>
        </dgm:presLayoutVars>
      </dgm:prSet>
      <dgm:spPr/>
      <dgm:t>
        <a:bodyPr/>
        <a:lstStyle/>
        <a:p>
          <a:endParaRPr lang="en-US"/>
        </a:p>
      </dgm:t>
    </dgm:pt>
    <dgm:pt modelId="{48BB08AF-B35D-45B5-B9FD-33D6CED17A8E}" type="pres">
      <dgm:prSet presAssocID="{588E2834-2243-46E9-9A73-FDDFA635322C}" presName="desTx" presStyleLbl="alignAccFollowNode1" presStyleIdx="1" presStyleCnt="3">
        <dgm:presLayoutVars>
          <dgm:bulletEnabled val="1"/>
        </dgm:presLayoutVars>
      </dgm:prSet>
      <dgm:spPr/>
      <dgm:t>
        <a:bodyPr/>
        <a:lstStyle/>
        <a:p>
          <a:endParaRPr lang="en-US"/>
        </a:p>
      </dgm:t>
    </dgm:pt>
    <dgm:pt modelId="{58B1B40A-FC7F-4872-947A-8BEB922C1CBE}" type="pres">
      <dgm:prSet presAssocID="{EA47C5CC-5CA0-4CE2-B994-3CF29C51D07D}" presName="space" presStyleCnt="0"/>
      <dgm:spPr/>
    </dgm:pt>
    <dgm:pt modelId="{8D1CA35D-11F8-4579-BAE5-C4B6242B1825}" type="pres">
      <dgm:prSet presAssocID="{65E9EBA8-276A-4735-89BE-5FDEC4A9BC5B}" presName="composite" presStyleCnt="0"/>
      <dgm:spPr/>
    </dgm:pt>
    <dgm:pt modelId="{F272ACFD-D89E-4195-B3A3-FB960783D93E}" type="pres">
      <dgm:prSet presAssocID="{65E9EBA8-276A-4735-89BE-5FDEC4A9BC5B}" presName="parTx" presStyleLbl="alignNode1" presStyleIdx="2" presStyleCnt="3">
        <dgm:presLayoutVars>
          <dgm:chMax val="0"/>
          <dgm:chPref val="0"/>
          <dgm:bulletEnabled val="1"/>
        </dgm:presLayoutVars>
      </dgm:prSet>
      <dgm:spPr/>
      <dgm:t>
        <a:bodyPr/>
        <a:lstStyle/>
        <a:p>
          <a:endParaRPr lang="en-US"/>
        </a:p>
      </dgm:t>
    </dgm:pt>
    <dgm:pt modelId="{09EE4AED-B5C7-47E1-824A-861BFD160591}" type="pres">
      <dgm:prSet presAssocID="{65E9EBA8-276A-4735-89BE-5FDEC4A9BC5B}" presName="desTx" presStyleLbl="alignAccFollowNode1" presStyleIdx="2" presStyleCnt="3">
        <dgm:presLayoutVars>
          <dgm:bulletEnabled val="1"/>
        </dgm:presLayoutVars>
      </dgm:prSet>
      <dgm:spPr/>
      <dgm:t>
        <a:bodyPr/>
        <a:lstStyle/>
        <a:p>
          <a:endParaRPr lang="en-US"/>
        </a:p>
      </dgm:t>
    </dgm:pt>
  </dgm:ptLst>
  <dgm:cxnLst>
    <dgm:cxn modelId="{092C923C-5831-44FD-AEE5-D51D4B874D3F}" srcId="{65E9EBA8-276A-4735-89BE-5FDEC4A9BC5B}" destId="{7897B3BD-9F3E-4B9C-9972-EC640AB38EF2}" srcOrd="1" destOrd="0" parTransId="{86966E6E-D2F5-4047-9811-291221AEFDD3}" sibTransId="{C8A0A7A8-9CCE-4E12-8E4D-80BE1331A1B5}"/>
    <dgm:cxn modelId="{9A4C34B1-859E-4D3A-9D43-B13986078DF1}" type="presOf" srcId="{DE8309EE-7000-4225-BC35-9068090F73F3}" destId="{48BB08AF-B35D-45B5-B9FD-33D6CED17A8E}" srcOrd="0" destOrd="1" presId="urn:microsoft.com/office/officeart/2005/8/layout/hList1"/>
    <dgm:cxn modelId="{06B91F15-F3B4-42F2-A363-9213E5802FA6}" type="presOf" srcId="{D3AC3708-7EE6-4E52-8286-A4A5FFA9142B}" destId="{B57E17FA-2F3C-4167-916C-60FE61D01826}" srcOrd="0" destOrd="2" presId="urn:microsoft.com/office/officeart/2005/8/layout/hList1"/>
    <dgm:cxn modelId="{4416FE9D-BE4D-4E6D-B451-DDCB77430E54}" srcId="{65E9EBA8-276A-4735-89BE-5FDEC4A9BC5B}" destId="{1AD14A2C-9B4C-4F03-B1E9-03AD8E34AA6C}" srcOrd="2" destOrd="0" parTransId="{206320FF-7B50-476D-B028-EBE860AC606A}" sibTransId="{20973BF1-409D-4C8F-AE4A-65FF10C43331}"/>
    <dgm:cxn modelId="{E7D95FBF-E998-44CA-886F-2130F05872B3}" type="presOf" srcId="{18B41514-6AC9-4E31-9AE4-309B1C7623F8}" destId="{48BB08AF-B35D-45B5-B9FD-33D6CED17A8E}" srcOrd="0" destOrd="3" presId="urn:microsoft.com/office/officeart/2005/8/layout/hList1"/>
    <dgm:cxn modelId="{D8E23A30-6293-4B86-9901-07EE685A57D5}" type="presOf" srcId="{1AD14A2C-9B4C-4F03-B1E9-03AD8E34AA6C}" destId="{09EE4AED-B5C7-47E1-824A-861BFD160591}" srcOrd="0" destOrd="2" presId="urn:microsoft.com/office/officeart/2005/8/layout/hList1"/>
    <dgm:cxn modelId="{4E103726-D682-45F5-905D-1B0F63AC2CE0}" type="presOf" srcId="{27F0B2CA-A7C1-4773-B512-17F08BD4D0F8}" destId="{B57E17FA-2F3C-4167-916C-60FE61D01826}" srcOrd="0" destOrd="1" presId="urn:microsoft.com/office/officeart/2005/8/layout/hList1"/>
    <dgm:cxn modelId="{28220F62-23AA-4E93-9C5F-A5223AB92BB3}" srcId="{BD2625B2-2EAE-4622-BDF3-B53F8563F2E4}" destId="{588E2834-2243-46E9-9A73-FDDFA635322C}" srcOrd="1" destOrd="0" parTransId="{E9B6CDDF-63A2-4412-AB6C-293B98EDFCCC}" sibTransId="{EA47C5CC-5CA0-4CE2-B994-3CF29C51D07D}"/>
    <dgm:cxn modelId="{0D7F6F5E-4958-4101-AC91-97C1C0CDFC3B}" srcId="{45B38B14-6FC2-4F13-9BB5-811258E0B60F}" destId="{FC0253EF-A40C-4316-A594-3A4C922508FA}" srcOrd="0" destOrd="0" parTransId="{6B0D624C-3D13-45E3-A86B-46652284B5F7}" sibTransId="{CE3F937F-0796-4595-8E6A-81A9507D0713}"/>
    <dgm:cxn modelId="{0FAC8696-816A-4F64-897F-BDDFDC18138F}" type="presOf" srcId="{45B38B14-6FC2-4F13-9BB5-811258E0B60F}" destId="{DEEBE243-C97C-415A-A625-D5BB6E22BB29}" srcOrd="0" destOrd="0" presId="urn:microsoft.com/office/officeart/2005/8/layout/hList1"/>
    <dgm:cxn modelId="{9389EF8B-3663-42B2-9C03-B779E7734EC6}" srcId="{588E2834-2243-46E9-9A73-FDDFA635322C}" destId="{0A648AFE-50C9-431F-8FC0-D7AC9935BA18}" srcOrd="0" destOrd="0" parTransId="{4A324122-FF26-4AF7-839E-3461E3030105}" sibTransId="{370D4182-11E7-4F18-89C2-9E20D32131A7}"/>
    <dgm:cxn modelId="{AAC48BE7-5092-48F2-A8BA-B8AFC426EADC}" srcId="{45B38B14-6FC2-4F13-9BB5-811258E0B60F}" destId="{27F0B2CA-A7C1-4773-B512-17F08BD4D0F8}" srcOrd="1" destOrd="0" parTransId="{3664C21F-19D6-4243-A6DF-14BFFE3AF72B}" sibTransId="{93CCDED3-2A7D-4352-941F-57E2E2C94630}"/>
    <dgm:cxn modelId="{32078030-EED6-4A7C-A57E-79270147D0FF}" srcId="{BD2625B2-2EAE-4622-BDF3-B53F8563F2E4}" destId="{65E9EBA8-276A-4735-89BE-5FDEC4A9BC5B}" srcOrd="2" destOrd="0" parTransId="{90B8992E-0AF9-45EF-8329-66037A8132A6}" sibTransId="{D73816A4-5B57-428D-BA8A-5188B22ADD2E}"/>
    <dgm:cxn modelId="{2EC710E5-69F2-40FE-A7A7-4C4C842939B2}" type="presOf" srcId="{65E9EBA8-276A-4735-89BE-5FDEC4A9BC5B}" destId="{F272ACFD-D89E-4195-B3A3-FB960783D93E}" srcOrd="0" destOrd="0" presId="urn:microsoft.com/office/officeart/2005/8/layout/hList1"/>
    <dgm:cxn modelId="{58895D97-3BC9-42A6-80B4-DF4552701D82}" type="presOf" srcId="{62459925-49FA-43E6-A99C-E3EA358DEA0E}" destId="{09EE4AED-B5C7-47E1-824A-861BFD160591}" srcOrd="0" destOrd="3" presId="urn:microsoft.com/office/officeart/2005/8/layout/hList1"/>
    <dgm:cxn modelId="{AF8CE7FC-F043-414F-A0D5-BB0F7877138E}" type="presOf" srcId="{BD2625B2-2EAE-4622-BDF3-B53F8563F2E4}" destId="{DA51ACF5-040B-4C44-AD41-4AE8239E72FC}" srcOrd="0" destOrd="0" presId="urn:microsoft.com/office/officeart/2005/8/layout/hList1"/>
    <dgm:cxn modelId="{076669BC-0421-4135-B2C4-94C7E3D79279}" type="presOf" srcId="{672E87EC-5883-4D8A-8D26-1FE582CB30E5}" destId="{48BB08AF-B35D-45B5-B9FD-33D6CED17A8E}" srcOrd="0" destOrd="2" presId="urn:microsoft.com/office/officeart/2005/8/layout/hList1"/>
    <dgm:cxn modelId="{C4A0115B-DDB4-4444-AC84-56EE3F17B9D7}" type="presOf" srcId="{588E2834-2243-46E9-9A73-FDDFA635322C}" destId="{25627F99-AC4F-4DDB-B89E-2B9E4B71B3EB}" srcOrd="0" destOrd="0" presId="urn:microsoft.com/office/officeart/2005/8/layout/hList1"/>
    <dgm:cxn modelId="{C88B1E94-91F2-4457-A927-DD6A66C8AA4B}" srcId="{BD2625B2-2EAE-4622-BDF3-B53F8563F2E4}" destId="{45B38B14-6FC2-4F13-9BB5-811258E0B60F}" srcOrd="0" destOrd="0" parTransId="{4F5F56BD-1574-4417-A79A-4EB6BCF71805}" sibTransId="{4725F702-5328-476A-BFB6-FAF4819F3FEA}"/>
    <dgm:cxn modelId="{4CCC9322-D7A3-4912-ABF2-CCF678F433B6}" type="presOf" srcId="{E81710A1-7C09-4584-B30B-4B8E640AC8B5}" destId="{09EE4AED-B5C7-47E1-824A-861BFD160591}" srcOrd="0" destOrd="0" presId="urn:microsoft.com/office/officeart/2005/8/layout/hList1"/>
    <dgm:cxn modelId="{B8948696-C6CA-4BA9-8441-5C71233EF769}" srcId="{65E9EBA8-276A-4735-89BE-5FDEC4A9BC5B}" destId="{62459925-49FA-43E6-A99C-E3EA358DEA0E}" srcOrd="3" destOrd="0" parTransId="{2092D69D-C3C1-4663-BA09-ED62BA7BCD6C}" sibTransId="{F8B271E3-89E4-4548-BF1A-05FDCED9B075}"/>
    <dgm:cxn modelId="{4D9A760E-CBF9-451E-8D44-AB442FF32FC7}" type="presOf" srcId="{FC0253EF-A40C-4316-A594-3A4C922508FA}" destId="{B57E17FA-2F3C-4167-916C-60FE61D01826}" srcOrd="0" destOrd="0" presId="urn:microsoft.com/office/officeart/2005/8/layout/hList1"/>
    <dgm:cxn modelId="{22E70DE3-418C-427C-A453-2424F0161CCA}" srcId="{45B38B14-6FC2-4F13-9BB5-811258E0B60F}" destId="{D3AC3708-7EE6-4E52-8286-A4A5FFA9142B}" srcOrd="2" destOrd="0" parTransId="{19D93E7B-22C7-48C0-A841-C4E701406F01}" sibTransId="{5B44BCDF-7A8F-4238-8560-E74C46430A05}"/>
    <dgm:cxn modelId="{EE68EE41-D90A-4A78-8693-77A25CF02859}" srcId="{588E2834-2243-46E9-9A73-FDDFA635322C}" destId="{672E87EC-5883-4D8A-8D26-1FE582CB30E5}" srcOrd="2" destOrd="0" parTransId="{9BDA2574-414D-4900-9082-9A46059725D2}" sibTransId="{239F69EF-C0C6-45EC-AB29-91FC2CBF0E18}"/>
    <dgm:cxn modelId="{69DF8F39-97B7-4D94-A565-0DDEA058100C}" srcId="{588E2834-2243-46E9-9A73-FDDFA635322C}" destId="{DE8309EE-7000-4225-BC35-9068090F73F3}" srcOrd="1" destOrd="0" parTransId="{21395297-323F-4523-9E0C-4703A15C85F1}" sibTransId="{2134AA82-94CF-417B-9DDA-412DDEED9B6E}"/>
    <dgm:cxn modelId="{B1678C4C-A689-47DF-A882-D584BE1811F5}" srcId="{588E2834-2243-46E9-9A73-FDDFA635322C}" destId="{18B41514-6AC9-4E31-9AE4-309B1C7623F8}" srcOrd="3" destOrd="0" parTransId="{E527294B-9A26-4CD7-916D-CB7FC63045FE}" sibTransId="{690B768D-681F-4587-B31D-64B4F79E2908}"/>
    <dgm:cxn modelId="{E57B70B8-F1B8-4823-A85D-FB0D4F8A7D45}" type="presOf" srcId="{7897B3BD-9F3E-4B9C-9972-EC640AB38EF2}" destId="{09EE4AED-B5C7-47E1-824A-861BFD160591}" srcOrd="0" destOrd="1" presId="urn:microsoft.com/office/officeart/2005/8/layout/hList1"/>
    <dgm:cxn modelId="{055628CC-933D-4231-8013-9ABAAC7BD98D}" srcId="{65E9EBA8-276A-4735-89BE-5FDEC4A9BC5B}" destId="{E81710A1-7C09-4584-B30B-4B8E640AC8B5}" srcOrd="0" destOrd="0" parTransId="{454D843B-2702-4B81-9A36-2EC0111CA67B}" sibTransId="{C6B50F8C-C847-4B8B-9834-78B24A88BE66}"/>
    <dgm:cxn modelId="{1271CB36-28FC-4395-9DB9-DF329A8B41B6}" type="presOf" srcId="{0A648AFE-50C9-431F-8FC0-D7AC9935BA18}" destId="{48BB08AF-B35D-45B5-B9FD-33D6CED17A8E}" srcOrd="0" destOrd="0" presId="urn:microsoft.com/office/officeart/2005/8/layout/hList1"/>
    <dgm:cxn modelId="{3C54E267-BCB0-4645-9DBB-1EBF4F736B81}" type="presParOf" srcId="{DA51ACF5-040B-4C44-AD41-4AE8239E72FC}" destId="{60086B06-D713-44FB-A5C8-4A07CD6CB829}" srcOrd="0" destOrd="0" presId="urn:microsoft.com/office/officeart/2005/8/layout/hList1"/>
    <dgm:cxn modelId="{90DE9E4D-14E2-446C-80CB-B015C60F6BA3}" type="presParOf" srcId="{60086B06-D713-44FB-A5C8-4A07CD6CB829}" destId="{DEEBE243-C97C-415A-A625-D5BB6E22BB29}" srcOrd="0" destOrd="0" presId="urn:microsoft.com/office/officeart/2005/8/layout/hList1"/>
    <dgm:cxn modelId="{ECABA014-6F24-45FF-B8E2-C94B63EB1C19}" type="presParOf" srcId="{60086B06-D713-44FB-A5C8-4A07CD6CB829}" destId="{B57E17FA-2F3C-4167-916C-60FE61D01826}" srcOrd="1" destOrd="0" presId="urn:microsoft.com/office/officeart/2005/8/layout/hList1"/>
    <dgm:cxn modelId="{D1533224-7253-43F5-9677-3A4935C212FA}" type="presParOf" srcId="{DA51ACF5-040B-4C44-AD41-4AE8239E72FC}" destId="{4264CD88-ECBE-4966-BC3E-B6033D55E45E}" srcOrd="1" destOrd="0" presId="urn:microsoft.com/office/officeart/2005/8/layout/hList1"/>
    <dgm:cxn modelId="{36570D20-5964-4AA6-A74E-65ACBD0017C3}" type="presParOf" srcId="{DA51ACF5-040B-4C44-AD41-4AE8239E72FC}" destId="{DFC0883B-84BF-43E1-90F7-DF9AFC0B7699}" srcOrd="2" destOrd="0" presId="urn:microsoft.com/office/officeart/2005/8/layout/hList1"/>
    <dgm:cxn modelId="{D940447D-8605-4EFE-80B9-CFEE22D5D941}" type="presParOf" srcId="{DFC0883B-84BF-43E1-90F7-DF9AFC0B7699}" destId="{25627F99-AC4F-4DDB-B89E-2B9E4B71B3EB}" srcOrd="0" destOrd="0" presId="urn:microsoft.com/office/officeart/2005/8/layout/hList1"/>
    <dgm:cxn modelId="{C8C1E70B-5DC2-4A42-A21F-C33823C0FB03}" type="presParOf" srcId="{DFC0883B-84BF-43E1-90F7-DF9AFC0B7699}" destId="{48BB08AF-B35D-45B5-B9FD-33D6CED17A8E}" srcOrd="1" destOrd="0" presId="urn:microsoft.com/office/officeart/2005/8/layout/hList1"/>
    <dgm:cxn modelId="{75261528-CA10-4FE1-B69B-6E7CAFBCAD06}" type="presParOf" srcId="{DA51ACF5-040B-4C44-AD41-4AE8239E72FC}" destId="{58B1B40A-FC7F-4872-947A-8BEB922C1CBE}" srcOrd="3" destOrd="0" presId="urn:microsoft.com/office/officeart/2005/8/layout/hList1"/>
    <dgm:cxn modelId="{066AFC8F-C8D7-41D3-8EB4-63C53C2E32B3}" type="presParOf" srcId="{DA51ACF5-040B-4C44-AD41-4AE8239E72FC}" destId="{8D1CA35D-11F8-4579-BAE5-C4B6242B1825}" srcOrd="4" destOrd="0" presId="urn:microsoft.com/office/officeart/2005/8/layout/hList1"/>
    <dgm:cxn modelId="{94DF787F-A818-450F-988D-2C8575647283}" type="presParOf" srcId="{8D1CA35D-11F8-4579-BAE5-C4B6242B1825}" destId="{F272ACFD-D89E-4195-B3A3-FB960783D93E}" srcOrd="0" destOrd="0" presId="urn:microsoft.com/office/officeart/2005/8/layout/hList1"/>
    <dgm:cxn modelId="{462CB4E5-42AA-4837-A018-E80701D3579F}" type="presParOf" srcId="{8D1CA35D-11F8-4579-BAE5-C4B6242B1825}" destId="{09EE4AED-B5C7-47E1-824A-861BFD1605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BDB61-33DB-472F-808D-5BA20F8876CA}"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BBA04435-4C84-4E9C-A446-DE2B8BBE447B}">
      <dgm:prSet phldrT="[Text]"/>
      <dgm:spPr/>
      <dgm:t>
        <a:bodyPr/>
        <a:lstStyle/>
        <a:p>
          <a:pPr>
            <a:buFont typeface="Symbol" panose="05050102010706020507" pitchFamily="18" charset="2"/>
            <a:buNone/>
          </a:pPr>
          <a:r>
            <a:rPr lang="en-US" dirty="0"/>
            <a:t>Specialized Facilities</a:t>
          </a:r>
        </a:p>
      </dgm:t>
    </dgm:pt>
    <dgm:pt modelId="{5E802BA8-A9BE-4CF0-8DE7-BD54666BB00B}" type="parTrans" cxnId="{BA260168-D413-48F7-95EC-30AC7FCDAC80}">
      <dgm:prSet/>
      <dgm:spPr/>
      <dgm:t>
        <a:bodyPr/>
        <a:lstStyle/>
        <a:p>
          <a:endParaRPr lang="en-US"/>
        </a:p>
      </dgm:t>
    </dgm:pt>
    <dgm:pt modelId="{42EDE1E0-0B22-45EF-9BC3-3D7B922DD856}" type="sibTrans" cxnId="{BA260168-D413-48F7-95EC-30AC7FCDAC80}">
      <dgm:prSet/>
      <dgm:spPr/>
      <dgm:t>
        <a:bodyPr/>
        <a:lstStyle/>
        <a:p>
          <a:endParaRPr lang="en-US"/>
        </a:p>
      </dgm:t>
    </dgm:pt>
    <dgm:pt modelId="{615C00A9-1293-4791-B259-B903F2B52E84}">
      <dgm:prSet phldrT="[Text]"/>
      <dgm:spPr/>
      <dgm:t>
        <a:bodyPr/>
        <a:lstStyle/>
        <a:p>
          <a:r>
            <a:rPr lang="en-US" dirty="0">
              <a:solidFill>
                <a:schemeClr val="tx1"/>
              </a:solidFill>
            </a:rPr>
            <a:t>Compliance with GLP regulations</a:t>
          </a:r>
        </a:p>
      </dgm:t>
    </dgm:pt>
    <dgm:pt modelId="{29DC5593-AEE6-4EA5-ABD9-67CC4102DD5B}" type="parTrans" cxnId="{5748662A-2447-4087-A637-F59F0C56E157}">
      <dgm:prSet/>
      <dgm:spPr/>
      <dgm:t>
        <a:bodyPr/>
        <a:lstStyle/>
        <a:p>
          <a:endParaRPr lang="en-US"/>
        </a:p>
      </dgm:t>
    </dgm:pt>
    <dgm:pt modelId="{C445DCFE-B1A4-464B-8FA7-EE21C55ECA2C}" type="sibTrans" cxnId="{5748662A-2447-4087-A637-F59F0C56E157}">
      <dgm:prSet/>
      <dgm:spPr/>
      <dgm:t>
        <a:bodyPr/>
        <a:lstStyle/>
        <a:p>
          <a:endParaRPr lang="en-US"/>
        </a:p>
      </dgm:t>
    </dgm:pt>
    <dgm:pt modelId="{FC4CEFD8-9194-40D7-B9BE-CEB6DF38F71F}">
      <dgm:prSet phldrT="[Text]"/>
      <dgm:spPr/>
      <dgm:t>
        <a:bodyPr/>
        <a:lstStyle/>
        <a:p>
          <a:r>
            <a:rPr lang="en-US" dirty="0">
              <a:solidFill>
                <a:schemeClr val="tx1"/>
              </a:solidFill>
            </a:rPr>
            <a:t>AAALAC accreditation</a:t>
          </a:r>
        </a:p>
      </dgm:t>
    </dgm:pt>
    <dgm:pt modelId="{C67F1816-0EDF-4297-9785-78BB4CC914FB}" type="parTrans" cxnId="{F57BEADA-6BA3-45FC-AEA3-40302CEEAC24}">
      <dgm:prSet/>
      <dgm:spPr/>
      <dgm:t>
        <a:bodyPr/>
        <a:lstStyle/>
        <a:p>
          <a:endParaRPr lang="en-US"/>
        </a:p>
      </dgm:t>
    </dgm:pt>
    <dgm:pt modelId="{9864A508-F7AC-4596-98BD-9F31D6E93C1A}" type="sibTrans" cxnId="{F57BEADA-6BA3-45FC-AEA3-40302CEEAC24}">
      <dgm:prSet/>
      <dgm:spPr/>
      <dgm:t>
        <a:bodyPr/>
        <a:lstStyle/>
        <a:p>
          <a:endParaRPr lang="en-US"/>
        </a:p>
      </dgm:t>
    </dgm:pt>
    <dgm:pt modelId="{230ED0A2-93C4-43E0-9948-FA501EDBCE1D}">
      <dgm:prSet phldrT="[Text]"/>
      <dgm:spPr/>
      <dgm:t>
        <a:bodyPr/>
        <a:lstStyle/>
        <a:p>
          <a:r>
            <a:rPr lang="en-US" dirty="0"/>
            <a:t>Scientific Expertise</a:t>
          </a:r>
        </a:p>
      </dgm:t>
    </dgm:pt>
    <dgm:pt modelId="{7755D82E-4FCD-4B8D-9291-6052D68CF413}" type="parTrans" cxnId="{82E50C4D-A9D2-4367-AE85-3BFEBCEA6E52}">
      <dgm:prSet/>
      <dgm:spPr/>
      <dgm:t>
        <a:bodyPr/>
        <a:lstStyle/>
        <a:p>
          <a:endParaRPr lang="en-US"/>
        </a:p>
      </dgm:t>
    </dgm:pt>
    <dgm:pt modelId="{E2E0D650-0247-4AD2-A86E-E207D99C0F4A}" type="sibTrans" cxnId="{82E50C4D-A9D2-4367-AE85-3BFEBCEA6E52}">
      <dgm:prSet/>
      <dgm:spPr/>
      <dgm:t>
        <a:bodyPr/>
        <a:lstStyle/>
        <a:p>
          <a:endParaRPr lang="en-US"/>
        </a:p>
      </dgm:t>
    </dgm:pt>
    <dgm:pt modelId="{52F08CA3-4BA1-4F73-B5E5-6E37EF393DA9}">
      <dgm:prSet phldrT="[Text]"/>
      <dgm:spPr/>
      <dgm:t>
        <a:bodyPr/>
        <a:lstStyle/>
        <a:p>
          <a:r>
            <a:rPr lang="en-US" dirty="0">
              <a:solidFill>
                <a:schemeClr val="tx1"/>
              </a:solidFill>
            </a:rPr>
            <a:t>Integrated program management oversight</a:t>
          </a:r>
        </a:p>
      </dgm:t>
    </dgm:pt>
    <dgm:pt modelId="{4ED1E956-A2A7-4FFA-A0EA-25B14449B154}" type="parTrans" cxnId="{162C764A-5F66-414F-BFFB-E0A49B9C8602}">
      <dgm:prSet/>
      <dgm:spPr/>
      <dgm:t>
        <a:bodyPr/>
        <a:lstStyle/>
        <a:p>
          <a:endParaRPr lang="en-US"/>
        </a:p>
      </dgm:t>
    </dgm:pt>
    <dgm:pt modelId="{A131509A-4435-4A28-9A43-3605DB4E8F20}" type="sibTrans" cxnId="{162C764A-5F66-414F-BFFB-E0A49B9C8602}">
      <dgm:prSet/>
      <dgm:spPr/>
      <dgm:t>
        <a:bodyPr/>
        <a:lstStyle/>
        <a:p>
          <a:endParaRPr lang="en-US"/>
        </a:p>
      </dgm:t>
    </dgm:pt>
    <dgm:pt modelId="{A1ECD3F7-22F0-40E8-99F8-CDD9921D0067}">
      <dgm:prSet phldrT="[Text]"/>
      <dgm:spPr/>
      <dgm:t>
        <a:bodyPr/>
        <a:lstStyle/>
        <a:p>
          <a:r>
            <a:rPr lang="en-US" dirty="0"/>
            <a:t>Speed and Flexibility</a:t>
          </a:r>
        </a:p>
      </dgm:t>
    </dgm:pt>
    <dgm:pt modelId="{3B55F239-AC5F-459A-9FBD-88FC10F6E84B}" type="parTrans" cxnId="{1BD0D3C0-E76E-4962-8122-BE6BFB5BF116}">
      <dgm:prSet/>
      <dgm:spPr/>
      <dgm:t>
        <a:bodyPr/>
        <a:lstStyle/>
        <a:p>
          <a:endParaRPr lang="en-US"/>
        </a:p>
      </dgm:t>
    </dgm:pt>
    <dgm:pt modelId="{E3B485D5-079C-44D0-A0AE-1B40E79B668D}" type="sibTrans" cxnId="{1BD0D3C0-E76E-4962-8122-BE6BFB5BF116}">
      <dgm:prSet/>
      <dgm:spPr/>
      <dgm:t>
        <a:bodyPr/>
        <a:lstStyle/>
        <a:p>
          <a:endParaRPr lang="en-US"/>
        </a:p>
      </dgm:t>
    </dgm:pt>
    <dgm:pt modelId="{5F8B5E56-9449-4371-BE11-ACD24E73263E}">
      <dgm:prSet phldrT="[Text]"/>
      <dgm:spPr/>
      <dgm:t>
        <a:bodyPr/>
        <a:lstStyle/>
        <a:p>
          <a:r>
            <a:rPr lang="en-US" dirty="0">
              <a:solidFill>
                <a:schemeClr val="tx1"/>
              </a:solidFill>
            </a:rPr>
            <a:t>Rapid project initiation</a:t>
          </a:r>
        </a:p>
      </dgm:t>
    </dgm:pt>
    <dgm:pt modelId="{B508AB26-9FD9-4AF3-8D45-C9713B0517BC}" type="parTrans" cxnId="{BCB9BB0D-D917-4153-9EEF-BB7AAE520822}">
      <dgm:prSet/>
      <dgm:spPr/>
      <dgm:t>
        <a:bodyPr/>
        <a:lstStyle/>
        <a:p>
          <a:endParaRPr lang="en-US"/>
        </a:p>
      </dgm:t>
    </dgm:pt>
    <dgm:pt modelId="{A4DBB6EE-5B8B-4978-81E8-DF0005DFB9CA}" type="sibTrans" cxnId="{BCB9BB0D-D917-4153-9EEF-BB7AAE520822}">
      <dgm:prSet/>
      <dgm:spPr/>
      <dgm:t>
        <a:bodyPr/>
        <a:lstStyle/>
        <a:p>
          <a:endParaRPr lang="en-US"/>
        </a:p>
      </dgm:t>
    </dgm:pt>
    <dgm:pt modelId="{CF91DCFF-A129-4799-BE35-0C5B8FC3D3C6}">
      <dgm:prSet/>
      <dgm:spPr/>
      <dgm:t>
        <a:bodyPr/>
        <a:lstStyle/>
        <a:p>
          <a:endParaRPr lang="en-US" dirty="0">
            <a:solidFill>
              <a:schemeClr val="tx1"/>
            </a:solidFill>
          </a:endParaRPr>
        </a:p>
      </dgm:t>
    </dgm:pt>
    <dgm:pt modelId="{843E2D28-34ED-4DA5-8FCB-1071601F5464}" type="parTrans" cxnId="{F98BAA17-D5C4-4BC8-A5B1-69606D29EC29}">
      <dgm:prSet/>
      <dgm:spPr/>
      <dgm:t>
        <a:bodyPr/>
        <a:lstStyle/>
        <a:p>
          <a:endParaRPr lang="en-US"/>
        </a:p>
      </dgm:t>
    </dgm:pt>
    <dgm:pt modelId="{308CBED2-D3BB-4566-8594-7B8D5538893B}" type="sibTrans" cxnId="{F98BAA17-D5C4-4BC8-A5B1-69606D29EC29}">
      <dgm:prSet/>
      <dgm:spPr/>
      <dgm:t>
        <a:bodyPr/>
        <a:lstStyle/>
        <a:p>
          <a:endParaRPr lang="en-US"/>
        </a:p>
      </dgm:t>
    </dgm:pt>
    <dgm:pt modelId="{53AB7823-9D22-4121-9174-B3AEF114AB94}">
      <dgm:prSet phldrT="[Text]"/>
      <dgm:spPr/>
      <dgm:t>
        <a:bodyPr/>
        <a:lstStyle/>
        <a:p>
          <a:r>
            <a:rPr lang="en-US" altLang="en-US" dirty="0">
              <a:solidFill>
                <a:schemeClr val="tx1"/>
              </a:solidFill>
              <a:cs typeface="Arial" panose="020B0604020202020204" pitchFamily="34" charset="0"/>
            </a:rPr>
            <a:t>Board-Certified Toxicologists, Veterinarians and Pathologists </a:t>
          </a:r>
          <a:endParaRPr lang="en-US" dirty="0">
            <a:solidFill>
              <a:schemeClr val="tx1"/>
            </a:solidFill>
          </a:endParaRPr>
        </a:p>
      </dgm:t>
    </dgm:pt>
    <dgm:pt modelId="{B656EFCD-78FB-4458-A86B-E38A70C6C664}" type="parTrans" cxnId="{665F7AC5-D0F7-4AF8-A409-354E917A2D35}">
      <dgm:prSet/>
      <dgm:spPr/>
      <dgm:t>
        <a:bodyPr/>
        <a:lstStyle/>
        <a:p>
          <a:endParaRPr lang="en-US"/>
        </a:p>
      </dgm:t>
    </dgm:pt>
    <dgm:pt modelId="{A469081B-360F-4E31-BC83-49FF7D360961}" type="sibTrans" cxnId="{665F7AC5-D0F7-4AF8-A409-354E917A2D35}">
      <dgm:prSet/>
      <dgm:spPr/>
      <dgm:t>
        <a:bodyPr/>
        <a:lstStyle/>
        <a:p>
          <a:endParaRPr lang="en-US"/>
        </a:p>
      </dgm:t>
    </dgm:pt>
    <dgm:pt modelId="{098A07A8-1251-4C40-A102-CA5753614359}">
      <dgm:prSet/>
      <dgm:spPr/>
      <dgm:t>
        <a:bodyPr/>
        <a:lstStyle/>
        <a:p>
          <a:r>
            <a:rPr lang="en-US" altLang="en-US" dirty="0">
              <a:solidFill>
                <a:schemeClr val="tx1"/>
              </a:solidFill>
              <a:cs typeface="Arial" panose="020B0604020202020204" pitchFamily="34" charset="0"/>
            </a:rPr>
            <a:t>Experienced study directors and detail-oriented technicians</a:t>
          </a:r>
        </a:p>
      </dgm:t>
    </dgm:pt>
    <dgm:pt modelId="{C778781A-6CA9-4D8D-892D-6796E3F7A84C}" type="parTrans" cxnId="{88489492-EEFD-4EBF-9ECB-4E55D81146FF}">
      <dgm:prSet/>
      <dgm:spPr/>
      <dgm:t>
        <a:bodyPr/>
        <a:lstStyle/>
        <a:p>
          <a:endParaRPr lang="en-US"/>
        </a:p>
      </dgm:t>
    </dgm:pt>
    <dgm:pt modelId="{40751B15-5079-466B-9057-38951DC1B40E}" type="sibTrans" cxnId="{88489492-EEFD-4EBF-9ECB-4E55D81146FF}">
      <dgm:prSet/>
      <dgm:spPr/>
      <dgm:t>
        <a:bodyPr/>
        <a:lstStyle/>
        <a:p>
          <a:endParaRPr lang="en-US"/>
        </a:p>
      </dgm:t>
    </dgm:pt>
    <dgm:pt modelId="{497503EA-49BF-458B-9088-A0634736DFED}">
      <dgm:prSet phldrT="[Text]"/>
      <dgm:spPr/>
      <dgm:t>
        <a:bodyPr/>
        <a:lstStyle/>
        <a:p>
          <a:r>
            <a:rPr lang="en-US" dirty="0">
              <a:solidFill>
                <a:schemeClr val="tx2"/>
              </a:solidFill>
              <a:ea typeface="ヒラギノ角ゴ Pro W3" pitchFamily="-128" charset="-128"/>
              <a:cs typeface="Arial" panose="020B0604020202020204" pitchFamily="34" charset="0"/>
            </a:rPr>
            <a:t>DEA licensed facility, regular inspections with all major regulatory bodies, excellent regulatory track record and reputation</a:t>
          </a:r>
          <a:endParaRPr lang="en-US" dirty="0">
            <a:solidFill>
              <a:schemeClr val="tx1"/>
            </a:solidFill>
          </a:endParaRPr>
        </a:p>
      </dgm:t>
    </dgm:pt>
    <dgm:pt modelId="{65E2D90A-9933-4E9E-8411-4F8CEC374B15}" type="parTrans" cxnId="{0E7DAE37-17AC-4A00-8C19-A0AD213075E0}">
      <dgm:prSet/>
      <dgm:spPr/>
      <dgm:t>
        <a:bodyPr/>
        <a:lstStyle/>
        <a:p>
          <a:endParaRPr lang="en-US"/>
        </a:p>
      </dgm:t>
    </dgm:pt>
    <dgm:pt modelId="{67EECD73-8796-48AD-93FC-4731840550C8}" type="sibTrans" cxnId="{0E7DAE37-17AC-4A00-8C19-A0AD213075E0}">
      <dgm:prSet/>
      <dgm:spPr/>
      <dgm:t>
        <a:bodyPr/>
        <a:lstStyle/>
        <a:p>
          <a:endParaRPr lang="en-US"/>
        </a:p>
      </dgm:t>
    </dgm:pt>
    <dgm:pt modelId="{D19F4074-EB99-451E-B69D-F69E1478982C}">
      <dgm:prSet phldrT="[Text]"/>
      <dgm:spPr/>
      <dgm:t>
        <a:bodyPr/>
        <a:lstStyle/>
        <a:p>
          <a:r>
            <a:rPr lang="en-US" dirty="0">
              <a:solidFill>
                <a:schemeClr val="tx1"/>
              </a:solidFill>
            </a:rPr>
            <a:t>Fast turnaround time</a:t>
          </a:r>
        </a:p>
      </dgm:t>
    </dgm:pt>
    <dgm:pt modelId="{D52DC243-63EC-47E7-B162-1D0DDD3953A2}" type="parTrans" cxnId="{CF4EC73A-C92B-43ED-848A-2EBF7AAB3DD3}">
      <dgm:prSet/>
      <dgm:spPr/>
      <dgm:t>
        <a:bodyPr/>
        <a:lstStyle/>
        <a:p>
          <a:endParaRPr lang="en-US"/>
        </a:p>
      </dgm:t>
    </dgm:pt>
    <dgm:pt modelId="{AEEE730A-D7C2-4775-AC0C-C95C8098A80E}" type="sibTrans" cxnId="{CF4EC73A-C92B-43ED-848A-2EBF7AAB3DD3}">
      <dgm:prSet/>
      <dgm:spPr/>
      <dgm:t>
        <a:bodyPr/>
        <a:lstStyle/>
        <a:p>
          <a:endParaRPr lang="en-US"/>
        </a:p>
      </dgm:t>
    </dgm:pt>
    <dgm:pt modelId="{38758F34-333B-4DC7-9C0E-B86007D9BD04}">
      <dgm:prSet phldrT="[Text]"/>
      <dgm:spPr/>
      <dgm:t>
        <a:bodyPr/>
        <a:lstStyle/>
        <a:p>
          <a:r>
            <a:rPr lang="en-US" altLang="en-US" dirty="0">
              <a:solidFill>
                <a:schemeClr val="tx1"/>
              </a:solidFill>
              <a:cs typeface="Arial" panose="020B0604020202020204" pitchFamily="34" charset="0"/>
            </a:rPr>
            <a:t>43 animal rooms </a:t>
          </a:r>
          <a:endParaRPr lang="en-US" dirty="0">
            <a:solidFill>
              <a:schemeClr val="tx1"/>
            </a:solidFill>
          </a:endParaRPr>
        </a:p>
      </dgm:t>
    </dgm:pt>
    <dgm:pt modelId="{CECBFE11-4856-4ECB-9325-24BD25BD3928}" type="parTrans" cxnId="{FDC6C370-7254-423D-AE09-F12BEE052280}">
      <dgm:prSet/>
      <dgm:spPr/>
      <dgm:t>
        <a:bodyPr/>
        <a:lstStyle/>
        <a:p>
          <a:endParaRPr lang="en-US"/>
        </a:p>
      </dgm:t>
    </dgm:pt>
    <dgm:pt modelId="{3B062FC6-04C7-4F29-8D53-F31058E9A158}" type="sibTrans" cxnId="{FDC6C370-7254-423D-AE09-F12BEE052280}">
      <dgm:prSet/>
      <dgm:spPr/>
      <dgm:t>
        <a:bodyPr/>
        <a:lstStyle/>
        <a:p>
          <a:endParaRPr lang="en-US"/>
        </a:p>
      </dgm:t>
    </dgm:pt>
    <dgm:pt modelId="{AC674C90-77E4-467C-8B0F-430DC6AD3111}">
      <dgm:prSet phldrT="[Text]"/>
      <dgm:spPr/>
      <dgm:t>
        <a:bodyPr/>
        <a:lstStyle/>
        <a:p>
          <a:r>
            <a:rPr lang="en-US" dirty="0">
              <a:solidFill>
                <a:schemeClr val="tx2"/>
              </a:solidFill>
              <a:cs typeface="Arial" panose="020B0604020202020204" pitchFamily="34" charset="0"/>
            </a:rPr>
            <a:t>Integrated chemistry and biology services to accelerate your program</a:t>
          </a:r>
          <a:endParaRPr lang="en-US" dirty="0">
            <a:solidFill>
              <a:schemeClr val="tx1"/>
            </a:solidFill>
          </a:endParaRPr>
        </a:p>
      </dgm:t>
    </dgm:pt>
    <dgm:pt modelId="{2A677562-5C71-48E7-BA23-1DC235C845D2}" type="parTrans" cxnId="{B9D91ADB-1A98-4A3A-92DA-E835EC057802}">
      <dgm:prSet/>
      <dgm:spPr/>
      <dgm:t>
        <a:bodyPr/>
        <a:lstStyle/>
        <a:p>
          <a:endParaRPr lang="en-US"/>
        </a:p>
      </dgm:t>
    </dgm:pt>
    <dgm:pt modelId="{1029BF17-C0A9-43EB-903A-634784741E5B}" type="sibTrans" cxnId="{B9D91ADB-1A98-4A3A-92DA-E835EC057802}">
      <dgm:prSet/>
      <dgm:spPr/>
      <dgm:t>
        <a:bodyPr/>
        <a:lstStyle/>
        <a:p>
          <a:endParaRPr lang="en-US"/>
        </a:p>
      </dgm:t>
    </dgm:pt>
    <dgm:pt modelId="{0111EF83-69C7-4AE4-9FDD-606161C80F87}">
      <dgm:prSet/>
      <dgm:spPr/>
      <dgm:t>
        <a:bodyPr/>
        <a:lstStyle/>
        <a:p>
          <a:r>
            <a:rPr lang="en-US" altLang="en-US" dirty="0">
              <a:solidFill>
                <a:schemeClr val="tx1"/>
              </a:solidFill>
              <a:cs typeface="Arial" panose="020B0604020202020204" pitchFamily="34" charset="0"/>
            </a:rPr>
            <a:t>Full support labs (clinical pathology, histology, pharmacy) under one roof</a:t>
          </a:r>
        </a:p>
      </dgm:t>
    </dgm:pt>
    <dgm:pt modelId="{9214B6A2-806E-435F-AC42-7F613627B04A}" type="parTrans" cxnId="{4EF47D54-41A8-4A18-90C4-8CDB14CBFC00}">
      <dgm:prSet/>
      <dgm:spPr/>
      <dgm:t>
        <a:bodyPr/>
        <a:lstStyle/>
        <a:p>
          <a:endParaRPr lang="en-US"/>
        </a:p>
      </dgm:t>
    </dgm:pt>
    <dgm:pt modelId="{DB6C0E22-5E94-4620-9665-4DE68497B338}" type="sibTrans" cxnId="{4EF47D54-41A8-4A18-90C4-8CDB14CBFC00}">
      <dgm:prSet/>
      <dgm:spPr/>
      <dgm:t>
        <a:bodyPr/>
        <a:lstStyle/>
        <a:p>
          <a:endParaRPr lang="en-US"/>
        </a:p>
      </dgm:t>
    </dgm:pt>
    <dgm:pt modelId="{C66D44F4-F458-4701-81CB-10D84DFC0C86}">
      <dgm:prSet phldrT="[Text]"/>
      <dgm:spPr/>
      <dgm:t>
        <a:bodyPr/>
        <a:lstStyle/>
        <a:p>
          <a:r>
            <a:rPr lang="en-US" altLang="en-US" dirty="0">
              <a:solidFill>
                <a:schemeClr val="tx1"/>
              </a:solidFill>
              <a:cs typeface="Arial" panose="020B0604020202020204" pitchFamily="34" charset="0"/>
            </a:rPr>
            <a:t>Provantis (wireless data collection, 21 CFR 11 compliant)</a:t>
          </a:r>
          <a:endParaRPr lang="en-US" dirty="0">
            <a:solidFill>
              <a:schemeClr val="tx1"/>
            </a:solidFill>
          </a:endParaRPr>
        </a:p>
      </dgm:t>
    </dgm:pt>
    <dgm:pt modelId="{65CCD1C9-B0BB-4115-B2C1-2DFE45FCEF31}" type="parTrans" cxnId="{1346132F-C051-4F2B-BEFB-EDDA70200512}">
      <dgm:prSet/>
      <dgm:spPr/>
      <dgm:t>
        <a:bodyPr/>
        <a:lstStyle/>
        <a:p>
          <a:endParaRPr lang="en-US"/>
        </a:p>
      </dgm:t>
    </dgm:pt>
    <dgm:pt modelId="{33C52A9B-3BBA-4F34-85EA-785DCCFD76F2}" type="sibTrans" cxnId="{1346132F-C051-4F2B-BEFB-EDDA70200512}">
      <dgm:prSet/>
      <dgm:spPr/>
      <dgm:t>
        <a:bodyPr/>
        <a:lstStyle/>
        <a:p>
          <a:endParaRPr lang="en-US"/>
        </a:p>
      </dgm:t>
    </dgm:pt>
    <dgm:pt modelId="{8A3CD62A-945B-4155-AF07-A0FEC5AB8D1D}">
      <dgm:prSet phldrT="[Text]"/>
      <dgm:spPr/>
      <dgm:t>
        <a:bodyPr/>
        <a:lstStyle/>
        <a:p>
          <a:r>
            <a:rPr lang="en-US" altLang="en-US" dirty="0">
              <a:solidFill>
                <a:schemeClr val="tx1"/>
              </a:solidFill>
              <a:cs typeface="Arial" panose="020B0604020202020204" pitchFamily="34" charset="0"/>
            </a:rPr>
            <a:t>Microchip animal identification</a:t>
          </a:r>
          <a:endParaRPr lang="en-US" dirty="0">
            <a:solidFill>
              <a:schemeClr val="tx1"/>
            </a:solidFill>
          </a:endParaRPr>
        </a:p>
      </dgm:t>
    </dgm:pt>
    <dgm:pt modelId="{FB6B5698-F254-4DF2-831C-85681327B4C3}" type="parTrans" cxnId="{1DF27314-32BE-4EA5-A667-56A32EBBED01}">
      <dgm:prSet/>
      <dgm:spPr/>
      <dgm:t>
        <a:bodyPr/>
        <a:lstStyle/>
        <a:p>
          <a:endParaRPr lang="en-US"/>
        </a:p>
      </dgm:t>
    </dgm:pt>
    <dgm:pt modelId="{8DF39149-AA67-43EA-B2FD-80D1112F8DC2}" type="sibTrans" cxnId="{1DF27314-32BE-4EA5-A667-56A32EBBED01}">
      <dgm:prSet/>
      <dgm:spPr/>
      <dgm:t>
        <a:bodyPr/>
        <a:lstStyle/>
        <a:p>
          <a:endParaRPr lang="en-US"/>
        </a:p>
      </dgm:t>
    </dgm:pt>
    <dgm:pt modelId="{1267B43A-D1B3-4DC0-B425-5B78E567D9C7}">
      <dgm:prSet/>
      <dgm:spPr/>
      <dgm:t>
        <a:bodyPr/>
        <a:lstStyle/>
        <a:p>
          <a:r>
            <a:rPr lang="en-US" dirty="0">
              <a:solidFill>
                <a:schemeClr val="tx2"/>
              </a:solidFill>
              <a:cs typeface="Arial" panose="020B0604020202020204" pitchFamily="34" charset="0"/>
            </a:rPr>
            <a:t>Rigorous quality management process embedded throughout the entire organization and process</a:t>
          </a:r>
          <a:endParaRPr lang="en-US" altLang="en-US" dirty="0">
            <a:solidFill>
              <a:schemeClr val="tx1"/>
            </a:solidFill>
            <a:cs typeface="Arial" panose="020B0604020202020204" pitchFamily="34" charset="0"/>
          </a:endParaRPr>
        </a:p>
      </dgm:t>
    </dgm:pt>
    <dgm:pt modelId="{50A4FCA9-1763-420F-B96D-8D843FA3F09C}" type="parTrans" cxnId="{317B66E6-B09B-4229-9CA7-F0AA5056A457}">
      <dgm:prSet/>
      <dgm:spPr/>
      <dgm:t>
        <a:bodyPr/>
        <a:lstStyle/>
        <a:p>
          <a:endParaRPr lang="en-US"/>
        </a:p>
      </dgm:t>
    </dgm:pt>
    <dgm:pt modelId="{C1478960-39DE-429E-ABC8-35B5DE894639}" type="sibTrans" cxnId="{317B66E6-B09B-4229-9CA7-F0AA5056A457}">
      <dgm:prSet/>
      <dgm:spPr/>
      <dgm:t>
        <a:bodyPr/>
        <a:lstStyle/>
        <a:p>
          <a:endParaRPr lang="en-US"/>
        </a:p>
      </dgm:t>
    </dgm:pt>
    <dgm:pt modelId="{18FC67E5-D027-4816-A873-C080A35C7DC0}" type="pres">
      <dgm:prSet presAssocID="{D70BDB61-33DB-472F-808D-5BA20F8876CA}" presName="Name0" presStyleCnt="0">
        <dgm:presLayoutVars>
          <dgm:dir/>
          <dgm:animLvl val="lvl"/>
          <dgm:resizeHandles val="exact"/>
        </dgm:presLayoutVars>
      </dgm:prSet>
      <dgm:spPr/>
      <dgm:t>
        <a:bodyPr/>
        <a:lstStyle/>
        <a:p>
          <a:endParaRPr lang="en-US"/>
        </a:p>
      </dgm:t>
    </dgm:pt>
    <dgm:pt modelId="{FCBAD1F6-153B-412F-B926-0B119D3A21DD}" type="pres">
      <dgm:prSet presAssocID="{BBA04435-4C84-4E9C-A446-DE2B8BBE447B}" presName="composite" presStyleCnt="0"/>
      <dgm:spPr/>
    </dgm:pt>
    <dgm:pt modelId="{29ED1BCF-0167-4D13-A460-459B80DB621B}" type="pres">
      <dgm:prSet presAssocID="{BBA04435-4C84-4E9C-A446-DE2B8BBE447B}" presName="parTx" presStyleLbl="alignNode1" presStyleIdx="0" presStyleCnt="3">
        <dgm:presLayoutVars>
          <dgm:chMax val="0"/>
          <dgm:chPref val="0"/>
          <dgm:bulletEnabled val="1"/>
        </dgm:presLayoutVars>
      </dgm:prSet>
      <dgm:spPr/>
      <dgm:t>
        <a:bodyPr/>
        <a:lstStyle/>
        <a:p>
          <a:endParaRPr lang="en-US"/>
        </a:p>
      </dgm:t>
    </dgm:pt>
    <dgm:pt modelId="{096F7509-F477-4EB0-9FAB-814EC1E6C658}" type="pres">
      <dgm:prSet presAssocID="{BBA04435-4C84-4E9C-A446-DE2B8BBE447B}" presName="desTx" presStyleLbl="alignAccFollowNode1" presStyleIdx="0" presStyleCnt="3">
        <dgm:presLayoutVars>
          <dgm:bulletEnabled val="1"/>
        </dgm:presLayoutVars>
      </dgm:prSet>
      <dgm:spPr/>
      <dgm:t>
        <a:bodyPr/>
        <a:lstStyle/>
        <a:p>
          <a:endParaRPr lang="en-US"/>
        </a:p>
      </dgm:t>
    </dgm:pt>
    <dgm:pt modelId="{F47C95EB-7242-4689-9684-B5357B6C4972}" type="pres">
      <dgm:prSet presAssocID="{42EDE1E0-0B22-45EF-9BC3-3D7B922DD856}" presName="space" presStyleCnt="0"/>
      <dgm:spPr/>
    </dgm:pt>
    <dgm:pt modelId="{EA5E7F8E-B9F3-4558-A789-766E2F7E5B87}" type="pres">
      <dgm:prSet presAssocID="{230ED0A2-93C4-43E0-9948-FA501EDBCE1D}" presName="composite" presStyleCnt="0"/>
      <dgm:spPr/>
    </dgm:pt>
    <dgm:pt modelId="{2798D26E-E891-410B-BB57-2976B7C5BC76}" type="pres">
      <dgm:prSet presAssocID="{230ED0A2-93C4-43E0-9948-FA501EDBCE1D}" presName="parTx" presStyleLbl="alignNode1" presStyleIdx="1" presStyleCnt="3">
        <dgm:presLayoutVars>
          <dgm:chMax val="0"/>
          <dgm:chPref val="0"/>
          <dgm:bulletEnabled val="1"/>
        </dgm:presLayoutVars>
      </dgm:prSet>
      <dgm:spPr/>
      <dgm:t>
        <a:bodyPr/>
        <a:lstStyle/>
        <a:p>
          <a:endParaRPr lang="en-US"/>
        </a:p>
      </dgm:t>
    </dgm:pt>
    <dgm:pt modelId="{CDAA8475-1FB7-434E-9F56-E22F2DD1875F}" type="pres">
      <dgm:prSet presAssocID="{230ED0A2-93C4-43E0-9948-FA501EDBCE1D}" presName="desTx" presStyleLbl="alignAccFollowNode1" presStyleIdx="1" presStyleCnt="3">
        <dgm:presLayoutVars>
          <dgm:bulletEnabled val="1"/>
        </dgm:presLayoutVars>
      </dgm:prSet>
      <dgm:spPr/>
      <dgm:t>
        <a:bodyPr/>
        <a:lstStyle/>
        <a:p>
          <a:endParaRPr lang="en-US"/>
        </a:p>
      </dgm:t>
    </dgm:pt>
    <dgm:pt modelId="{86DBE2D3-12FE-4633-A837-A1A49841DD8D}" type="pres">
      <dgm:prSet presAssocID="{E2E0D650-0247-4AD2-A86E-E207D99C0F4A}" presName="space" presStyleCnt="0"/>
      <dgm:spPr/>
    </dgm:pt>
    <dgm:pt modelId="{EDA33A24-4556-4F62-9585-BDAD767EE5BB}" type="pres">
      <dgm:prSet presAssocID="{A1ECD3F7-22F0-40E8-99F8-CDD9921D0067}" presName="composite" presStyleCnt="0"/>
      <dgm:spPr/>
    </dgm:pt>
    <dgm:pt modelId="{FB0AA79B-231B-417A-A590-0F43717D27AF}" type="pres">
      <dgm:prSet presAssocID="{A1ECD3F7-22F0-40E8-99F8-CDD9921D0067}" presName="parTx" presStyleLbl="alignNode1" presStyleIdx="2" presStyleCnt="3">
        <dgm:presLayoutVars>
          <dgm:chMax val="0"/>
          <dgm:chPref val="0"/>
          <dgm:bulletEnabled val="1"/>
        </dgm:presLayoutVars>
      </dgm:prSet>
      <dgm:spPr/>
      <dgm:t>
        <a:bodyPr/>
        <a:lstStyle/>
        <a:p>
          <a:endParaRPr lang="en-US"/>
        </a:p>
      </dgm:t>
    </dgm:pt>
    <dgm:pt modelId="{2F13DF9F-E8C7-4A77-B0BA-9CCB46AD7819}" type="pres">
      <dgm:prSet presAssocID="{A1ECD3F7-22F0-40E8-99F8-CDD9921D0067}" presName="desTx" presStyleLbl="alignAccFollowNode1" presStyleIdx="2" presStyleCnt="3">
        <dgm:presLayoutVars>
          <dgm:bulletEnabled val="1"/>
        </dgm:presLayoutVars>
      </dgm:prSet>
      <dgm:spPr/>
      <dgm:t>
        <a:bodyPr/>
        <a:lstStyle/>
        <a:p>
          <a:endParaRPr lang="en-US"/>
        </a:p>
      </dgm:t>
    </dgm:pt>
  </dgm:ptLst>
  <dgm:cxnLst>
    <dgm:cxn modelId="{28A1B424-757C-42BE-BEA6-0132F5975DE5}" type="presOf" srcId="{FC4CEFD8-9194-40D7-B9BE-CEB6DF38F71F}" destId="{096F7509-F477-4EB0-9FAB-814EC1E6C658}" srcOrd="0" destOrd="1" presId="urn:microsoft.com/office/officeart/2005/8/layout/hList1"/>
    <dgm:cxn modelId="{665F7AC5-D0F7-4AF8-A409-354E917A2D35}" srcId="{230ED0A2-93C4-43E0-9948-FA501EDBCE1D}" destId="{53AB7823-9D22-4121-9174-B3AEF114AB94}" srcOrd="1" destOrd="0" parTransId="{B656EFCD-78FB-4458-A86B-E38A70C6C664}" sibTransId="{A469081B-360F-4E31-BC83-49FF7D360961}"/>
    <dgm:cxn modelId="{FA1D8F00-4BD0-4CAB-B692-BB1D47A9816F}" type="presOf" srcId="{53AB7823-9D22-4121-9174-B3AEF114AB94}" destId="{CDAA8475-1FB7-434E-9F56-E22F2DD1875F}" srcOrd="0" destOrd="1" presId="urn:microsoft.com/office/officeart/2005/8/layout/hList1"/>
    <dgm:cxn modelId="{BB5AE113-724D-4C4D-A620-6B0865D486AE}" type="presOf" srcId="{0111EF83-69C7-4AE4-9FDD-606161C80F87}" destId="{2F13DF9F-E8C7-4A77-B0BA-9CCB46AD7819}" srcOrd="0" destOrd="3" presId="urn:microsoft.com/office/officeart/2005/8/layout/hList1"/>
    <dgm:cxn modelId="{F57BEADA-6BA3-45FC-AEA3-40302CEEAC24}" srcId="{BBA04435-4C84-4E9C-A446-DE2B8BBE447B}" destId="{FC4CEFD8-9194-40D7-B9BE-CEB6DF38F71F}" srcOrd="1" destOrd="0" parTransId="{C67F1816-0EDF-4297-9785-78BB4CC914FB}" sibTransId="{9864A508-F7AC-4596-98BD-9F31D6E93C1A}"/>
    <dgm:cxn modelId="{11F78866-042E-42AE-9D16-6A8AA161D3B2}" type="presOf" srcId="{AC674C90-77E4-467C-8B0F-430DC6AD3111}" destId="{2F13DF9F-E8C7-4A77-B0BA-9CCB46AD7819}" srcOrd="0" destOrd="2" presId="urn:microsoft.com/office/officeart/2005/8/layout/hList1"/>
    <dgm:cxn modelId="{B9D91ADB-1A98-4A3A-92DA-E835EC057802}" srcId="{A1ECD3F7-22F0-40E8-99F8-CDD9921D0067}" destId="{AC674C90-77E4-467C-8B0F-430DC6AD3111}" srcOrd="2" destOrd="0" parTransId="{2A677562-5C71-48E7-BA23-1DC235C845D2}" sibTransId="{1029BF17-C0A9-43EB-903A-634784741E5B}"/>
    <dgm:cxn modelId="{2F5D85EE-25B0-4B52-B205-4024951E4696}" type="presOf" srcId="{38758F34-333B-4DC7-9C0E-B86007D9BD04}" destId="{096F7509-F477-4EB0-9FAB-814EC1E6C658}" srcOrd="0" destOrd="3" presId="urn:microsoft.com/office/officeart/2005/8/layout/hList1"/>
    <dgm:cxn modelId="{C203D68F-0543-40F5-833A-9CB6F7ECF164}" type="presOf" srcId="{615C00A9-1293-4791-B259-B903F2B52E84}" destId="{096F7509-F477-4EB0-9FAB-814EC1E6C658}" srcOrd="0" destOrd="0" presId="urn:microsoft.com/office/officeart/2005/8/layout/hList1"/>
    <dgm:cxn modelId="{82E50C4D-A9D2-4367-AE85-3BFEBCEA6E52}" srcId="{D70BDB61-33DB-472F-808D-5BA20F8876CA}" destId="{230ED0A2-93C4-43E0-9948-FA501EDBCE1D}" srcOrd="1" destOrd="0" parTransId="{7755D82E-4FCD-4B8D-9291-6052D68CF413}" sibTransId="{E2E0D650-0247-4AD2-A86E-E207D99C0F4A}"/>
    <dgm:cxn modelId="{317B66E6-B09B-4229-9CA7-F0AA5056A457}" srcId="{230ED0A2-93C4-43E0-9948-FA501EDBCE1D}" destId="{1267B43A-D1B3-4DC0-B425-5B78E567D9C7}" srcOrd="3" destOrd="0" parTransId="{50A4FCA9-1763-420F-B96D-8D843FA3F09C}" sibTransId="{C1478960-39DE-429E-ABC8-35B5DE894639}"/>
    <dgm:cxn modelId="{162C764A-5F66-414F-BFFB-E0A49B9C8602}" srcId="{230ED0A2-93C4-43E0-9948-FA501EDBCE1D}" destId="{52F08CA3-4BA1-4F73-B5E5-6E37EF393DA9}" srcOrd="0" destOrd="0" parTransId="{4ED1E956-A2A7-4FFA-A0EA-25B14449B154}" sibTransId="{A131509A-4435-4A28-9A43-3605DB4E8F20}"/>
    <dgm:cxn modelId="{1BD0D3C0-E76E-4962-8122-BE6BFB5BF116}" srcId="{D70BDB61-33DB-472F-808D-5BA20F8876CA}" destId="{A1ECD3F7-22F0-40E8-99F8-CDD9921D0067}" srcOrd="2" destOrd="0" parTransId="{3B55F239-AC5F-459A-9FBD-88FC10F6E84B}" sibTransId="{E3B485D5-079C-44D0-A0AE-1B40E79B668D}"/>
    <dgm:cxn modelId="{29083D74-76D9-4056-9F57-5C0454FCD08E}" type="presOf" srcId="{098A07A8-1251-4C40-A102-CA5753614359}" destId="{CDAA8475-1FB7-434E-9F56-E22F2DD1875F}" srcOrd="0" destOrd="2" presId="urn:microsoft.com/office/officeart/2005/8/layout/hList1"/>
    <dgm:cxn modelId="{DB38035F-DFA3-49B0-B3B2-94E60A583492}" type="presOf" srcId="{8A3CD62A-945B-4155-AF07-A0FEC5AB8D1D}" destId="{096F7509-F477-4EB0-9FAB-814EC1E6C658}" srcOrd="0" destOrd="5" presId="urn:microsoft.com/office/officeart/2005/8/layout/hList1"/>
    <dgm:cxn modelId="{0D1A7583-6448-4A0A-AFB6-9C22FC34EEE2}" type="presOf" srcId="{230ED0A2-93C4-43E0-9948-FA501EDBCE1D}" destId="{2798D26E-E891-410B-BB57-2976B7C5BC76}" srcOrd="0" destOrd="0" presId="urn:microsoft.com/office/officeart/2005/8/layout/hList1"/>
    <dgm:cxn modelId="{7F2BE7D4-9121-4B3B-B028-BD1305DAB1FA}" type="presOf" srcId="{52F08CA3-4BA1-4F73-B5E5-6E37EF393DA9}" destId="{CDAA8475-1FB7-434E-9F56-E22F2DD1875F}" srcOrd="0" destOrd="0" presId="urn:microsoft.com/office/officeart/2005/8/layout/hList1"/>
    <dgm:cxn modelId="{850A6863-81D6-4426-A4B3-7504253A9E71}" type="presOf" srcId="{A1ECD3F7-22F0-40E8-99F8-CDD9921D0067}" destId="{FB0AA79B-231B-417A-A590-0F43717D27AF}" srcOrd="0" destOrd="0" presId="urn:microsoft.com/office/officeart/2005/8/layout/hList1"/>
    <dgm:cxn modelId="{5748662A-2447-4087-A637-F59F0C56E157}" srcId="{BBA04435-4C84-4E9C-A446-DE2B8BBE447B}" destId="{615C00A9-1293-4791-B259-B903F2B52E84}" srcOrd="0" destOrd="0" parTransId="{29DC5593-AEE6-4EA5-ABD9-67CC4102DD5B}" sibTransId="{C445DCFE-B1A4-464B-8FA7-EE21C55ECA2C}"/>
    <dgm:cxn modelId="{86443AD8-4F6D-49A4-8F95-C73AD47FA0A0}" type="presOf" srcId="{C66D44F4-F458-4701-81CB-10D84DFC0C86}" destId="{096F7509-F477-4EB0-9FAB-814EC1E6C658}" srcOrd="0" destOrd="4" presId="urn:microsoft.com/office/officeart/2005/8/layout/hList1"/>
    <dgm:cxn modelId="{67BA4C6A-0022-489E-BF98-639990420E1D}" type="presOf" srcId="{1267B43A-D1B3-4DC0-B425-5B78E567D9C7}" destId="{CDAA8475-1FB7-434E-9F56-E22F2DD1875F}" srcOrd="0" destOrd="3" presId="urn:microsoft.com/office/officeart/2005/8/layout/hList1"/>
    <dgm:cxn modelId="{F98BAA17-D5C4-4BC8-A5B1-69606D29EC29}" srcId="{230ED0A2-93C4-43E0-9948-FA501EDBCE1D}" destId="{CF91DCFF-A129-4799-BE35-0C5B8FC3D3C6}" srcOrd="4" destOrd="0" parTransId="{843E2D28-34ED-4DA5-8FCB-1071601F5464}" sibTransId="{308CBED2-D3BB-4566-8594-7B8D5538893B}"/>
    <dgm:cxn modelId="{BA1CD9D8-5D8C-48CF-B03F-3E9A6B6066DA}" type="presOf" srcId="{D70BDB61-33DB-472F-808D-5BA20F8876CA}" destId="{18FC67E5-D027-4816-A873-C080A35C7DC0}" srcOrd="0" destOrd="0" presId="urn:microsoft.com/office/officeart/2005/8/layout/hList1"/>
    <dgm:cxn modelId="{9B803BCA-AB09-459C-A5A4-CCE364809AD4}" type="presOf" srcId="{5F8B5E56-9449-4371-BE11-ACD24E73263E}" destId="{2F13DF9F-E8C7-4A77-B0BA-9CCB46AD7819}" srcOrd="0" destOrd="0" presId="urn:microsoft.com/office/officeart/2005/8/layout/hList1"/>
    <dgm:cxn modelId="{4A1968DD-F46E-452A-AB14-8AFC35FE86BA}" type="presOf" srcId="{CF91DCFF-A129-4799-BE35-0C5B8FC3D3C6}" destId="{CDAA8475-1FB7-434E-9F56-E22F2DD1875F}" srcOrd="0" destOrd="4" presId="urn:microsoft.com/office/officeart/2005/8/layout/hList1"/>
    <dgm:cxn modelId="{BA260168-D413-48F7-95EC-30AC7FCDAC80}" srcId="{D70BDB61-33DB-472F-808D-5BA20F8876CA}" destId="{BBA04435-4C84-4E9C-A446-DE2B8BBE447B}" srcOrd="0" destOrd="0" parTransId="{5E802BA8-A9BE-4CF0-8DE7-BD54666BB00B}" sibTransId="{42EDE1E0-0B22-45EF-9BC3-3D7B922DD856}"/>
    <dgm:cxn modelId="{1346132F-C051-4F2B-BEFB-EDDA70200512}" srcId="{BBA04435-4C84-4E9C-A446-DE2B8BBE447B}" destId="{C66D44F4-F458-4701-81CB-10D84DFC0C86}" srcOrd="4" destOrd="0" parTransId="{65CCD1C9-B0BB-4115-B2C1-2DFE45FCEF31}" sibTransId="{33C52A9B-3BBA-4F34-85EA-785DCCFD76F2}"/>
    <dgm:cxn modelId="{FDC6C370-7254-423D-AE09-F12BEE052280}" srcId="{BBA04435-4C84-4E9C-A446-DE2B8BBE447B}" destId="{38758F34-333B-4DC7-9C0E-B86007D9BD04}" srcOrd="3" destOrd="0" parTransId="{CECBFE11-4856-4ECB-9325-24BD25BD3928}" sibTransId="{3B062FC6-04C7-4F29-8D53-F31058E9A158}"/>
    <dgm:cxn modelId="{CF4EC73A-C92B-43ED-848A-2EBF7AAB3DD3}" srcId="{A1ECD3F7-22F0-40E8-99F8-CDD9921D0067}" destId="{D19F4074-EB99-451E-B69D-F69E1478982C}" srcOrd="1" destOrd="0" parTransId="{D52DC243-63EC-47E7-B162-1D0DDD3953A2}" sibTransId="{AEEE730A-D7C2-4775-AC0C-C95C8098A80E}"/>
    <dgm:cxn modelId="{41092EF2-C10D-4F2F-A9C5-7EA54C12F670}" type="presOf" srcId="{497503EA-49BF-458B-9088-A0634736DFED}" destId="{096F7509-F477-4EB0-9FAB-814EC1E6C658}" srcOrd="0" destOrd="2" presId="urn:microsoft.com/office/officeart/2005/8/layout/hList1"/>
    <dgm:cxn modelId="{BCB9BB0D-D917-4153-9EEF-BB7AAE520822}" srcId="{A1ECD3F7-22F0-40E8-99F8-CDD9921D0067}" destId="{5F8B5E56-9449-4371-BE11-ACD24E73263E}" srcOrd="0" destOrd="0" parTransId="{B508AB26-9FD9-4AF3-8D45-C9713B0517BC}" sibTransId="{A4DBB6EE-5B8B-4978-81E8-DF0005DFB9CA}"/>
    <dgm:cxn modelId="{88489492-EEFD-4EBF-9ECB-4E55D81146FF}" srcId="{230ED0A2-93C4-43E0-9948-FA501EDBCE1D}" destId="{098A07A8-1251-4C40-A102-CA5753614359}" srcOrd="2" destOrd="0" parTransId="{C778781A-6CA9-4D8D-892D-6796E3F7A84C}" sibTransId="{40751B15-5079-466B-9057-38951DC1B40E}"/>
    <dgm:cxn modelId="{1DF27314-32BE-4EA5-A667-56A32EBBED01}" srcId="{BBA04435-4C84-4E9C-A446-DE2B8BBE447B}" destId="{8A3CD62A-945B-4155-AF07-A0FEC5AB8D1D}" srcOrd="5" destOrd="0" parTransId="{FB6B5698-F254-4DF2-831C-85681327B4C3}" sibTransId="{8DF39149-AA67-43EA-B2FD-80D1112F8DC2}"/>
    <dgm:cxn modelId="{0E7DAE37-17AC-4A00-8C19-A0AD213075E0}" srcId="{BBA04435-4C84-4E9C-A446-DE2B8BBE447B}" destId="{497503EA-49BF-458B-9088-A0634736DFED}" srcOrd="2" destOrd="0" parTransId="{65E2D90A-9933-4E9E-8411-4F8CEC374B15}" sibTransId="{67EECD73-8796-48AD-93FC-4731840550C8}"/>
    <dgm:cxn modelId="{2CCAC507-9772-4D4A-B061-FDEFDA38521E}" type="presOf" srcId="{D19F4074-EB99-451E-B69D-F69E1478982C}" destId="{2F13DF9F-E8C7-4A77-B0BA-9CCB46AD7819}" srcOrd="0" destOrd="1" presId="urn:microsoft.com/office/officeart/2005/8/layout/hList1"/>
    <dgm:cxn modelId="{D2F1047C-4377-462C-9C15-0B2BED9E009E}" type="presOf" srcId="{BBA04435-4C84-4E9C-A446-DE2B8BBE447B}" destId="{29ED1BCF-0167-4D13-A460-459B80DB621B}" srcOrd="0" destOrd="0" presId="urn:microsoft.com/office/officeart/2005/8/layout/hList1"/>
    <dgm:cxn modelId="{4EF47D54-41A8-4A18-90C4-8CDB14CBFC00}" srcId="{A1ECD3F7-22F0-40E8-99F8-CDD9921D0067}" destId="{0111EF83-69C7-4AE4-9FDD-606161C80F87}" srcOrd="3" destOrd="0" parTransId="{9214B6A2-806E-435F-AC42-7F613627B04A}" sibTransId="{DB6C0E22-5E94-4620-9665-4DE68497B338}"/>
    <dgm:cxn modelId="{5DC36CC2-4C9E-4F3C-9E42-8BEEE275328A}" type="presParOf" srcId="{18FC67E5-D027-4816-A873-C080A35C7DC0}" destId="{FCBAD1F6-153B-412F-B926-0B119D3A21DD}" srcOrd="0" destOrd="0" presId="urn:microsoft.com/office/officeart/2005/8/layout/hList1"/>
    <dgm:cxn modelId="{C32685E0-0871-4C20-A698-C5EF94FCD5EE}" type="presParOf" srcId="{FCBAD1F6-153B-412F-B926-0B119D3A21DD}" destId="{29ED1BCF-0167-4D13-A460-459B80DB621B}" srcOrd="0" destOrd="0" presId="urn:microsoft.com/office/officeart/2005/8/layout/hList1"/>
    <dgm:cxn modelId="{6C47EA42-6DCD-4F30-8AEA-E4C52832B0DF}" type="presParOf" srcId="{FCBAD1F6-153B-412F-B926-0B119D3A21DD}" destId="{096F7509-F477-4EB0-9FAB-814EC1E6C658}" srcOrd="1" destOrd="0" presId="urn:microsoft.com/office/officeart/2005/8/layout/hList1"/>
    <dgm:cxn modelId="{FA2711E1-7940-4BDC-AC56-542C3EB5049E}" type="presParOf" srcId="{18FC67E5-D027-4816-A873-C080A35C7DC0}" destId="{F47C95EB-7242-4689-9684-B5357B6C4972}" srcOrd="1" destOrd="0" presId="urn:microsoft.com/office/officeart/2005/8/layout/hList1"/>
    <dgm:cxn modelId="{6838BA5F-C815-4A8A-AAF8-D9E4A732271E}" type="presParOf" srcId="{18FC67E5-D027-4816-A873-C080A35C7DC0}" destId="{EA5E7F8E-B9F3-4558-A789-766E2F7E5B87}" srcOrd="2" destOrd="0" presId="urn:microsoft.com/office/officeart/2005/8/layout/hList1"/>
    <dgm:cxn modelId="{771A5027-47E9-4550-924B-B7611903EAAC}" type="presParOf" srcId="{EA5E7F8E-B9F3-4558-A789-766E2F7E5B87}" destId="{2798D26E-E891-410B-BB57-2976B7C5BC76}" srcOrd="0" destOrd="0" presId="urn:microsoft.com/office/officeart/2005/8/layout/hList1"/>
    <dgm:cxn modelId="{DFEAADA4-5FD5-4E76-B08C-1F99D28920F2}" type="presParOf" srcId="{EA5E7F8E-B9F3-4558-A789-766E2F7E5B87}" destId="{CDAA8475-1FB7-434E-9F56-E22F2DD1875F}" srcOrd="1" destOrd="0" presId="urn:microsoft.com/office/officeart/2005/8/layout/hList1"/>
    <dgm:cxn modelId="{81B9A704-63AD-4AE3-8189-C14A1825DE70}" type="presParOf" srcId="{18FC67E5-D027-4816-A873-C080A35C7DC0}" destId="{86DBE2D3-12FE-4633-A837-A1A49841DD8D}" srcOrd="3" destOrd="0" presId="urn:microsoft.com/office/officeart/2005/8/layout/hList1"/>
    <dgm:cxn modelId="{68B454F5-5A0A-4CEE-BE3A-9C9C661D104E}" type="presParOf" srcId="{18FC67E5-D027-4816-A873-C080A35C7DC0}" destId="{EDA33A24-4556-4F62-9585-BDAD767EE5BB}" srcOrd="4" destOrd="0" presId="urn:microsoft.com/office/officeart/2005/8/layout/hList1"/>
    <dgm:cxn modelId="{F5F9A31F-BC76-4833-861D-55E719D5F6FD}" type="presParOf" srcId="{EDA33A24-4556-4F62-9585-BDAD767EE5BB}" destId="{FB0AA79B-231B-417A-A590-0F43717D27AF}" srcOrd="0" destOrd="0" presId="urn:microsoft.com/office/officeart/2005/8/layout/hList1"/>
    <dgm:cxn modelId="{A79874A7-8803-4D1D-90E4-7FB08EF7A30B}" type="presParOf" srcId="{EDA33A24-4556-4F62-9585-BDAD767EE5BB}" destId="{2F13DF9F-E8C7-4A77-B0BA-9CCB46AD78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625B2-2EAE-4622-BDF3-B53F8563F2E4}"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45B38B14-6FC2-4F13-9BB5-811258E0B60F}">
      <dgm:prSet phldrT="[Text]" custT="1"/>
      <dgm:spPr/>
      <dgm:t>
        <a:bodyPr/>
        <a:lstStyle/>
        <a:p>
          <a:r>
            <a:rPr lang="en-US" sz="1800" dirty="0">
              <a:solidFill>
                <a:schemeClr val="bg1"/>
              </a:solidFill>
              <a:latin typeface="Arial" panose="020B0604020202020204" pitchFamily="34" charset="0"/>
              <a:cs typeface="Arial" panose="020B0604020202020204" pitchFamily="34" charset="0"/>
            </a:rPr>
            <a:t>17 Years of Strong Scientific Expertise</a:t>
          </a:r>
        </a:p>
      </dgm:t>
    </dgm:pt>
    <dgm:pt modelId="{4F5F56BD-1574-4417-A79A-4EB6BCF71805}" type="parTrans" cxnId="{C88B1E94-91F2-4457-A927-DD6A66C8AA4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725F702-5328-476A-BFB6-FAF4819F3FEA}" type="sibTrans" cxnId="{C88B1E94-91F2-4457-A927-DD6A66C8AA4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C0253EF-A40C-4316-A594-3A4C922508FA}">
      <dgm:prSet phldrT="[Text]"/>
      <dgm:spPr/>
      <dgm:t>
        <a:bodyPr anchor="t"/>
        <a:lstStyle/>
        <a:p>
          <a:pPr algn="l"/>
          <a:r>
            <a:rPr lang="en-US" dirty="0">
              <a:solidFill>
                <a:schemeClr val="tx1"/>
              </a:solidFill>
              <a:latin typeface="Arial" panose="020B0604020202020204" pitchFamily="34" charset="0"/>
              <a:cs typeface="Arial" panose="020B0604020202020204" pitchFamily="34" charset="0"/>
            </a:rPr>
            <a:t>70% of staff have advanced degrees</a:t>
          </a:r>
        </a:p>
      </dgm:t>
    </dgm:pt>
    <dgm:pt modelId="{6B0D624C-3D13-45E3-A86B-46652284B5F7}" type="parTrans" cxnId="{0D7F6F5E-4958-4101-AC91-97C1C0CDFC3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E3F937F-0796-4595-8E6A-81A9507D0713}" type="sibTrans" cxnId="{0D7F6F5E-4958-4101-AC91-97C1C0CDFC3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A979B63-70BB-4383-A3BD-63F44E29511A}">
      <dgm:prSet phldrT="[Text]"/>
      <dgm:spPr/>
      <dgm:t>
        <a:bodyPr anchor="t"/>
        <a:lstStyle/>
        <a:p>
          <a:pPr algn="l"/>
          <a:r>
            <a:rPr lang="en-US" b="0" i="0" dirty="0">
              <a:solidFill>
                <a:schemeClr val="tx1"/>
              </a:solidFill>
              <a:latin typeface="Arial" panose="020B0604020202020204" pitchFamily="34" charset="0"/>
              <a:cs typeface="Arial" panose="020B0604020202020204" pitchFamily="34" charset="0"/>
            </a:rPr>
            <a:t>Senior scientists average 10 – 15 years in complex drug development</a:t>
          </a:r>
          <a:endParaRPr lang="en-US" dirty="0">
            <a:solidFill>
              <a:schemeClr val="tx1"/>
            </a:solidFill>
            <a:latin typeface="Arial" panose="020B0604020202020204" pitchFamily="34" charset="0"/>
            <a:cs typeface="Arial" panose="020B0604020202020204" pitchFamily="34" charset="0"/>
          </a:endParaRPr>
        </a:p>
      </dgm:t>
    </dgm:pt>
    <dgm:pt modelId="{501D3834-5EB9-4F87-A677-820AB7056BE2}" type="parTrans" cxnId="{EA4C450E-B404-47CB-B7D6-C9D5CABAD8D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0527EDA-6A61-4C33-B5FA-B20784D69F78}" type="sibTrans" cxnId="{EA4C450E-B404-47CB-B7D6-C9D5CABAD8D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88E2834-2243-46E9-9A73-FDDFA635322C}">
      <dgm:prSet phldrT="[Text]" custT="1"/>
      <dgm:spPr/>
      <dgm:t>
        <a:bodyPr/>
        <a:lstStyle/>
        <a:p>
          <a:r>
            <a:rPr lang="en-US" sz="1800" dirty="0">
              <a:solidFill>
                <a:schemeClr val="bg1"/>
              </a:solidFill>
              <a:latin typeface="Arial" panose="020B0604020202020204" pitchFamily="34" charset="0"/>
              <a:cs typeface="Arial" panose="020B0604020202020204" pitchFamily="34" charset="0"/>
            </a:rPr>
            <a:t>Outstanding Quality and Compliance</a:t>
          </a:r>
        </a:p>
      </dgm:t>
    </dgm:pt>
    <dgm:pt modelId="{E9B6CDDF-63A2-4412-AB6C-293B98EDFCCC}" type="parTrans" cxnId="{28220F62-23AA-4E93-9C5F-A5223AB92BB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A47C5CC-5CA0-4CE2-B994-3CF29C51D07D}" type="sibTrans" cxnId="{28220F62-23AA-4E93-9C5F-A5223AB92BB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A648AFE-50C9-431F-8FC0-D7AC9935BA18}">
      <dgm:prSet phldrT="[Text]"/>
      <dgm:spPr/>
      <dgm:t>
        <a:bodyPr anchor="t"/>
        <a:lstStyle/>
        <a:p>
          <a:r>
            <a:rPr lang="en-US" dirty="0">
              <a:solidFill>
                <a:schemeClr val="tx1"/>
              </a:solidFill>
              <a:latin typeface="Arial" panose="020B0604020202020204" pitchFamily="34" charset="0"/>
              <a:cs typeface="Arial" panose="020B0604020202020204" pitchFamily="34" charset="0"/>
            </a:rPr>
            <a:t>Outstanding audit history with more than 30 inspections by the FDA, WHO and Health Canada.</a:t>
          </a:r>
        </a:p>
      </dgm:t>
    </dgm:pt>
    <dgm:pt modelId="{4A324122-FF26-4AF7-839E-3461E3030105}" type="parTrans" cxnId="{9389EF8B-3663-42B2-9C03-B779E7734EC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70D4182-11E7-4F18-89C2-9E20D32131A7}" type="sibTrans" cxnId="{9389EF8B-3663-42B2-9C03-B779E7734EC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F2D94C6-706E-4B45-847B-7190BFE7D31B}">
      <dgm:prSet phldrT="[Text]"/>
      <dgm:spPr/>
      <dgm:t>
        <a:bodyPr anchor="t"/>
        <a:lstStyle/>
        <a:p>
          <a:r>
            <a:rPr lang="en-US" dirty="0">
              <a:solidFill>
                <a:schemeClr val="tx1"/>
              </a:solidFill>
              <a:latin typeface="Arial" panose="020B0604020202020204" pitchFamily="34" charset="0"/>
              <a:cs typeface="Arial" panose="020B0604020202020204" pitchFamily="34" charset="0"/>
            </a:rPr>
            <a:t>Compliant with internal standard operating procedures (SOP), Good Laboratory Practice (GLP) and world health authority guidance. </a:t>
          </a:r>
        </a:p>
      </dgm:t>
    </dgm:pt>
    <dgm:pt modelId="{20CEC0BB-A7FE-47CF-B4B7-B128181A42F8}" type="parTrans" cxnId="{D2589379-89D2-4F83-A98A-C6CA5733375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DBD8202-8850-4917-83F4-D18B459B5BDE}" type="sibTrans" cxnId="{D2589379-89D2-4F83-A98A-C6CA5733375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5E9EBA8-276A-4735-89BE-5FDEC4A9BC5B}">
      <dgm:prSet phldrT="[Text]" custT="1"/>
      <dgm:spPr/>
      <dgm:t>
        <a:bodyPr/>
        <a:lstStyle/>
        <a:p>
          <a:r>
            <a:rPr lang="en-US" sz="1800" dirty="0">
              <a:solidFill>
                <a:schemeClr val="bg1"/>
              </a:solidFill>
              <a:latin typeface="Arial" panose="020B0604020202020204" pitchFamily="34" charset="0"/>
              <a:cs typeface="Arial" panose="020B0604020202020204" pitchFamily="34" charset="0"/>
            </a:rPr>
            <a:t>Wide Range of Technology Platforms</a:t>
          </a:r>
        </a:p>
      </dgm:t>
    </dgm:pt>
    <dgm:pt modelId="{90B8992E-0AF9-45EF-8329-66037A8132A6}" type="parTrans" cxnId="{32078030-EED6-4A7C-A57E-79270147D0F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73816A4-5B57-428D-BA8A-5188B22ADD2E}" type="sibTrans" cxnId="{32078030-EED6-4A7C-A57E-79270147D0F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6DF2CB3-F09E-4168-AD2C-7F40EBAA6D2F}">
      <dgm:prSet phldrT="[Text]"/>
      <dgm:spPr/>
      <dgm:t>
        <a:bodyPr anchor="t"/>
        <a:lstStyle/>
        <a:p>
          <a:r>
            <a:rPr lang="en-US" dirty="0">
              <a:solidFill>
                <a:schemeClr val="tx1"/>
              </a:solidFill>
              <a:latin typeface="Arial" panose="020B0604020202020204" pitchFamily="34" charset="0"/>
              <a:cs typeface="Arial" panose="020B0604020202020204" pitchFamily="34" charset="0"/>
            </a:rPr>
            <a:t>High Capacity with over 65 LC/MS/MS</a:t>
          </a:r>
        </a:p>
      </dgm:t>
    </dgm:pt>
    <dgm:pt modelId="{67838CB4-BE62-42F9-9023-9CF44A292E70}" type="parTrans" cxnId="{799F95DC-81F2-460A-B9CE-C58CBA79FA0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D747D37-0D78-4F67-B3D7-D1FD0CA17DFE}" type="sibTrans" cxnId="{799F95DC-81F2-460A-B9CE-C58CBA79FA0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9BE7005-B1F4-4515-9F84-8C31276BA601}">
      <dgm:prSet phldrT="[Text]"/>
      <dgm:spPr/>
      <dgm:t>
        <a:bodyPr anchor="t"/>
        <a:lstStyle/>
        <a:p>
          <a:r>
            <a:rPr lang="en-US" dirty="0">
              <a:solidFill>
                <a:schemeClr val="tx1"/>
              </a:solidFill>
              <a:latin typeface="Arial" panose="020B0604020202020204" pitchFamily="34" charset="0"/>
              <a:cs typeface="Arial" panose="020B0604020202020204" pitchFamily="34" charset="0"/>
            </a:rPr>
            <a:t>Ultra-sensitive detection capabilities (femtogram/mL)</a:t>
          </a:r>
        </a:p>
      </dgm:t>
    </dgm:pt>
    <dgm:pt modelId="{A41F8E26-E541-45E9-86AE-DD9A5E59B62D}" type="parTrans" cxnId="{EB56AF8B-F53A-4ABF-BDC0-521AE3DD83D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420BF9C-C652-43FC-8E37-F17AD2D18AEC}" type="sibTrans" cxnId="{EB56AF8B-F53A-4ABF-BDC0-521AE3DD83D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5D1B281-756D-4202-87B3-5E96A3AF99CB}">
      <dgm:prSet phldrT="[Text]"/>
      <dgm:spPr/>
      <dgm:t>
        <a:bodyPr anchor="t"/>
        <a:lstStyle/>
        <a:p>
          <a:r>
            <a:rPr lang="en-US" dirty="0">
              <a:solidFill>
                <a:schemeClr val="tx1"/>
              </a:solidFill>
              <a:latin typeface="Arial" panose="020B0604020202020204" pitchFamily="34" charset="0"/>
              <a:cs typeface="Arial" panose="020B0604020202020204" pitchFamily="34" charset="0"/>
            </a:rPr>
            <a:t>Single and multiplex analysis in various disease categories</a:t>
          </a:r>
        </a:p>
      </dgm:t>
    </dgm:pt>
    <dgm:pt modelId="{D8966818-7D65-4A69-A450-53722F82AB7F}" type="parTrans" cxnId="{2DA13ABB-50AB-4C9D-A1AA-3B706646575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79CC6DC-CC07-4C71-A277-7F33C1B048F0}" type="sibTrans" cxnId="{2DA13ABB-50AB-4C9D-A1AA-3B706646575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5999390-0524-44B4-9FB5-26BACF9F5D0F}">
      <dgm:prSet phldrT="[Text]"/>
      <dgm:spPr/>
      <dgm:t>
        <a:bodyPr anchor="t"/>
        <a:lstStyle/>
        <a:p>
          <a:pPr algn="l"/>
          <a:r>
            <a:rPr lang="en-US" dirty="0">
              <a:solidFill>
                <a:schemeClr val="tx1"/>
              </a:solidFill>
              <a:latin typeface="Arial" panose="020B0604020202020204" pitchFamily="34" charset="0"/>
              <a:cs typeface="Arial" panose="020B0604020202020204" pitchFamily="34" charset="0"/>
            </a:rPr>
            <a:t>Small molecule, biologics and biomarkers expertise</a:t>
          </a:r>
        </a:p>
      </dgm:t>
    </dgm:pt>
    <dgm:pt modelId="{93959468-3F97-4B4A-B31A-387B92B254B3}" type="parTrans" cxnId="{97A9A0F8-0F01-4D87-8FFF-DA2FE165717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6BF89BB-8B01-4298-BD4A-03EEA929B890}" type="sibTrans" cxnId="{97A9A0F8-0F01-4D87-8FFF-DA2FE165717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8B41514-6AC9-4E31-9AE4-309B1C7623F8}">
      <dgm:prSet phldrT="[Text]"/>
      <dgm:spPr/>
      <dgm:t>
        <a:bodyPr anchor="t"/>
        <a:lstStyle/>
        <a:p>
          <a:r>
            <a:rPr lang="en-US" dirty="0">
              <a:solidFill>
                <a:schemeClr val="tx1"/>
              </a:solidFill>
              <a:latin typeface="Arial" panose="020B0604020202020204" pitchFamily="34" charset="0"/>
              <a:cs typeface="Arial" panose="020B0604020202020204" pitchFamily="34" charset="0"/>
            </a:rPr>
            <a:t>CLIA Certified Laboratory</a:t>
          </a:r>
        </a:p>
      </dgm:t>
    </dgm:pt>
    <dgm:pt modelId="{E527294B-9A26-4CD7-916D-CB7FC63045FE}" type="parTrans" cxnId="{B1678C4C-A689-47DF-A882-D584BE1811F5}">
      <dgm:prSet/>
      <dgm:spPr/>
      <dgm:t>
        <a:bodyPr/>
        <a:lstStyle/>
        <a:p>
          <a:endParaRPr lang="en-US">
            <a:latin typeface="Arial" panose="020B0604020202020204" pitchFamily="34" charset="0"/>
            <a:cs typeface="Arial" panose="020B0604020202020204" pitchFamily="34" charset="0"/>
          </a:endParaRPr>
        </a:p>
      </dgm:t>
    </dgm:pt>
    <dgm:pt modelId="{690B768D-681F-4587-B31D-64B4F79E2908}" type="sibTrans" cxnId="{B1678C4C-A689-47DF-A882-D584BE1811F5}">
      <dgm:prSet/>
      <dgm:spPr/>
      <dgm:t>
        <a:bodyPr/>
        <a:lstStyle/>
        <a:p>
          <a:endParaRPr lang="en-US">
            <a:latin typeface="Arial" panose="020B0604020202020204" pitchFamily="34" charset="0"/>
            <a:cs typeface="Arial" panose="020B0604020202020204" pitchFamily="34" charset="0"/>
          </a:endParaRPr>
        </a:p>
      </dgm:t>
    </dgm:pt>
    <dgm:pt modelId="{BA40FC6F-0306-4600-8564-40064946CC6D}">
      <dgm:prSet phldrT="[Text]"/>
      <dgm:spPr/>
      <dgm:t>
        <a:bodyPr anchor="t"/>
        <a:lstStyle/>
        <a:p>
          <a:pPr algn="l"/>
          <a:r>
            <a:rPr lang="en-US" b="0" i="0" dirty="0">
              <a:solidFill>
                <a:schemeClr val="tx1"/>
              </a:solidFill>
              <a:latin typeface="Arial" panose="020B0604020202020204" pitchFamily="34" charset="0"/>
              <a:cs typeface="Arial" panose="020B0604020202020204" pitchFamily="34" charset="0"/>
            </a:rPr>
            <a:t>Many come from leading Pharmaceutical companies</a:t>
          </a:r>
          <a:endParaRPr lang="en-US" dirty="0">
            <a:solidFill>
              <a:schemeClr val="tx1"/>
            </a:solidFill>
            <a:latin typeface="Arial" panose="020B0604020202020204" pitchFamily="34" charset="0"/>
            <a:cs typeface="Arial" panose="020B0604020202020204" pitchFamily="34" charset="0"/>
          </a:endParaRPr>
        </a:p>
      </dgm:t>
    </dgm:pt>
    <dgm:pt modelId="{300DB271-354E-445F-A57C-30E820DA4D7E}" type="parTrans" cxnId="{1583BC4B-E087-4079-A55D-C006A06BEDEA}">
      <dgm:prSet/>
      <dgm:spPr/>
      <dgm:t>
        <a:bodyPr/>
        <a:lstStyle/>
        <a:p>
          <a:endParaRPr lang="en-US">
            <a:latin typeface="Arial" panose="020B0604020202020204" pitchFamily="34" charset="0"/>
            <a:cs typeface="Arial" panose="020B0604020202020204" pitchFamily="34" charset="0"/>
          </a:endParaRPr>
        </a:p>
      </dgm:t>
    </dgm:pt>
    <dgm:pt modelId="{EB933A25-558A-447F-B95C-019E23521058}" type="sibTrans" cxnId="{1583BC4B-E087-4079-A55D-C006A06BEDEA}">
      <dgm:prSet/>
      <dgm:spPr/>
      <dgm:t>
        <a:bodyPr/>
        <a:lstStyle/>
        <a:p>
          <a:endParaRPr lang="en-US">
            <a:latin typeface="Arial" panose="020B0604020202020204" pitchFamily="34" charset="0"/>
            <a:cs typeface="Arial" panose="020B0604020202020204" pitchFamily="34" charset="0"/>
          </a:endParaRPr>
        </a:p>
      </dgm:t>
    </dgm:pt>
    <dgm:pt modelId="{0FEBAD5D-A3D6-4C06-BFDE-BCD22B245F23}">
      <dgm:prSet phldrT="[Text]"/>
      <dgm:spPr/>
      <dgm:t>
        <a:bodyPr anchor="t"/>
        <a:lstStyle/>
        <a:p>
          <a:r>
            <a:rPr lang="en-US" dirty="0">
              <a:solidFill>
                <a:schemeClr val="tx1"/>
              </a:solidFill>
              <a:latin typeface="Arial" panose="020B0604020202020204" pitchFamily="34" charset="0"/>
              <a:cs typeface="Arial" panose="020B0604020202020204" pitchFamily="34" charset="0"/>
            </a:rPr>
            <a:t>Multiple Immunoassay platforms</a:t>
          </a:r>
        </a:p>
      </dgm:t>
    </dgm:pt>
    <dgm:pt modelId="{DD2D9308-05D8-44F0-AEAB-6FAC0A8BD220}" type="parTrans" cxnId="{C7755070-E0DF-465D-8D91-8E52E948B53E}">
      <dgm:prSet/>
      <dgm:spPr/>
      <dgm:t>
        <a:bodyPr/>
        <a:lstStyle/>
        <a:p>
          <a:endParaRPr lang="en-US">
            <a:latin typeface="Arial" panose="020B0604020202020204" pitchFamily="34" charset="0"/>
            <a:cs typeface="Arial" panose="020B0604020202020204" pitchFamily="34" charset="0"/>
          </a:endParaRPr>
        </a:p>
      </dgm:t>
    </dgm:pt>
    <dgm:pt modelId="{4B490AF3-D254-4523-A31F-70061CC00A75}" type="sibTrans" cxnId="{C7755070-E0DF-465D-8D91-8E52E948B53E}">
      <dgm:prSet/>
      <dgm:spPr/>
      <dgm:t>
        <a:bodyPr/>
        <a:lstStyle/>
        <a:p>
          <a:endParaRPr lang="en-US">
            <a:latin typeface="Arial" panose="020B0604020202020204" pitchFamily="34" charset="0"/>
            <a:cs typeface="Arial" panose="020B0604020202020204" pitchFamily="34" charset="0"/>
          </a:endParaRPr>
        </a:p>
      </dgm:t>
    </dgm:pt>
    <dgm:pt modelId="{D94AC7A7-C7BE-4BA1-9A03-46557DE84882}">
      <dgm:prSet phldrT="[Text]"/>
      <dgm:spPr/>
      <dgm:t>
        <a:bodyPr/>
        <a:lstStyle/>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200,000 -500,000+ </a:t>
          </a:r>
          <a:r>
            <a:rPr lang="en-US" dirty="0">
              <a:solidFill>
                <a:schemeClr val="tx1"/>
              </a:solidFill>
              <a:latin typeface="Arial" panose="020B0604020202020204" pitchFamily="34" charset="0"/>
              <a:cs typeface="Arial" panose="020B0604020202020204" pitchFamily="34" charset="0"/>
            </a:rPr>
            <a:t>Samples (Annual Capacity)</a:t>
          </a:r>
        </a:p>
      </dgm:t>
    </dgm:pt>
    <dgm:pt modelId="{49E023B4-5F49-4E3F-B3A2-F84AEF351173}" type="parTrans" cxnId="{8DD11236-7B2B-4F0E-A0C8-6C8392F4181B}">
      <dgm:prSet/>
      <dgm:spPr/>
      <dgm:t>
        <a:bodyPr/>
        <a:lstStyle/>
        <a:p>
          <a:endParaRPr lang="en-US">
            <a:latin typeface="Arial" panose="020B0604020202020204" pitchFamily="34" charset="0"/>
            <a:cs typeface="Arial" panose="020B0604020202020204" pitchFamily="34" charset="0"/>
          </a:endParaRPr>
        </a:p>
      </dgm:t>
    </dgm:pt>
    <dgm:pt modelId="{20D8AD5E-D070-4932-9B6B-39BF2B53E314}" type="sibTrans" cxnId="{8DD11236-7B2B-4F0E-A0C8-6C8392F4181B}">
      <dgm:prSet/>
      <dgm:spPr/>
      <dgm:t>
        <a:bodyPr/>
        <a:lstStyle/>
        <a:p>
          <a:endParaRPr lang="en-US">
            <a:latin typeface="Arial" panose="020B0604020202020204" pitchFamily="34" charset="0"/>
            <a:cs typeface="Arial" panose="020B0604020202020204" pitchFamily="34" charset="0"/>
          </a:endParaRPr>
        </a:p>
      </dgm:t>
    </dgm:pt>
    <dgm:pt modelId="{A0290F3F-C5F5-4C35-ADAB-A43B6C92FAC3}" type="pres">
      <dgm:prSet presAssocID="{BD2625B2-2EAE-4622-BDF3-B53F8563F2E4}" presName="Name0" presStyleCnt="0">
        <dgm:presLayoutVars>
          <dgm:dir/>
          <dgm:animLvl val="lvl"/>
          <dgm:resizeHandles val="exact"/>
        </dgm:presLayoutVars>
      </dgm:prSet>
      <dgm:spPr/>
      <dgm:t>
        <a:bodyPr/>
        <a:lstStyle/>
        <a:p>
          <a:endParaRPr lang="en-US"/>
        </a:p>
      </dgm:t>
    </dgm:pt>
    <dgm:pt modelId="{32568B14-F9C8-45EF-9614-9780A04DB32D}" type="pres">
      <dgm:prSet presAssocID="{45B38B14-6FC2-4F13-9BB5-811258E0B60F}" presName="composite" presStyleCnt="0"/>
      <dgm:spPr/>
    </dgm:pt>
    <dgm:pt modelId="{5740268E-1996-4030-BE67-AD55B0B333B7}" type="pres">
      <dgm:prSet presAssocID="{45B38B14-6FC2-4F13-9BB5-811258E0B60F}" presName="parTx" presStyleLbl="alignNode1" presStyleIdx="0" presStyleCnt="3">
        <dgm:presLayoutVars>
          <dgm:chMax val="0"/>
          <dgm:chPref val="0"/>
          <dgm:bulletEnabled val="1"/>
        </dgm:presLayoutVars>
      </dgm:prSet>
      <dgm:spPr/>
      <dgm:t>
        <a:bodyPr/>
        <a:lstStyle/>
        <a:p>
          <a:endParaRPr lang="en-US"/>
        </a:p>
      </dgm:t>
    </dgm:pt>
    <dgm:pt modelId="{A8EA233F-FD8E-48DA-86DF-FBA4C8C0FC48}" type="pres">
      <dgm:prSet presAssocID="{45B38B14-6FC2-4F13-9BB5-811258E0B60F}" presName="desTx" presStyleLbl="alignAccFollowNode1" presStyleIdx="0" presStyleCnt="3">
        <dgm:presLayoutVars>
          <dgm:bulletEnabled val="1"/>
        </dgm:presLayoutVars>
      </dgm:prSet>
      <dgm:spPr/>
      <dgm:t>
        <a:bodyPr/>
        <a:lstStyle/>
        <a:p>
          <a:endParaRPr lang="en-US"/>
        </a:p>
      </dgm:t>
    </dgm:pt>
    <dgm:pt modelId="{A1F4AC30-BD26-4469-BC4E-26470E09532E}" type="pres">
      <dgm:prSet presAssocID="{4725F702-5328-476A-BFB6-FAF4819F3FEA}" presName="space" presStyleCnt="0"/>
      <dgm:spPr/>
    </dgm:pt>
    <dgm:pt modelId="{57FCB073-D2DF-447D-B43D-90982C8D4B2E}" type="pres">
      <dgm:prSet presAssocID="{588E2834-2243-46E9-9A73-FDDFA635322C}" presName="composite" presStyleCnt="0"/>
      <dgm:spPr/>
    </dgm:pt>
    <dgm:pt modelId="{8A18DEA3-49C5-4FC1-8EFA-507769F44728}" type="pres">
      <dgm:prSet presAssocID="{588E2834-2243-46E9-9A73-FDDFA635322C}" presName="parTx" presStyleLbl="alignNode1" presStyleIdx="1" presStyleCnt="3">
        <dgm:presLayoutVars>
          <dgm:chMax val="0"/>
          <dgm:chPref val="0"/>
          <dgm:bulletEnabled val="1"/>
        </dgm:presLayoutVars>
      </dgm:prSet>
      <dgm:spPr/>
      <dgm:t>
        <a:bodyPr/>
        <a:lstStyle/>
        <a:p>
          <a:endParaRPr lang="en-US"/>
        </a:p>
      </dgm:t>
    </dgm:pt>
    <dgm:pt modelId="{D3B009F1-97FB-4574-9FC5-0D744E603D78}" type="pres">
      <dgm:prSet presAssocID="{588E2834-2243-46E9-9A73-FDDFA635322C}" presName="desTx" presStyleLbl="alignAccFollowNode1" presStyleIdx="1" presStyleCnt="3">
        <dgm:presLayoutVars>
          <dgm:bulletEnabled val="1"/>
        </dgm:presLayoutVars>
      </dgm:prSet>
      <dgm:spPr/>
      <dgm:t>
        <a:bodyPr/>
        <a:lstStyle/>
        <a:p>
          <a:endParaRPr lang="en-US"/>
        </a:p>
      </dgm:t>
    </dgm:pt>
    <dgm:pt modelId="{CA1DB699-93E4-44C9-95C4-2A638F4DEA6A}" type="pres">
      <dgm:prSet presAssocID="{EA47C5CC-5CA0-4CE2-B994-3CF29C51D07D}" presName="space" presStyleCnt="0"/>
      <dgm:spPr/>
    </dgm:pt>
    <dgm:pt modelId="{B4E5BB35-FEAF-4AE0-9475-AFC99F3BCB77}" type="pres">
      <dgm:prSet presAssocID="{65E9EBA8-276A-4735-89BE-5FDEC4A9BC5B}" presName="composite" presStyleCnt="0"/>
      <dgm:spPr/>
    </dgm:pt>
    <dgm:pt modelId="{A3A4DABB-01B1-47FC-BC73-CD18900A9C34}" type="pres">
      <dgm:prSet presAssocID="{65E9EBA8-276A-4735-89BE-5FDEC4A9BC5B}" presName="parTx" presStyleLbl="alignNode1" presStyleIdx="2" presStyleCnt="3">
        <dgm:presLayoutVars>
          <dgm:chMax val="0"/>
          <dgm:chPref val="0"/>
          <dgm:bulletEnabled val="1"/>
        </dgm:presLayoutVars>
      </dgm:prSet>
      <dgm:spPr/>
      <dgm:t>
        <a:bodyPr/>
        <a:lstStyle/>
        <a:p>
          <a:endParaRPr lang="en-US"/>
        </a:p>
      </dgm:t>
    </dgm:pt>
    <dgm:pt modelId="{9224786B-090F-4DF4-954E-873FA75A42DA}" type="pres">
      <dgm:prSet presAssocID="{65E9EBA8-276A-4735-89BE-5FDEC4A9BC5B}" presName="desTx" presStyleLbl="alignAccFollowNode1" presStyleIdx="2" presStyleCnt="3">
        <dgm:presLayoutVars>
          <dgm:bulletEnabled val="1"/>
        </dgm:presLayoutVars>
      </dgm:prSet>
      <dgm:spPr/>
      <dgm:t>
        <a:bodyPr/>
        <a:lstStyle/>
        <a:p>
          <a:endParaRPr lang="en-US"/>
        </a:p>
      </dgm:t>
    </dgm:pt>
  </dgm:ptLst>
  <dgm:cxnLst>
    <dgm:cxn modelId="{522D351B-5510-4131-AAFF-4D2E0A71D7C7}" type="presOf" srcId="{D94AC7A7-C7BE-4BA1-9A03-46557DE84882}" destId="{9224786B-090F-4DF4-954E-873FA75A42DA}" srcOrd="0" destOrd="1" presId="urn:microsoft.com/office/officeart/2005/8/layout/hList1"/>
    <dgm:cxn modelId="{D2589379-89D2-4F83-A98A-C6CA5733375C}" srcId="{588E2834-2243-46E9-9A73-FDDFA635322C}" destId="{EF2D94C6-706E-4B45-847B-7190BFE7D31B}" srcOrd="1" destOrd="0" parTransId="{20CEC0BB-A7FE-47CF-B4B7-B128181A42F8}" sibTransId="{9DBD8202-8850-4917-83F4-D18B459B5BDE}"/>
    <dgm:cxn modelId="{2AA24380-69C4-4DD9-A25C-255121A5CED7}" type="presOf" srcId="{BA40FC6F-0306-4600-8564-40064946CC6D}" destId="{A8EA233F-FD8E-48DA-86DF-FBA4C8C0FC48}" srcOrd="0" destOrd="2" presId="urn:microsoft.com/office/officeart/2005/8/layout/hList1"/>
    <dgm:cxn modelId="{7AD02A6D-EDCC-4B9B-B84C-05415A3B9D5D}" type="presOf" srcId="{0A979B63-70BB-4383-A3BD-63F44E29511A}" destId="{A8EA233F-FD8E-48DA-86DF-FBA4C8C0FC48}" srcOrd="0" destOrd="1" presId="urn:microsoft.com/office/officeart/2005/8/layout/hList1"/>
    <dgm:cxn modelId="{E50825FB-CB83-49D4-9584-4300D3D426DA}" type="presOf" srcId="{18B41514-6AC9-4E31-9AE4-309B1C7623F8}" destId="{D3B009F1-97FB-4574-9FC5-0D744E603D78}" srcOrd="0" destOrd="2" presId="urn:microsoft.com/office/officeart/2005/8/layout/hList1"/>
    <dgm:cxn modelId="{D71FEFEC-6336-485B-9D96-34211263858A}" type="presOf" srcId="{588E2834-2243-46E9-9A73-FDDFA635322C}" destId="{8A18DEA3-49C5-4FC1-8EFA-507769F44728}" srcOrd="0" destOrd="0" presId="urn:microsoft.com/office/officeart/2005/8/layout/hList1"/>
    <dgm:cxn modelId="{2DA13ABB-50AB-4C9D-A1AA-3B7066465750}" srcId="{65E9EBA8-276A-4735-89BE-5FDEC4A9BC5B}" destId="{E5D1B281-756D-4202-87B3-5E96A3AF99CB}" srcOrd="4" destOrd="0" parTransId="{D8966818-7D65-4A69-A450-53722F82AB7F}" sibTransId="{379CC6DC-CC07-4C71-A277-7F33C1B048F0}"/>
    <dgm:cxn modelId="{1583BC4B-E087-4079-A55D-C006A06BEDEA}" srcId="{45B38B14-6FC2-4F13-9BB5-811258E0B60F}" destId="{BA40FC6F-0306-4600-8564-40064946CC6D}" srcOrd="2" destOrd="0" parTransId="{300DB271-354E-445F-A57C-30E820DA4D7E}" sibTransId="{EB933A25-558A-447F-B95C-019E23521058}"/>
    <dgm:cxn modelId="{28220F62-23AA-4E93-9C5F-A5223AB92BB3}" srcId="{BD2625B2-2EAE-4622-BDF3-B53F8563F2E4}" destId="{588E2834-2243-46E9-9A73-FDDFA635322C}" srcOrd="1" destOrd="0" parTransId="{E9B6CDDF-63A2-4412-AB6C-293B98EDFCCC}" sibTransId="{EA47C5CC-5CA0-4CE2-B994-3CF29C51D07D}"/>
    <dgm:cxn modelId="{781AB547-3E18-4F4B-BF0E-E76BE944705E}" type="presOf" srcId="{E5D1B281-756D-4202-87B3-5E96A3AF99CB}" destId="{9224786B-090F-4DF4-954E-873FA75A42DA}" srcOrd="0" destOrd="4" presId="urn:microsoft.com/office/officeart/2005/8/layout/hList1"/>
    <dgm:cxn modelId="{60B48F05-FA5B-4D7D-BE94-6C43DF77EE7A}" type="presOf" srcId="{D9BE7005-B1F4-4515-9F84-8C31276BA601}" destId="{9224786B-090F-4DF4-954E-873FA75A42DA}" srcOrd="0" destOrd="3" presId="urn:microsoft.com/office/officeart/2005/8/layout/hList1"/>
    <dgm:cxn modelId="{AB02C4DC-F28C-4450-9063-D1128A91883B}" type="presOf" srcId="{65E9EBA8-276A-4735-89BE-5FDEC4A9BC5B}" destId="{A3A4DABB-01B1-47FC-BC73-CD18900A9C34}" srcOrd="0" destOrd="0" presId="urn:microsoft.com/office/officeart/2005/8/layout/hList1"/>
    <dgm:cxn modelId="{EB56AF8B-F53A-4ABF-BDC0-521AE3DD83D2}" srcId="{65E9EBA8-276A-4735-89BE-5FDEC4A9BC5B}" destId="{D9BE7005-B1F4-4515-9F84-8C31276BA601}" srcOrd="3" destOrd="0" parTransId="{A41F8E26-E541-45E9-86AE-DD9A5E59B62D}" sibTransId="{2420BF9C-C652-43FC-8E37-F17AD2D18AEC}"/>
    <dgm:cxn modelId="{3127407B-5C90-4DA0-81BF-2B38813372E5}" type="presOf" srcId="{EF2D94C6-706E-4B45-847B-7190BFE7D31B}" destId="{D3B009F1-97FB-4574-9FC5-0D744E603D78}" srcOrd="0" destOrd="1" presId="urn:microsoft.com/office/officeart/2005/8/layout/hList1"/>
    <dgm:cxn modelId="{0D7F6F5E-4958-4101-AC91-97C1C0CDFC3B}" srcId="{45B38B14-6FC2-4F13-9BB5-811258E0B60F}" destId="{FC0253EF-A40C-4316-A594-3A4C922508FA}" srcOrd="0" destOrd="0" parTransId="{6B0D624C-3D13-45E3-A86B-46652284B5F7}" sibTransId="{CE3F937F-0796-4595-8E6A-81A9507D0713}"/>
    <dgm:cxn modelId="{799F95DC-81F2-460A-B9CE-C58CBA79FA0A}" srcId="{65E9EBA8-276A-4735-89BE-5FDEC4A9BC5B}" destId="{B6DF2CB3-F09E-4168-AD2C-7F40EBAA6D2F}" srcOrd="0" destOrd="0" parTransId="{67838CB4-BE62-42F9-9023-9CF44A292E70}" sibTransId="{2D747D37-0D78-4F67-B3D7-D1FD0CA17DFE}"/>
    <dgm:cxn modelId="{9389EF8B-3663-42B2-9C03-B779E7734EC6}" srcId="{588E2834-2243-46E9-9A73-FDDFA635322C}" destId="{0A648AFE-50C9-431F-8FC0-D7AC9935BA18}" srcOrd="0" destOrd="0" parTransId="{4A324122-FF26-4AF7-839E-3461E3030105}" sibTransId="{370D4182-11E7-4F18-89C2-9E20D32131A7}"/>
    <dgm:cxn modelId="{32078030-EED6-4A7C-A57E-79270147D0FF}" srcId="{BD2625B2-2EAE-4622-BDF3-B53F8563F2E4}" destId="{65E9EBA8-276A-4735-89BE-5FDEC4A9BC5B}" srcOrd="2" destOrd="0" parTransId="{90B8992E-0AF9-45EF-8329-66037A8132A6}" sibTransId="{D73816A4-5B57-428D-BA8A-5188B22ADD2E}"/>
    <dgm:cxn modelId="{8DD11236-7B2B-4F0E-A0C8-6C8392F4181B}" srcId="{65E9EBA8-276A-4735-89BE-5FDEC4A9BC5B}" destId="{D94AC7A7-C7BE-4BA1-9A03-46557DE84882}" srcOrd="1" destOrd="0" parTransId="{49E023B4-5F49-4E3F-B3A2-F84AEF351173}" sibTransId="{20D8AD5E-D070-4932-9B6B-39BF2B53E314}"/>
    <dgm:cxn modelId="{D5763B82-48C3-4186-ADA6-5B0C4501A4C1}" type="presOf" srcId="{F5999390-0524-44B4-9FB5-26BACF9F5D0F}" destId="{A8EA233F-FD8E-48DA-86DF-FBA4C8C0FC48}" srcOrd="0" destOrd="3" presId="urn:microsoft.com/office/officeart/2005/8/layout/hList1"/>
    <dgm:cxn modelId="{EA4C450E-B404-47CB-B7D6-C9D5CABAD8D4}" srcId="{45B38B14-6FC2-4F13-9BB5-811258E0B60F}" destId="{0A979B63-70BB-4383-A3BD-63F44E29511A}" srcOrd="1" destOrd="0" parTransId="{501D3834-5EB9-4F87-A677-820AB7056BE2}" sibTransId="{F0527EDA-6A61-4C33-B5FA-B20784D69F78}"/>
    <dgm:cxn modelId="{5BB17977-F8AA-4889-B208-42685706BE1F}" type="presOf" srcId="{FC0253EF-A40C-4316-A594-3A4C922508FA}" destId="{A8EA233F-FD8E-48DA-86DF-FBA4C8C0FC48}" srcOrd="0" destOrd="0" presId="urn:microsoft.com/office/officeart/2005/8/layout/hList1"/>
    <dgm:cxn modelId="{2106BC81-EA22-4E75-BD08-8A2EF8414DCE}" type="presOf" srcId="{BD2625B2-2EAE-4622-BDF3-B53F8563F2E4}" destId="{A0290F3F-C5F5-4C35-ADAB-A43B6C92FAC3}" srcOrd="0" destOrd="0" presId="urn:microsoft.com/office/officeart/2005/8/layout/hList1"/>
    <dgm:cxn modelId="{C7755070-E0DF-465D-8D91-8E52E948B53E}" srcId="{65E9EBA8-276A-4735-89BE-5FDEC4A9BC5B}" destId="{0FEBAD5D-A3D6-4C06-BFDE-BCD22B245F23}" srcOrd="2" destOrd="0" parTransId="{DD2D9308-05D8-44F0-AEAB-6FAC0A8BD220}" sibTransId="{4B490AF3-D254-4523-A31F-70061CC00A75}"/>
    <dgm:cxn modelId="{3B40D8FA-2A2B-4000-89BB-21D09C86BF3A}" type="presOf" srcId="{B6DF2CB3-F09E-4168-AD2C-7F40EBAA6D2F}" destId="{9224786B-090F-4DF4-954E-873FA75A42DA}" srcOrd="0" destOrd="0" presId="urn:microsoft.com/office/officeart/2005/8/layout/hList1"/>
    <dgm:cxn modelId="{C88B1E94-91F2-4457-A927-DD6A66C8AA4B}" srcId="{BD2625B2-2EAE-4622-BDF3-B53F8563F2E4}" destId="{45B38B14-6FC2-4F13-9BB5-811258E0B60F}" srcOrd="0" destOrd="0" parTransId="{4F5F56BD-1574-4417-A79A-4EB6BCF71805}" sibTransId="{4725F702-5328-476A-BFB6-FAF4819F3FEA}"/>
    <dgm:cxn modelId="{A4107CC7-1FB5-4120-B0DA-036EF5009A4E}" type="presOf" srcId="{45B38B14-6FC2-4F13-9BB5-811258E0B60F}" destId="{5740268E-1996-4030-BE67-AD55B0B333B7}" srcOrd="0" destOrd="0" presId="urn:microsoft.com/office/officeart/2005/8/layout/hList1"/>
    <dgm:cxn modelId="{B1678C4C-A689-47DF-A882-D584BE1811F5}" srcId="{588E2834-2243-46E9-9A73-FDDFA635322C}" destId="{18B41514-6AC9-4E31-9AE4-309B1C7623F8}" srcOrd="2" destOrd="0" parTransId="{E527294B-9A26-4CD7-916D-CB7FC63045FE}" sibTransId="{690B768D-681F-4587-B31D-64B4F79E2908}"/>
    <dgm:cxn modelId="{254F8D2C-F3D5-4552-9BF8-4A4D07C4E117}" type="presOf" srcId="{0FEBAD5D-A3D6-4C06-BFDE-BCD22B245F23}" destId="{9224786B-090F-4DF4-954E-873FA75A42DA}" srcOrd="0" destOrd="2" presId="urn:microsoft.com/office/officeart/2005/8/layout/hList1"/>
    <dgm:cxn modelId="{97A9A0F8-0F01-4D87-8FFF-DA2FE1657170}" srcId="{45B38B14-6FC2-4F13-9BB5-811258E0B60F}" destId="{F5999390-0524-44B4-9FB5-26BACF9F5D0F}" srcOrd="3" destOrd="0" parTransId="{93959468-3F97-4B4A-B31A-387B92B254B3}" sibTransId="{06BF89BB-8B01-4298-BD4A-03EEA929B890}"/>
    <dgm:cxn modelId="{2732EB41-1789-4BF8-871D-B228E74DD173}" type="presOf" srcId="{0A648AFE-50C9-431F-8FC0-D7AC9935BA18}" destId="{D3B009F1-97FB-4574-9FC5-0D744E603D78}" srcOrd="0" destOrd="0" presId="urn:microsoft.com/office/officeart/2005/8/layout/hList1"/>
    <dgm:cxn modelId="{3AEB6775-2197-4122-AD97-D51B4A297A97}" type="presParOf" srcId="{A0290F3F-C5F5-4C35-ADAB-A43B6C92FAC3}" destId="{32568B14-F9C8-45EF-9614-9780A04DB32D}" srcOrd="0" destOrd="0" presId="urn:microsoft.com/office/officeart/2005/8/layout/hList1"/>
    <dgm:cxn modelId="{89E045D8-04FD-4BB0-BDD9-F8B69F29E9D8}" type="presParOf" srcId="{32568B14-F9C8-45EF-9614-9780A04DB32D}" destId="{5740268E-1996-4030-BE67-AD55B0B333B7}" srcOrd="0" destOrd="0" presId="urn:microsoft.com/office/officeart/2005/8/layout/hList1"/>
    <dgm:cxn modelId="{4CC8954C-01AA-4154-814A-D0E1275F9EB9}" type="presParOf" srcId="{32568B14-F9C8-45EF-9614-9780A04DB32D}" destId="{A8EA233F-FD8E-48DA-86DF-FBA4C8C0FC48}" srcOrd="1" destOrd="0" presId="urn:microsoft.com/office/officeart/2005/8/layout/hList1"/>
    <dgm:cxn modelId="{B7A5E1A1-2C62-4A28-97E7-ED63E29D5D3B}" type="presParOf" srcId="{A0290F3F-C5F5-4C35-ADAB-A43B6C92FAC3}" destId="{A1F4AC30-BD26-4469-BC4E-26470E09532E}" srcOrd="1" destOrd="0" presId="urn:microsoft.com/office/officeart/2005/8/layout/hList1"/>
    <dgm:cxn modelId="{46615F55-B783-46D6-8E96-E2A274B550EF}" type="presParOf" srcId="{A0290F3F-C5F5-4C35-ADAB-A43B6C92FAC3}" destId="{57FCB073-D2DF-447D-B43D-90982C8D4B2E}" srcOrd="2" destOrd="0" presId="urn:microsoft.com/office/officeart/2005/8/layout/hList1"/>
    <dgm:cxn modelId="{D6BEA832-08A0-4366-8D2E-3D92915A88EC}" type="presParOf" srcId="{57FCB073-D2DF-447D-B43D-90982C8D4B2E}" destId="{8A18DEA3-49C5-4FC1-8EFA-507769F44728}" srcOrd="0" destOrd="0" presId="urn:microsoft.com/office/officeart/2005/8/layout/hList1"/>
    <dgm:cxn modelId="{1CAEDA77-C2D2-457A-A710-CA839271AD80}" type="presParOf" srcId="{57FCB073-D2DF-447D-B43D-90982C8D4B2E}" destId="{D3B009F1-97FB-4574-9FC5-0D744E603D78}" srcOrd="1" destOrd="0" presId="urn:microsoft.com/office/officeart/2005/8/layout/hList1"/>
    <dgm:cxn modelId="{4A4A40A7-A527-4ECC-9179-0C2B44AAFC0A}" type="presParOf" srcId="{A0290F3F-C5F5-4C35-ADAB-A43B6C92FAC3}" destId="{CA1DB699-93E4-44C9-95C4-2A638F4DEA6A}" srcOrd="3" destOrd="0" presId="urn:microsoft.com/office/officeart/2005/8/layout/hList1"/>
    <dgm:cxn modelId="{5A0FCCC0-D030-489B-AA61-DD38572C5736}" type="presParOf" srcId="{A0290F3F-C5F5-4C35-ADAB-A43B6C92FAC3}" destId="{B4E5BB35-FEAF-4AE0-9475-AFC99F3BCB77}" srcOrd="4" destOrd="0" presId="urn:microsoft.com/office/officeart/2005/8/layout/hList1"/>
    <dgm:cxn modelId="{26B713F4-6F7B-445D-8C90-323115FB4135}" type="presParOf" srcId="{B4E5BB35-FEAF-4AE0-9475-AFC99F3BCB77}" destId="{A3A4DABB-01B1-47FC-BC73-CD18900A9C34}" srcOrd="0" destOrd="0" presId="urn:microsoft.com/office/officeart/2005/8/layout/hList1"/>
    <dgm:cxn modelId="{EE657F04-2081-41CF-9E68-B26938F21247}" type="presParOf" srcId="{B4E5BB35-FEAF-4AE0-9475-AFC99F3BCB77}" destId="{9224786B-090F-4DF4-954E-873FA75A42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2625B2-2EAE-4622-BDF3-B53F8563F2E4}"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45B38B14-6FC2-4F13-9BB5-811258E0B60F}">
      <dgm:prSet phldrT="[Text]" custT="1"/>
      <dgm:spPr/>
      <dgm:t>
        <a:bodyPr/>
        <a:lstStyle/>
        <a:p>
          <a:r>
            <a:rPr lang="en-US" sz="1800" dirty="0">
              <a:solidFill>
                <a:schemeClr val="bg1"/>
              </a:solidFill>
            </a:rPr>
            <a:t>Capacity &amp; Expertise</a:t>
          </a:r>
        </a:p>
      </dgm:t>
    </dgm:pt>
    <dgm:pt modelId="{4F5F56BD-1574-4417-A79A-4EB6BCF71805}" type="parTrans" cxnId="{C88B1E94-91F2-4457-A927-DD6A66C8AA4B}">
      <dgm:prSet/>
      <dgm:spPr/>
      <dgm:t>
        <a:bodyPr/>
        <a:lstStyle/>
        <a:p>
          <a:endParaRPr lang="en-US">
            <a:solidFill>
              <a:schemeClr val="tx1"/>
            </a:solidFill>
          </a:endParaRPr>
        </a:p>
      </dgm:t>
    </dgm:pt>
    <dgm:pt modelId="{4725F702-5328-476A-BFB6-FAF4819F3FEA}" type="sibTrans" cxnId="{C88B1E94-91F2-4457-A927-DD6A66C8AA4B}">
      <dgm:prSet/>
      <dgm:spPr/>
      <dgm:t>
        <a:bodyPr/>
        <a:lstStyle/>
        <a:p>
          <a:endParaRPr lang="en-US">
            <a:solidFill>
              <a:schemeClr val="tx1"/>
            </a:solidFill>
          </a:endParaRPr>
        </a:p>
      </dgm:t>
    </dgm:pt>
    <dgm:pt modelId="{FC0253EF-A40C-4316-A594-3A4C922508FA}">
      <dgm:prSet phldrT="[Text]"/>
      <dgm:spPr/>
      <dgm:t>
        <a:bodyPr anchor="t"/>
        <a:lstStyle/>
        <a:p>
          <a:pPr algn="l"/>
          <a:r>
            <a:rPr lang="en-US" dirty="0">
              <a:solidFill>
                <a:schemeClr val="tx1"/>
              </a:solidFill>
            </a:rPr>
            <a:t>220 Clients -- 220 Compounds -- &gt;450 GMP Batches</a:t>
          </a:r>
        </a:p>
      </dgm:t>
    </dgm:pt>
    <dgm:pt modelId="{6B0D624C-3D13-45E3-A86B-46652284B5F7}" type="parTrans" cxnId="{0D7F6F5E-4958-4101-AC91-97C1C0CDFC3B}">
      <dgm:prSet/>
      <dgm:spPr/>
      <dgm:t>
        <a:bodyPr/>
        <a:lstStyle/>
        <a:p>
          <a:endParaRPr lang="en-US">
            <a:solidFill>
              <a:schemeClr val="tx1"/>
            </a:solidFill>
          </a:endParaRPr>
        </a:p>
      </dgm:t>
    </dgm:pt>
    <dgm:pt modelId="{CE3F937F-0796-4595-8E6A-81A9507D0713}" type="sibTrans" cxnId="{0D7F6F5E-4958-4101-AC91-97C1C0CDFC3B}">
      <dgm:prSet/>
      <dgm:spPr/>
      <dgm:t>
        <a:bodyPr/>
        <a:lstStyle/>
        <a:p>
          <a:endParaRPr lang="en-US">
            <a:solidFill>
              <a:schemeClr val="tx1"/>
            </a:solidFill>
          </a:endParaRPr>
        </a:p>
      </dgm:t>
    </dgm:pt>
    <dgm:pt modelId="{588E2834-2243-46E9-9A73-FDDFA635322C}">
      <dgm:prSet phldrT="[Text]" custT="1"/>
      <dgm:spPr/>
      <dgm:t>
        <a:bodyPr/>
        <a:lstStyle/>
        <a:p>
          <a:r>
            <a:rPr lang="en-US" sz="1800" dirty="0">
              <a:solidFill>
                <a:schemeClr val="bg1"/>
              </a:solidFill>
            </a:rPr>
            <a:t>Outstanding Quality and Compliance</a:t>
          </a:r>
        </a:p>
      </dgm:t>
    </dgm:pt>
    <dgm:pt modelId="{E9B6CDDF-63A2-4412-AB6C-293B98EDFCCC}" type="parTrans" cxnId="{28220F62-23AA-4E93-9C5F-A5223AB92BB3}">
      <dgm:prSet/>
      <dgm:spPr/>
      <dgm:t>
        <a:bodyPr/>
        <a:lstStyle/>
        <a:p>
          <a:endParaRPr lang="en-US">
            <a:solidFill>
              <a:schemeClr val="tx1"/>
            </a:solidFill>
          </a:endParaRPr>
        </a:p>
      </dgm:t>
    </dgm:pt>
    <dgm:pt modelId="{EA47C5CC-5CA0-4CE2-B994-3CF29C51D07D}" type="sibTrans" cxnId="{28220F62-23AA-4E93-9C5F-A5223AB92BB3}">
      <dgm:prSet/>
      <dgm:spPr/>
      <dgm:t>
        <a:bodyPr/>
        <a:lstStyle/>
        <a:p>
          <a:endParaRPr lang="en-US">
            <a:solidFill>
              <a:schemeClr val="tx1"/>
            </a:solidFill>
          </a:endParaRPr>
        </a:p>
      </dgm:t>
    </dgm:pt>
    <dgm:pt modelId="{0A648AFE-50C9-431F-8FC0-D7AC9935BA18}">
      <dgm:prSet phldrT="[Text]"/>
      <dgm:spPr/>
      <dgm:t>
        <a:bodyPr anchor="t"/>
        <a:lstStyle/>
        <a:p>
          <a:r>
            <a:rPr lang="en-US" b="0" dirty="0">
              <a:solidFill>
                <a:schemeClr val="tx1"/>
              </a:solidFill>
            </a:rPr>
            <a:t>Our facilities and processes undergo routine audits and inspections from sponsors and regulatory authorities. including US EPA, US FDA, Health Canada, WHO</a:t>
          </a:r>
        </a:p>
      </dgm:t>
    </dgm:pt>
    <dgm:pt modelId="{4A324122-FF26-4AF7-839E-3461E3030105}" type="parTrans" cxnId="{9389EF8B-3663-42B2-9C03-B779E7734EC6}">
      <dgm:prSet/>
      <dgm:spPr/>
      <dgm:t>
        <a:bodyPr/>
        <a:lstStyle/>
        <a:p>
          <a:endParaRPr lang="en-US">
            <a:solidFill>
              <a:schemeClr val="tx1"/>
            </a:solidFill>
          </a:endParaRPr>
        </a:p>
      </dgm:t>
    </dgm:pt>
    <dgm:pt modelId="{370D4182-11E7-4F18-89C2-9E20D32131A7}" type="sibTrans" cxnId="{9389EF8B-3663-42B2-9C03-B779E7734EC6}">
      <dgm:prSet/>
      <dgm:spPr/>
      <dgm:t>
        <a:bodyPr/>
        <a:lstStyle/>
        <a:p>
          <a:endParaRPr lang="en-US">
            <a:solidFill>
              <a:schemeClr val="tx1"/>
            </a:solidFill>
          </a:endParaRPr>
        </a:p>
      </dgm:t>
    </dgm:pt>
    <dgm:pt modelId="{65E9EBA8-276A-4735-89BE-5FDEC4A9BC5B}">
      <dgm:prSet phldrT="[Text]" custT="1"/>
      <dgm:spPr/>
      <dgm:t>
        <a:bodyPr/>
        <a:lstStyle/>
        <a:p>
          <a:r>
            <a:rPr lang="en-US" sz="1800" dirty="0">
              <a:solidFill>
                <a:schemeClr val="bg1"/>
              </a:solidFill>
            </a:rPr>
            <a:t>Designed to Provide Flexibility</a:t>
          </a:r>
        </a:p>
      </dgm:t>
    </dgm:pt>
    <dgm:pt modelId="{90B8992E-0AF9-45EF-8329-66037A8132A6}" type="parTrans" cxnId="{32078030-EED6-4A7C-A57E-79270147D0FF}">
      <dgm:prSet/>
      <dgm:spPr/>
      <dgm:t>
        <a:bodyPr/>
        <a:lstStyle/>
        <a:p>
          <a:endParaRPr lang="en-US">
            <a:solidFill>
              <a:schemeClr val="tx1"/>
            </a:solidFill>
          </a:endParaRPr>
        </a:p>
      </dgm:t>
    </dgm:pt>
    <dgm:pt modelId="{D73816A4-5B57-428D-BA8A-5188B22ADD2E}" type="sibTrans" cxnId="{32078030-EED6-4A7C-A57E-79270147D0FF}">
      <dgm:prSet/>
      <dgm:spPr/>
      <dgm:t>
        <a:bodyPr/>
        <a:lstStyle/>
        <a:p>
          <a:endParaRPr lang="en-US">
            <a:solidFill>
              <a:schemeClr val="tx1"/>
            </a:solidFill>
          </a:endParaRPr>
        </a:p>
      </dgm:t>
    </dgm:pt>
    <dgm:pt modelId="{A18D7BE7-0DEB-498E-BBCB-E6D079E67465}">
      <dgm:prSet/>
      <dgm:spPr/>
      <dgm:t>
        <a:bodyPr/>
        <a:lstStyle/>
        <a:p>
          <a:r>
            <a:rPr lang="en-US" dirty="0">
              <a:solidFill>
                <a:schemeClr val="tx2"/>
              </a:solidFill>
            </a:rPr>
            <a:t>Facilities engineered to offer a variety of dosage forms including OSD, topical, sterile solution &amp; lyophilized powder</a:t>
          </a:r>
        </a:p>
      </dgm:t>
    </dgm:pt>
    <dgm:pt modelId="{36D1220C-C6A3-4DCE-AC81-89C6BBE8C8C1}" type="parTrans" cxnId="{3ACC373A-21A7-4962-9A12-55D633858370}">
      <dgm:prSet/>
      <dgm:spPr/>
      <dgm:t>
        <a:bodyPr/>
        <a:lstStyle/>
        <a:p>
          <a:endParaRPr lang="en-US"/>
        </a:p>
      </dgm:t>
    </dgm:pt>
    <dgm:pt modelId="{FA4BE5E7-664B-4B05-994D-C38E8EBD62B3}" type="sibTrans" cxnId="{3ACC373A-21A7-4962-9A12-55D633858370}">
      <dgm:prSet/>
      <dgm:spPr/>
      <dgm:t>
        <a:bodyPr/>
        <a:lstStyle/>
        <a:p>
          <a:endParaRPr lang="en-US"/>
        </a:p>
      </dgm:t>
    </dgm:pt>
    <dgm:pt modelId="{C7D46897-4D9A-4C1B-B8DD-EF6D864F6D1B}">
      <dgm:prSet/>
      <dgm:spPr/>
      <dgm:t>
        <a:bodyPr anchor="t"/>
        <a:lstStyle/>
        <a:p>
          <a:r>
            <a:rPr lang="en-US" b="0" dirty="0">
              <a:solidFill>
                <a:schemeClr val="tx1"/>
              </a:solidFill>
            </a:rPr>
            <a:t>Operates under strict adherence to ICH and US FDA GMP guidelines</a:t>
          </a:r>
        </a:p>
      </dgm:t>
    </dgm:pt>
    <dgm:pt modelId="{D572B7D7-76E6-4A9F-A6F7-EFC3AD60686A}" type="parTrans" cxnId="{6EDC5218-7D32-4A27-8EC9-506BF1823B8E}">
      <dgm:prSet/>
      <dgm:spPr/>
      <dgm:t>
        <a:bodyPr/>
        <a:lstStyle/>
        <a:p>
          <a:endParaRPr lang="en-US"/>
        </a:p>
      </dgm:t>
    </dgm:pt>
    <dgm:pt modelId="{716BF1F3-4F6F-4803-81D1-0252B00E8D2F}" type="sibTrans" cxnId="{6EDC5218-7D32-4A27-8EC9-506BF1823B8E}">
      <dgm:prSet/>
      <dgm:spPr/>
      <dgm:t>
        <a:bodyPr/>
        <a:lstStyle/>
        <a:p>
          <a:endParaRPr lang="en-US"/>
        </a:p>
      </dgm:t>
    </dgm:pt>
    <dgm:pt modelId="{C7766CB8-8E78-4571-9A77-99F3486A82D2}">
      <dgm:prSet/>
      <dgm:spPr/>
      <dgm:t>
        <a:bodyPr/>
        <a:lstStyle/>
        <a:p>
          <a:r>
            <a:rPr lang="en-US" dirty="0">
              <a:solidFill>
                <a:schemeClr val="tx2"/>
              </a:solidFill>
            </a:rPr>
            <a:t>Ability to handle highly potent compounds and DEA-controlled substances</a:t>
          </a:r>
        </a:p>
      </dgm:t>
    </dgm:pt>
    <dgm:pt modelId="{749872E6-CDAC-4E6A-B5AE-17CAA2EA6E82}" type="parTrans" cxnId="{F223CB26-D49B-46B8-BFB8-8F03C9CAF1CE}">
      <dgm:prSet/>
      <dgm:spPr/>
      <dgm:t>
        <a:bodyPr/>
        <a:lstStyle/>
        <a:p>
          <a:endParaRPr lang="en-US"/>
        </a:p>
      </dgm:t>
    </dgm:pt>
    <dgm:pt modelId="{CB5C3665-75CF-4D2C-94A1-84AF3C03BFDC}" type="sibTrans" cxnId="{F223CB26-D49B-46B8-BFB8-8F03C9CAF1CE}">
      <dgm:prSet/>
      <dgm:spPr/>
      <dgm:t>
        <a:bodyPr/>
        <a:lstStyle/>
        <a:p>
          <a:endParaRPr lang="en-US"/>
        </a:p>
      </dgm:t>
    </dgm:pt>
    <dgm:pt modelId="{AFB9860B-C2B6-4806-A528-E1FFFBFC55C2}">
      <dgm:prSet phldrT="[Text]"/>
      <dgm:spPr/>
      <dgm:t>
        <a:bodyPr anchor="t"/>
        <a:lstStyle/>
        <a:p>
          <a:pPr algn="l">
            <a:buSzPct val="100000"/>
            <a:buFont typeface="Arial" panose="020B0604020202020204" pitchFamily="34" charset="0"/>
            <a:buChar char="•"/>
          </a:pPr>
          <a:r>
            <a:rPr lang="en-US" dirty="0">
              <a:solidFill>
                <a:schemeClr val="tx1"/>
              </a:solidFill>
              <a:cs typeface="Helvetica" pitchFamily="34" charset="0"/>
            </a:rPr>
            <a:t>Over 1,500 methods conducted, including method</a:t>
          </a:r>
          <a:r>
            <a:rPr lang="en-US" baseline="0" dirty="0">
              <a:solidFill>
                <a:schemeClr val="tx1"/>
              </a:solidFill>
              <a:cs typeface="Helvetica" pitchFamily="34" charset="0"/>
            </a:rPr>
            <a:t> development</a:t>
          </a:r>
          <a:r>
            <a:rPr lang="en-US" dirty="0">
              <a:solidFill>
                <a:schemeClr val="tx1"/>
              </a:solidFill>
              <a:cs typeface="Helvetica" pitchFamily="34" charset="0"/>
            </a:rPr>
            <a:t>/method validation and method transfer</a:t>
          </a:r>
          <a:endParaRPr lang="en-US" dirty="0">
            <a:solidFill>
              <a:schemeClr val="tx1"/>
            </a:solidFill>
          </a:endParaRPr>
        </a:p>
      </dgm:t>
    </dgm:pt>
    <dgm:pt modelId="{8FBF57F2-3A93-4663-A47D-0ED0C1A317BC}" type="parTrans" cxnId="{ECFAD2E2-2DB8-4BC6-AE88-4699FE0009F1}">
      <dgm:prSet/>
      <dgm:spPr/>
      <dgm:t>
        <a:bodyPr/>
        <a:lstStyle/>
        <a:p>
          <a:endParaRPr lang="en-US"/>
        </a:p>
      </dgm:t>
    </dgm:pt>
    <dgm:pt modelId="{109A77EB-B457-4E0D-B2B3-BB512AC66E12}" type="sibTrans" cxnId="{ECFAD2E2-2DB8-4BC6-AE88-4699FE0009F1}">
      <dgm:prSet/>
      <dgm:spPr/>
      <dgm:t>
        <a:bodyPr/>
        <a:lstStyle/>
        <a:p>
          <a:endParaRPr lang="en-US"/>
        </a:p>
      </dgm:t>
    </dgm:pt>
    <dgm:pt modelId="{4A6E1441-83C6-4224-A19F-6063D086D566}">
      <dgm:prSet/>
      <dgm:spPr/>
      <dgm:t>
        <a:bodyPr anchor="t"/>
        <a:lstStyle/>
        <a:p>
          <a:pPr>
            <a:buClr>
              <a:srgbClr val="0070C0"/>
            </a:buClr>
            <a:buSzPct val="100000"/>
          </a:pPr>
          <a:r>
            <a:rPr lang="en-US" b="0" dirty="0">
              <a:solidFill>
                <a:schemeClr val="tx1"/>
              </a:solidFill>
            </a:rPr>
            <a:t>Seven (7) FDA inspections in past 8 years:  no 483 for lab operations</a:t>
          </a:r>
        </a:p>
      </dgm:t>
    </dgm:pt>
    <dgm:pt modelId="{736B602D-AC02-4BCA-ACB9-E5FD9C653612}" type="parTrans" cxnId="{F953D159-B608-4765-8F99-56818A8879D5}">
      <dgm:prSet/>
      <dgm:spPr/>
      <dgm:t>
        <a:bodyPr/>
        <a:lstStyle/>
        <a:p>
          <a:endParaRPr lang="en-US"/>
        </a:p>
      </dgm:t>
    </dgm:pt>
    <dgm:pt modelId="{35DE09CE-121E-481C-B68E-4B7FF109D3CA}" type="sibTrans" cxnId="{F953D159-B608-4765-8F99-56818A8879D5}">
      <dgm:prSet/>
      <dgm:spPr/>
      <dgm:t>
        <a:bodyPr/>
        <a:lstStyle/>
        <a:p>
          <a:endParaRPr lang="en-US"/>
        </a:p>
      </dgm:t>
    </dgm:pt>
    <dgm:pt modelId="{CCD74678-54B8-464F-B8B0-99DD4DCEAD2B}">
      <dgm:prSet/>
      <dgm:spPr/>
      <dgm:t>
        <a:bodyPr anchor="t"/>
        <a:lstStyle/>
        <a:p>
          <a:r>
            <a:rPr lang="en-US" b="0" dirty="0">
              <a:solidFill>
                <a:schemeClr val="tx1"/>
              </a:solidFill>
            </a:rPr>
            <a:t>Inspected by Health Canada &amp; European Union Qualified Person (EUQP) </a:t>
          </a:r>
        </a:p>
      </dgm:t>
    </dgm:pt>
    <dgm:pt modelId="{DE99D409-7687-460A-9A43-97DFC7FA3E77}" type="parTrans" cxnId="{49C5DCD6-BFB0-4271-B7C5-D066912D4235}">
      <dgm:prSet/>
      <dgm:spPr/>
      <dgm:t>
        <a:bodyPr/>
        <a:lstStyle/>
        <a:p>
          <a:endParaRPr lang="en-US"/>
        </a:p>
      </dgm:t>
    </dgm:pt>
    <dgm:pt modelId="{A9F3386A-D797-4F09-B1F5-66BE3E7BDED8}" type="sibTrans" cxnId="{49C5DCD6-BFB0-4271-B7C5-D066912D4235}">
      <dgm:prSet/>
      <dgm:spPr/>
      <dgm:t>
        <a:bodyPr/>
        <a:lstStyle/>
        <a:p>
          <a:endParaRPr lang="en-US"/>
        </a:p>
      </dgm:t>
    </dgm:pt>
    <dgm:pt modelId="{BB684C53-4FA1-4432-95AE-179FB3942B2D}" type="pres">
      <dgm:prSet presAssocID="{BD2625B2-2EAE-4622-BDF3-B53F8563F2E4}" presName="Name0" presStyleCnt="0">
        <dgm:presLayoutVars>
          <dgm:dir/>
          <dgm:animLvl val="lvl"/>
          <dgm:resizeHandles val="exact"/>
        </dgm:presLayoutVars>
      </dgm:prSet>
      <dgm:spPr/>
      <dgm:t>
        <a:bodyPr/>
        <a:lstStyle/>
        <a:p>
          <a:endParaRPr lang="en-US"/>
        </a:p>
      </dgm:t>
    </dgm:pt>
    <dgm:pt modelId="{8DE7C0F6-D966-41A8-8353-A0B312CD80A3}" type="pres">
      <dgm:prSet presAssocID="{45B38B14-6FC2-4F13-9BB5-811258E0B60F}" presName="composite" presStyleCnt="0"/>
      <dgm:spPr/>
    </dgm:pt>
    <dgm:pt modelId="{A0AD0AE5-9AC7-4C09-90C2-907E2A86D65A}" type="pres">
      <dgm:prSet presAssocID="{45B38B14-6FC2-4F13-9BB5-811258E0B60F}" presName="parTx" presStyleLbl="alignNode1" presStyleIdx="0" presStyleCnt="3">
        <dgm:presLayoutVars>
          <dgm:chMax val="0"/>
          <dgm:chPref val="0"/>
          <dgm:bulletEnabled val="1"/>
        </dgm:presLayoutVars>
      </dgm:prSet>
      <dgm:spPr/>
      <dgm:t>
        <a:bodyPr/>
        <a:lstStyle/>
        <a:p>
          <a:endParaRPr lang="en-US"/>
        </a:p>
      </dgm:t>
    </dgm:pt>
    <dgm:pt modelId="{34917C8E-53CB-4D88-BB79-E068ED2A9CCA}" type="pres">
      <dgm:prSet presAssocID="{45B38B14-6FC2-4F13-9BB5-811258E0B60F}" presName="desTx" presStyleLbl="alignAccFollowNode1" presStyleIdx="0" presStyleCnt="3">
        <dgm:presLayoutVars>
          <dgm:bulletEnabled val="1"/>
        </dgm:presLayoutVars>
      </dgm:prSet>
      <dgm:spPr/>
      <dgm:t>
        <a:bodyPr/>
        <a:lstStyle/>
        <a:p>
          <a:endParaRPr lang="en-US"/>
        </a:p>
      </dgm:t>
    </dgm:pt>
    <dgm:pt modelId="{CCEA81AA-FC46-4E30-B2B2-C0AAD429C91A}" type="pres">
      <dgm:prSet presAssocID="{4725F702-5328-476A-BFB6-FAF4819F3FEA}" presName="space" presStyleCnt="0"/>
      <dgm:spPr/>
    </dgm:pt>
    <dgm:pt modelId="{9A7EAA06-54BD-4E60-86D7-9EDBD76B943E}" type="pres">
      <dgm:prSet presAssocID="{588E2834-2243-46E9-9A73-FDDFA635322C}" presName="composite" presStyleCnt="0"/>
      <dgm:spPr/>
    </dgm:pt>
    <dgm:pt modelId="{B05319BD-6D49-44E3-AD7C-4FCAD3D8E92D}" type="pres">
      <dgm:prSet presAssocID="{588E2834-2243-46E9-9A73-FDDFA635322C}" presName="parTx" presStyleLbl="alignNode1" presStyleIdx="1" presStyleCnt="3">
        <dgm:presLayoutVars>
          <dgm:chMax val="0"/>
          <dgm:chPref val="0"/>
          <dgm:bulletEnabled val="1"/>
        </dgm:presLayoutVars>
      </dgm:prSet>
      <dgm:spPr/>
      <dgm:t>
        <a:bodyPr/>
        <a:lstStyle/>
        <a:p>
          <a:endParaRPr lang="en-US"/>
        </a:p>
      </dgm:t>
    </dgm:pt>
    <dgm:pt modelId="{23A33027-4B0D-497F-8413-ED2E692C62A1}" type="pres">
      <dgm:prSet presAssocID="{588E2834-2243-46E9-9A73-FDDFA635322C}" presName="desTx" presStyleLbl="alignAccFollowNode1" presStyleIdx="1" presStyleCnt="3">
        <dgm:presLayoutVars>
          <dgm:bulletEnabled val="1"/>
        </dgm:presLayoutVars>
      </dgm:prSet>
      <dgm:spPr/>
      <dgm:t>
        <a:bodyPr/>
        <a:lstStyle/>
        <a:p>
          <a:endParaRPr lang="en-US"/>
        </a:p>
      </dgm:t>
    </dgm:pt>
    <dgm:pt modelId="{C30F417D-5FA4-4E0D-9B3F-33BDD0CEF258}" type="pres">
      <dgm:prSet presAssocID="{EA47C5CC-5CA0-4CE2-B994-3CF29C51D07D}" presName="space" presStyleCnt="0"/>
      <dgm:spPr/>
    </dgm:pt>
    <dgm:pt modelId="{BEB47B9F-2FE9-44AB-BFE4-4F4864C9CAAA}" type="pres">
      <dgm:prSet presAssocID="{65E9EBA8-276A-4735-89BE-5FDEC4A9BC5B}" presName="composite" presStyleCnt="0"/>
      <dgm:spPr/>
    </dgm:pt>
    <dgm:pt modelId="{7CA472CE-5A28-4602-9CDF-1326ADA0EAD6}" type="pres">
      <dgm:prSet presAssocID="{65E9EBA8-276A-4735-89BE-5FDEC4A9BC5B}" presName="parTx" presStyleLbl="alignNode1" presStyleIdx="2" presStyleCnt="3">
        <dgm:presLayoutVars>
          <dgm:chMax val="0"/>
          <dgm:chPref val="0"/>
          <dgm:bulletEnabled val="1"/>
        </dgm:presLayoutVars>
      </dgm:prSet>
      <dgm:spPr/>
      <dgm:t>
        <a:bodyPr/>
        <a:lstStyle/>
        <a:p>
          <a:endParaRPr lang="en-US"/>
        </a:p>
      </dgm:t>
    </dgm:pt>
    <dgm:pt modelId="{0DE45DD7-A346-422A-B6F0-93B9B81A35B1}" type="pres">
      <dgm:prSet presAssocID="{65E9EBA8-276A-4735-89BE-5FDEC4A9BC5B}" presName="desTx" presStyleLbl="alignAccFollowNode1" presStyleIdx="2" presStyleCnt="3">
        <dgm:presLayoutVars>
          <dgm:bulletEnabled val="1"/>
        </dgm:presLayoutVars>
      </dgm:prSet>
      <dgm:spPr/>
      <dgm:t>
        <a:bodyPr/>
        <a:lstStyle/>
        <a:p>
          <a:endParaRPr lang="en-US"/>
        </a:p>
      </dgm:t>
    </dgm:pt>
  </dgm:ptLst>
  <dgm:cxnLst>
    <dgm:cxn modelId="{24DB5107-D611-43CD-9B7A-7764DC1A572E}" type="presOf" srcId="{588E2834-2243-46E9-9A73-FDDFA635322C}" destId="{B05319BD-6D49-44E3-AD7C-4FCAD3D8E92D}" srcOrd="0" destOrd="0" presId="urn:microsoft.com/office/officeart/2005/8/layout/hList1"/>
    <dgm:cxn modelId="{CC6084E3-4486-46F2-84B1-6DE5274D249D}" type="presOf" srcId="{AFB9860B-C2B6-4806-A528-E1FFFBFC55C2}" destId="{34917C8E-53CB-4D88-BB79-E068ED2A9CCA}" srcOrd="0" destOrd="0" presId="urn:microsoft.com/office/officeart/2005/8/layout/hList1"/>
    <dgm:cxn modelId="{BE617CE4-D683-47A0-8D00-2156DDB9698F}" type="presOf" srcId="{4A6E1441-83C6-4224-A19F-6063D086D566}" destId="{23A33027-4B0D-497F-8413-ED2E692C62A1}" srcOrd="0" destOrd="2" presId="urn:microsoft.com/office/officeart/2005/8/layout/hList1"/>
    <dgm:cxn modelId="{63F69750-1A60-47A2-8331-E3436DA3CF39}" type="presOf" srcId="{45B38B14-6FC2-4F13-9BB5-811258E0B60F}" destId="{A0AD0AE5-9AC7-4C09-90C2-907E2A86D65A}" srcOrd="0" destOrd="0" presId="urn:microsoft.com/office/officeart/2005/8/layout/hList1"/>
    <dgm:cxn modelId="{28220F62-23AA-4E93-9C5F-A5223AB92BB3}" srcId="{BD2625B2-2EAE-4622-BDF3-B53F8563F2E4}" destId="{588E2834-2243-46E9-9A73-FDDFA635322C}" srcOrd="1" destOrd="0" parTransId="{E9B6CDDF-63A2-4412-AB6C-293B98EDFCCC}" sibTransId="{EA47C5CC-5CA0-4CE2-B994-3CF29C51D07D}"/>
    <dgm:cxn modelId="{0D7F6F5E-4958-4101-AC91-97C1C0CDFC3B}" srcId="{45B38B14-6FC2-4F13-9BB5-811258E0B60F}" destId="{FC0253EF-A40C-4316-A594-3A4C922508FA}" srcOrd="1" destOrd="0" parTransId="{6B0D624C-3D13-45E3-A86B-46652284B5F7}" sibTransId="{CE3F937F-0796-4595-8E6A-81A9507D0713}"/>
    <dgm:cxn modelId="{49C5DCD6-BFB0-4271-B7C5-D066912D4235}" srcId="{588E2834-2243-46E9-9A73-FDDFA635322C}" destId="{CCD74678-54B8-464F-B8B0-99DD4DCEAD2B}" srcOrd="3" destOrd="0" parTransId="{DE99D409-7687-460A-9A43-97DFC7FA3E77}" sibTransId="{A9F3386A-D797-4F09-B1F5-66BE3E7BDED8}"/>
    <dgm:cxn modelId="{9389EF8B-3663-42B2-9C03-B779E7734EC6}" srcId="{588E2834-2243-46E9-9A73-FDDFA635322C}" destId="{0A648AFE-50C9-431F-8FC0-D7AC9935BA18}" srcOrd="0" destOrd="0" parTransId="{4A324122-FF26-4AF7-839E-3461E3030105}" sibTransId="{370D4182-11E7-4F18-89C2-9E20D32131A7}"/>
    <dgm:cxn modelId="{D21B7266-B7D9-46A4-8F01-6572FCB95787}" type="presOf" srcId="{C7766CB8-8E78-4571-9A77-99F3486A82D2}" destId="{0DE45DD7-A346-422A-B6F0-93B9B81A35B1}" srcOrd="0" destOrd="1" presId="urn:microsoft.com/office/officeart/2005/8/layout/hList1"/>
    <dgm:cxn modelId="{32078030-EED6-4A7C-A57E-79270147D0FF}" srcId="{BD2625B2-2EAE-4622-BDF3-B53F8563F2E4}" destId="{65E9EBA8-276A-4735-89BE-5FDEC4A9BC5B}" srcOrd="2" destOrd="0" parTransId="{90B8992E-0AF9-45EF-8329-66037A8132A6}" sibTransId="{D73816A4-5B57-428D-BA8A-5188B22ADD2E}"/>
    <dgm:cxn modelId="{FB29CE01-550B-40C5-9910-D41214201CA8}" type="presOf" srcId="{BD2625B2-2EAE-4622-BDF3-B53F8563F2E4}" destId="{BB684C53-4FA1-4432-95AE-179FB3942B2D}" srcOrd="0" destOrd="0" presId="urn:microsoft.com/office/officeart/2005/8/layout/hList1"/>
    <dgm:cxn modelId="{B36E1399-0EBA-4017-8F01-4EC960F66DCF}" type="presOf" srcId="{65E9EBA8-276A-4735-89BE-5FDEC4A9BC5B}" destId="{7CA472CE-5A28-4602-9CDF-1326ADA0EAD6}" srcOrd="0" destOrd="0" presId="urn:microsoft.com/office/officeart/2005/8/layout/hList1"/>
    <dgm:cxn modelId="{E3A5ABC1-5F04-484E-87D9-FD5625C207BE}" type="presOf" srcId="{0A648AFE-50C9-431F-8FC0-D7AC9935BA18}" destId="{23A33027-4B0D-497F-8413-ED2E692C62A1}" srcOrd="0" destOrd="0" presId="urn:microsoft.com/office/officeart/2005/8/layout/hList1"/>
    <dgm:cxn modelId="{F223CB26-D49B-46B8-BFB8-8F03C9CAF1CE}" srcId="{65E9EBA8-276A-4735-89BE-5FDEC4A9BC5B}" destId="{C7766CB8-8E78-4571-9A77-99F3486A82D2}" srcOrd="1" destOrd="0" parTransId="{749872E6-CDAC-4E6A-B5AE-17CAA2EA6E82}" sibTransId="{CB5C3665-75CF-4D2C-94A1-84AF3C03BFDC}"/>
    <dgm:cxn modelId="{5AB079F6-3743-4D6D-B3D1-BFAEE97111D8}" type="presOf" srcId="{A18D7BE7-0DEB-498E-BBCB-E6D079E67465}" destId="{0DE45DD7-A346-422A-B6F0-93B9B81A35B1}" srcOrd="0" destOrd="0" presId="urn:microsoft.com/office/officeart/2005/8/layout/hList1"/>
    <dgm:cxn modelId="{6EDC5218-7D32-4A27-8EC9-506BF1823B8E}" srcId="{588E2834-2243-46E9-9A73-FDDFA635322C}" destId="{C7D46897-4D9A-4C1B-B8DD-EF6D864F6D1B}" srcOrd="1" destOrd="0" parTransId="{D572B7D7-76E6-4A9F-A6F7-EFC3AD60686A}" sibTransId="{716BF1F3-4F6F-4803-81D1-0252B00E8D2F}"/>
    <dgm:cxn modelId="{F953D159-B608-4765-8F99-56818A8879D5}" srcId="{588E2834-2243-46E9-9A73-FDDFA635322C}" destId="{4A6E1441-83C6-4224-A19F-6063D086D566}" srcOrd="2" destOrd="0" parTransId="{736B602D-AC02-4BCA-ACB9-E5FD9C653612}" sibTransId="{35DE09CE-121E-481C-B68E-4B7FF109D3CA}"/>
    <dgm:cxn modelId="{C88B1E94-91F2-4457-A927-DD6A66C8AA4B}" srcId="{BD2625B2-2EAE-4622-BDF3-B53F8563F2E4}" destId="{45B38B14-6FC2-4F13-9BB5-811258E0B60F}" srcOrd="0" destOrd="0" parTransId="{4F5F56BD-1574-4417-A79A-4EB6BCF71805}" sibTransId="{4725F702-5328-476A-BFB6-FAF4819F3FEA}"/>
    <dgm:cxn modelId="{ECFAD2E2-2DB8-4BC6-AE88-4699FE0009F1}" srcId="{45B38B14-6FC2-4F13-9BB5-811258E0B60F}" destId="{AFB9860B-C2B6-4806-A528-E1FFFBFC55C2}" srcOrd="0" destOrd="0" parTransId="{8FBF57F2-3A93-4663-A47D-0ED0C1A317BC}" sibTransId="{109A77EB-B457-4E0D-B2B3-BB512AC66E12}"/>
    <dgm:cxn modelId="{B456F576-483D-488C-823B-20DE05F14731}" type="presOf" srcId="{FC0253EF-A40C-4316-A594-3A4C922508FA}" destId="{34917C8E-53CB-4D88-BB79-E068ED2A9CCA}" srcOrd="0" destOrd="1" presId="urn:microsoft.com/office/officeart/2005/8/layout/hList1"/>
    <dgm:cxn modelId="{F06EA7B0-ADE2-467D-8B00-4760992E978B}" type="presOf" srcId="{CCD74678-54B8-464F-B8B0-99DD4DCEAD2B}" destId="{23A33027-4B0D-497F-8413-ED2E692C62A1}" srcOrd="0" destOrd="3" presId="urn:microsoft.com/office/officeart/2005/8/layout/hList1"/>
    <dgm:cxn modelId="{0C032FB0-13ED-4AF7-B0C0-721423982AE5}" type="presOf" srcId="{C7D46897-4D9A-4C1B-B8DD-EF6D864F6D1B}" destId="{23A33027-4B0D-497F-8413-ED2E692C62A1}" srcOrd="0" destOrd="1" presId="urn:microsoft.com/office/officeart/2005/8/layout/hList1"/>
    <dgm:cxn modelId="{3ACC373A-21A7-4962-9A12-55D633858370}" srcId="{65E9EBA8-276A-4735-89BE-5FDEC4A9BC5B}" destId="{A18D7BE7-0DEB-498E-BBCB-E6D079E67465}" srcOrd="0" destOrd="0" parTransId="{36D1220C-C6A3-4DCE-AC81-89C6BBE8C8C1}" sibTransId="{FA4BE5E7-664B-4B05-994D-C38E8EBD62B3}"/>
    <dgm:cxn modelId="{DB0A2F75-97D7-4EEA-87F5-2FA345E9209F}" type="presParOf" srcId="{BB684C53-4FA1-4432-95AE-179FB3942B2D}" destId="{8DE7C0F6-D966-41A8-8353-A0B312CD80A3}" srcOrd="0" destOrd="0" presId="urn:microsoft.com/office/officeart/2005/8/layout/hList1"/>
    <dgm:cxn modelId="{60246EFC-3193-469F-B5AB-EE1FB732495E}" type="presParOf" srcId="{8DE7C0F6-D966-41A8-8353-A0B312CD80A3}" destId="{A0AD0AE5-9AC7-4C09-90C2-907E2A86D65A}" srcOrd="0" destOrd="0" presId="urn:microsoft.com/office/officeart/2005/8/layout/hList1"/>
    <dgm:cxn modelId="{D6669FA9-4CEE-4D09-BE30-1AB02E651795}" type="presParOf" srcId="{8DE7C0F6-D966-41A8-8353-A0B312CD80A3}" destId="{34917C8E-53CB-4D88-BB79-E068ED2A9CCA}" srcOrd="1" destOrd="0" presId="urn:microsoft.com/office/officeart/2005/8/layout/hList1"/>
    <dgm:cxn modelId="{FAC94BE3-4ADB-4A2E-9834-C38FF8BDAF51}" type="presParOf" srcId="{BB684C53-4FA1-4432-95AE-179FB3942B2D}" destId="{CCEA81AA-FC46-4E30-B2B2-C0AAD429C91A}" srcOrd="1" destOrd="0" presId="urn:microsoft.com/office/officeart/2005/8/layout/hList1"/>
    <dgm:cxn modelId="{F91D058B-0A11-4F18-9FD7-C2E35A830A6C}" type="presParOf" srcId="{BB684C53-4FA1-4432-95AE-179FB3942B2D}" destId="{9A7EAA06-54BD-4E60-86D7-9EDBD76B943E}" srcOrd="2" destOrd="0" presId="urn:microsoft.com/office/officeart/2005/8/layout/hList1"/>
    <dgm:cxn modelId="{7D88C5EA-09F9-4B3C-BA0D-C07387FF765C}" type="presParOf" srcId="{9A7EAA06-54BD-4E60-86D7-9EDBD76B943E}" destId="{B05319BD-6D49-44E3-AD7C-4FCAD3D8E92D}" srcOrd="0" destOrd="0" presId="urn:microsoft.com/office/officeart/2005/8/layout/hList1"/>
    <dgm:cxn modelId="{E87D02F4-0ADE-4E3E-A705-25F4B82D40D7}" type="presParOf" srcId="{9A7EAA06-54BD-4E60-86D7-9EDBD76B943E}" destId="{23A33027-4B0D-497F-8413-ED2E692C62A1}" srcOrd="1" destOrd="0" presId="urn:microsoft.com/office/officeart/2005/8/layout/hList1"/>
    <dgm:cxn modelId="{6C6CC58F-8300-444C-AAF9-D10E06B90D95}" type="presParOf" srcId="{BB684C53-4FA1-4432-95AE-179FB3942B2D}" destId="{C30F417D-5FA4-4E0D-9B3F-33BDD0CEF258}" srcOrd="3" destOrd="0" presId="urn:microsoft.com/office/officeart/2005/8/layout/hList1"/>
    <dgm:cxn modelId="{EA857E52-B7AF-4631-A6C4-A6331338BE7A}" type="presParOf" srcId="{BB684C53-4FA1-4432-95AE-179FB3942B2D}" destId="{BEB47B9F-2FE9-44AB-BFE4-4F4864C9CAAA}" srcOrd="4" destOrd="0" presId="urn:microsoft.com/office/officeart/2005/8/layout/hList1"/>
    <dgm:cxn modelId="{334AA98C-1128-4ABA-A54B-161DB16494F4}" type="presParOf" srcId="{BEB47B9F-2FE9-44AB-BFE4-4F4864C9CAAA}" destId="{7CA472CE-5A28-4602-9CDF-1326ADA0EAD6}" srcOrd="0" destOrd="0" presId="urn:microsoft.com/office/officeart/2005/8/layout/hList1"/>
    <dgm:cxn modelId="{7BBF25F5-96EE-4A51-8A4A-EF356A640E71}" type="presParOf" srcId="{BEB47B9F-2FE9-44AB-BFE4-4F4864C9CAAA}" destId="{0DE45DD7-A346-422A-B6F0-93B9B81A35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2625B2-2EAE-4622-BDF3-B53F8563F2E4}"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7946CE29-64A6-40F2-9C4B-CBF554C64F40}">
      <dgm:prSet/>
      <dgm:spPr/>
      <dgm:t>
        <a:bodyPr/>
        <a:lstStyle/>
        <a:p>
          <a:r>
            <a:rPr lang="en-US" dirty="0">
              <a:solidFill>
                <a:schemeClr val="bg1"/>
              </a:solidFill>
            </a:rPr>
            <a:t>Over 20 years of Early Stage Clinical Experience</a:t>
          </a:r>
        </a:p>
      </dgm:t>
    </dgm:pt>
    <dgm:pt modelId="{A2ADF84D-21AC-4FB3-85CB-2E8B33AFC965}" type="parTrans" cxnId="{BE156081-D987-4D3C-8718-9B8016718B8C}">
      <dgm:prSet/>
      <dgm:spPr/>
      <dgm:t>
        <a:bodyPr/>
        <a:lstStyle/>
        <a:p>
          <a:endParaRPr lang="en-US">
            <a:solidFill>
              <a:schemeClr val="bg1"/>
            </a:solidFill>
          </a:endParaRPr>
        </a:p>
      </dgm:t>
    </dgm:pt>
    <dgm:pt modelId="{5EE876B6-6F24-456D-8412-E289D6F90D83}" type="sibTrans" cxnId="{BE156081-D987-4D3C-8718-9B8016718B8C}">
      <dgm:prSet/>
      <dgm:spPr/>
      <dgm:t>
        <a:bodyPr/>
        <a:lstStyle/>
        <a:p>
          <a:endParaRPr lang="en-US">
            <a:solidFill>
              <a:schemeClr val="bg1"/>
            </a:solidFill>
          </a:endParaRPr>
        </a:p>
      </dgm:t>
    </dgm:pt>
    <dgm:pt modelId="{332A164A-4E87-43E0-AE71-EF299C41818F}">
      <dgm:prSet/>
      <dgm:spPr/>
      <dgm:t>
        <a:bodyPr/>
        <a:lstStyle/>
        <a:p>
          <a:r>
            <a:rPr lang="en-US" dirty="0">
              <a:solidFill>
                <a:schemeClr val="tx1"/>
              </a:solidFill>
            </a:rPr>
            <a:t>Experience in execution of comprehensive Phase I-IIa studies</a:t>
          </a:r>
        </a:p>
      </dgm:t>
    </dgm:pt>
    <dgm:pt modelId="{6FC05DFB-91EE-41BA-805A-621F3E13E067}" type="parTrans" cxnId="{5C22BEE3-7E4B-4AFC-B26A-448347885096}">
      <dgm:prSet/>
      <dgm:spPr/>
      <dgm:t>
        <a:bodyPr/>
        <a:lstStyle/>
        <a:p>
          <a:endParaRPr lang="en-US">
            <a:solidFill>
              <a:schemeClr val="bg1"/>
            </a:solidFill>
          </a:endParaRPr>
        </a:p>
      </dgm:t>
    </dgm:pt>
    <dgm:pt modelId="{06BD9E3A-308E-4E69-A0C1-904EC47832AC}" type="sibTrans" cxnId="{5C22BEE3-7E4B-4AFC-B26A-448347885096}">
      <dgm:prSet/>
      <dgm:spPr/>
      <dgm:t>
        <a:bodyPr/>
        <a:lstStyle/>
        <a:p>
          <a:endParaRPr lang="en-US">
            <a:solidFill>
              <a:schemeClr val="bg1"/>
            </a:solidFill>
          </a:endParaRPr>
        </a:p>
      </dgm:t>
    </dgm:pt>
    <dgm:pt modelId="{9C2F1F92-5691-4A96-AB96-E020390C84DA}">
      <dgm:prSet/>
      <dgm:spPr/>
      <dgm:t>
        <a:bodyPr/>
        <a:lstStyle/>
        <a:p>
          <a:r>
            <a:rPr lang="en-US" dirty="0">
              <a:solidFill>
                <a:schemeClr val="tx1"/>
              </a:solidFill>
            </a:rPr>
            <a:t>Experience in broad range of study types</a:t>
          </a:r>
        </a:p>
      </dgm:t>
    </dgm:pt>
    <dgm:pt modelId="{301D0970-EAA2-4FAB-A6EB-B32A6573A71B}" type="parTrans" cxnId="{3860FBF1-EDD8-4B3B-84FE-71F136D81F17}">
      <dgm:prSet/>
      <dgm:spPr/>
      <dgm:t>
        <a:bodyPr/>
        <a:lstStyle/>
        <a:p>
          <a:endParaRPr lang="en-US">
            <a:solidFill>
              <a:schemeClr val="bg1"/>
            </a:solidFill>
          </a:endParaRPr>
        </a:p>
      </dgm:t>
    </dgm:pt>
    <dgm:pt modelId="{D46ED5F9-5452-4F9E-8921-33B1D1084C42}" type="sibTrans" cxnId="{3860FBF1-EDD8-4B3B-84FE-71F136D81F17}">
      <dgm:prSet/>
      <dgm:spPr/>
      <dgm:t>
        <a:bodyPr/>
        <a:lstStyle/>
        <a:p>
          <a:endParaRPr lang="en-US">
            <a:solidFill>
              <a:schemeClr val="bg1"/>
            </a:solidFill>
          </a:endParaRPr>
        </a:p>
      </dgm:t>
    </dgm:pt>
    <dgm:pt modelId="{EED4F4D5-5C37-408A-8492-A2DA08D33D91}">
      <dgm:prSet/>
      <dgm:spPr/>
      <dgm:t>
        <a:bodyPr/>
        <a:lstStyle/>
        <a:p>
          <a:r>
            <a:rPr lang="en-US" dirty="0">
              <a:solidFill>
                <a:schemeClr val="tx1"/>
              </a:solidFill>
            </a:rPr>
            <a:t>Expertise in wide variety of delivery systems</a:t>
          </a:r>
        </a:p>
      </dgm:t>
    </dgm:pt>
    <dgm:pt modelId="{9B8C6AD0-8A89-4587-9FFB-D76E137DC14D}" type="parTrans" cxnId="{6E269C61-01F9-436D-9F71-F407C07F75B5}">
      <dgm:prSet/>
      <dgm:spPr/>
      <dgm:t>
        <a:bodyPr/>
        <a:lstStyle/>
        <a:p>
          <a:endParaRPr lang="en-US">
            <a:solidFill>
              <a:schemeClr val="bg1"/>
            </a:solidFill>
          </a:endParaRPr>
        </a:p>
      </dgm:t>
    </dgm:pt>
    <dgm:pt modelId="{B769C275-2480-408D-9F25-258A6FB42A5A}" type="sibTrans" cxnId="{6E269C61-01F9-436D-9F71-F407C07F75B5}">
      <dgm:prSet/>
      <dgm:spPr/>
      <dgm:t>
        <a:bodyPr/>
        <a:lstStyle/>
        <a:p>
          <a:endParaRPr lang="en-US">
            <a:solidFill>
              <a:schemeClr val="bg1"/>
            </a:solidFill>
          </a:endParaRPr>
        </a:p>
      </dgm:t>
    </dgm:pt>
    <dgm:pt modelId="{AD6A8DF1-BBFB-4CD4-BA7C-E765EEA97955}">
      <dgm:prSet/>
      <dgm:spPr/>
      <dgm:t>
        <a:bodyPr/>
        <a:lstStyle/>
        <a:p>
          <a:r>
            <a:rPr lang="en-US" dirty="0">
              <a:solidFill>
                <a:schemeClr val="bg1"/>
              </a:solidFill>
            </a:rPr>
            <a:t>Purpose-Built Facility</a:t>
          </a:r>
        </a:p>
      </dgm:t>
    </dgm:pt>
    <dgm:pt modelId="{8FEE7D29-1DC1-4816-8B59-D7A0C6028DC2}" type="parTrans" cxnId="{0FB00005-756A-40AD-B887-852B213C713F}">
      <dgm:prSet/>
      <dgm:spPr/>
      <dgm:t>
        <a:bodyPr/>
        <a:lstStyle/>
        <a:p>
          <a:endParaRPr lang="en-US">
            <a:solidFill>
              <a:schemeClr val="bg1"/>
            </a:solidFill>
          </a:endParaRPr>
        </a:p>
      </dgm:t>
    </dgm:pt>
    <dgm:pt modelId="{C25011CA-F0CF-4DDB-A2AA-7F6C139D1E2E}" type="sibTrans" cxnId="{0FB00005-756A-40AD-B887-852B213C713F}">
      <dgm:prSet/>
      <dgm:spPr/>
      <dgm:t>
        <a:bodyPr/>
        <a:lstStyle/>
        <a:p>
          <a:endParaRPr lang="en-US">
            <a:solidFill>
              <a:schemeClr val="bg1"/>
            </a:solidFill>
          </a:endParaRPr>
        </a:p>
      </dgm:t>
    </dgm:pt>
    <dgm:pt modelId="{39908094-E5DC-441F-BF09-8E86C570CACF}">
      <dgm:prSet/>
      <dgm:spPr/>
      <dgm:t>
        <a:bodyPr/>
        <a:lstStyle/>
        <a:p>
          <a:r>
            <a:rPr lang="en-US" dirty="0">
              <a:solidFill>
                <a:schemeClr val="tx1"/>
              </a:solidFill>
            </a:rPr>
            <a:t>Modern 36,000 sq. ft. facility</a:t>
          </a:r>
        </a:p>
      </dgm:t>
    </dgm:pt>
    <dgm:pt modelId="{9DBE2665-97A9-4E09-9BBE-BA5F5F999309}" type="parTrans" cxnId="{C12EA797-60BA-418A-B76D-FC9D50C1673A}">
      <dgm:prSet/>
      <dgm:spPr/>
      <dgm:t>
        <a:bodyPr/>
        <a:lstStyle/>
        <a:p>
          <a:endParaRPr lang="en-US">
            <a:solidFill>
              <a:schemeClr val="bg1"/>
            </a:solidFill>
          </a:endParaRPr>
        </a:p>
      </dgm:t>
    </dgm:pt>
    <dgm:pt modelId="{38B4CE29-F7E6-4804-8167-BFF45F44C77E}" type="sibTrans" cxnId="{C12EA797-60BA-418A-B76D-FC9D50C1673A}">
      <dgm:prSet/>
      <dgm:spPr/>
      <dgm:t>
        <a:bodyPr/>
        <a:lstStyle/>
        <a:p>
          <a:endParaRPr lang="en-US">
            <a:solidFill>
              <a:schemeClr val="bg1"/>
            </a:solidFill>
          </a:endParaRPr>
        </a:p>
      </dgm:t>
    </dgm:pt>
    <dgm:pt modelId="{87DD94B0-377D-47B0-8D08-A9507F818B17}">
      <dgm:prSet/>
      <dgm:spPr/>
      <dgm:t>
        <a:bodyPr/>
        <a:lstStyle/>
        <a:p>
          <a:r>
            <a:rPr lang="en-US" dirty="0">
              <a:solidFill>
                <a:schemeClr val="tx1"/>
              </a:solidFill>
            </a:rPr>
            <a:t>Multiple units with 160 beds</a:t>
          </a:r>
        </a:p>
      </dgm:t>
    </dgm:pt>
    <dgm:pt modelId="{87DFFC42-0499-4843-BF76-2D1F1C1554A3}" type="parTrans" cxnId="{3A125235-A36C-439C-A6CB-F2C6B132E746}">
      <dgm:prSet/>
      <dgm:spPr/>
      <dgm:t>
        <a:bodyPr/>
        <a:lstStyle/>
        <a:p>
          <a:endParaRPr lang="en-US">
            <a:solidFill>
              <a:schemeClr val="bg1"/>
            </a:solidFill>
          </a:endParaRPr>
        </a:p>
      </dgm:t>
    </dgm:pt>
    <dgm:pt modelId="{8B168756-27DF-460E-A398-9654949AC2E4}" type="sibTrans" cxnId="{3A125235-A36C-439C-A6CB-F2C6B132E746}">
      <dgm:prSet/>
      <dgm:spPr/>
      <dgm:t>
        <a:bodyPr/>
        <a:lstStyle/>
        <a:p>
          <a:endParaRPr lang="en-US">
            <a:solidFill>
              <a:schemeClr val="bg1"/>
            </a:solidFill>
          </a:endParaRPr>
        </a:p>
      </dgm:t>
    </dgm:pt>
    <dgm:pt modelId="{4F8C8960-4678-4DAC-8A77-6F014A40A53B}">
      <dgm:prSet/>
      <dgm:spPr/>
      <dgm:t>
        <a:bodyPr/>
        <a:lstStyle/>
        <a:p>
          <a:r>
            <a:rPr lang="en-US" dirty="0">
              <a:solidFill>
                <a:schemeClr val="tx1"/>
              </a:solidFill>
            </a:rPr>
            <a:t>Secure limited-access pharmacy</a:t>
          </a:r>
        </a:p>
      </dgm:t>
    </dgm:pt>
    <dgm:pt modelId="{3EE74499-02FA-47E3-A16F-002B6AB17134}" type="parTrans" cxnId="{3F2A89DC-8FD4-4DA1-B387-33E7127D3D96}">
      <dgm:prSet/>
      <dgm:spPr/>
      <dgm:t>
        <a:bodyPr/>
        <a:lstStyle/>
        <a:p>
          <a:endParaRPr lang="en-US">
            <a:solidFill>
              <a:schemeClr val="bg1"/>
            </a:solidFill>
          </a:endParaRPr>
        </a:p>
      </dgm:t>
    </dgm:pt>
    <dgm:pt modelId="{A1701CA7-0A3D-4FE5-93D1-5999ACE82031}" type="sibTrans" cxnId="{3F2A89DC-8FD4-4DA1-B387-33E7127D3D96}">
      <dgm:prSet/>
      <dgm:spPr/>
      <dgm:t>
        <a:bodyPr/>
        <a:lstStyle/>
        <a:p>
          <a:endParaRPr lang="en-US">
            <a:solidFill>
              <a:schemeClr val="bg1"/>
            </a:solidFill>
          </a:endParaRPr>
        </a:p>
      </dgm:t>
    </dgm:pt>
    <dgm:pt modelId="{7ED80E67-5C3A-485B-8F28-6A96A225D99B}">
      <dgm:prSet/>
      <dgm:spPr/>
      <dgm:t>
        <a:bodyPr/>
        <a:lstStyle/>
        <a:p>
          <a:r>
            <a:rPr lang="en-US" dirty="0">
              <a:solidFill>
                <a:schemeClr val="tx1"/>
              </a:solidFill>
            </a:rPr>
            <a:t>Video monitoring and key card access</a:t>
          </a:r>
        </a:p>
      </dgm:t>
    </dgm:pt>
    <dgm:pt modelId="{E0DD7600-5AE2-41A4-8067-7D94BA22E8B5}" type="parTrans" cxnId="{47C033DB-C3DD-4EBE-808F-E66046BC9D19}">
      <dgm:prSet/>
      <dgm:spPr/>
      <dgm:t>
        <a:bodyPr/>
        <a:lstStyle/>
        <a:p>
          <a:endParaRPr lang="en-US">
            <a:solidFill>
              <a:schemeClr val="bg1"/>
            </a:solidFill>
          </a:endParaRPr>
        </a:p>
      </dgm:t>
    </dgm:pt>
    <dgm:pt modelId="{4F513872-B77E-435E-9E4E-F044A94E0E68}" type="sibTrans" cxnId="{47C033DB-C3DD-4EBE-808F-E66046BC9D19}">
      <dgm:prSet/>
      <dgm:spPr/>
      <dgm:t>
        <a:bodyPr/>
        <a:lstStyle/>
        <a:p>
          <a:endParaRPr lang="en-US">
            <a:solidFill>
              <a:schemeClr val="bg1"/>
            </a:solidFill>
          </a:endParaRPr>
        </a:p>
      </dgm:t>
    </dgm:pt>
    <dgm:pt modelId="{CCAA164D-3C54-4A3F-8378-9E3C039BECF3}">
      <dgm:prSet/>
      <dgm:spPr/>
      <dgm:t>
        <a:bodyPr/>
        <a:lstStyle/>
        <a:p>
          <a:r>
            <a:rPr lang="en-US" dirty="0">
              <a:solidFill>
                <a:schemeClr val="tx1"/>
              </a:solidFill>
            </a:rPr>
            <a:t>Rees monitoring on freezers </a:t>
          </a:r>
        </a:p>
      </dgm:t>
    </dgm:pt>
    <dgm:pt modelId="{53DB751A-0396-4878-B8D7-77FD87DA7954}" type="parTrans" cxnId="{0AD17344-DCEE-47B6-8387-9AD353C58D68}">
      <dgm:prSet/>
      <dgm:spPr/>
      <dgm:t>
        <a:bodyPr/>
        <a:lstStyle/>
        <a:p>
          <a:endParaRPr lang="en-US">
            <a:solidFill>
              <a:schemeClr val="bg1"/>
            </a:solidFill>
          </a:endParaRPr>
        </a:p>
      </dgm:t>
    </dgm:pt>
    <dgm:pt modelId="{584748C0-92B5-433A-BA30-AE022D258CD1}" type="sibTrans" cxnId="{0AD17344-DCEE-47B6-8387-9AD353C58D68}">
      <dgm:prSet/>
      <dgm:spPr/>
      <dgm:t>
        <a:bodyPr/>
        <a:lstStyle/>
        <a:p>
          <a:endParaRPr lang="en-US">
            <a:solidFill>
              <a:schemeClr val="bg1"/>
            </a:solidFill>
          </a:endParaRPr>
        </a:p>
      </dgm:t>
    </dgm:pt>
    <dgm:pt modelId="{2A2802A6-3E8F-4F71-9BBA-EC4AD9357137}">
      <dgm:prSet/>
      <dgm:spPr/>
      <dgm:t>
        <a:bodyPr/>
        <a:lstStyle/>
        <a:p>
          <a:r>
            <a:rPr lang="en-US" dirty="0">
              <a:solidFill>
                <a:schemeClr val="tx1"/>
              </a:solidFill>
            </a:rPr>
            <a:t>Back-up generator</a:t>
          </a:r>
        </a:p>
      </dgm:t>
    </dgm:pt>
    <dgm:pt modelId="{CAC6D7DB-9981-48C3-86FA-59CB774CC24E}" type="parTrans" cxnId="{E4E3D3AB-5F9E-4F87-A0E1-39ED9B8C1C27}">
      <dgm:prSet/>
      <dgm:spPr/>
      <dgm:t>
        <a:bodyPr/>
        <a:lstStyle/>
        <a:p>
          <a:endParaRPr lang="en-US">
            <a:solidFill>
              <a:schemeClr val="bg1"/>
            </a:solidFill>
          </a:endParaRPr>
        </a:p>
      </dgm:t>
    </dgm:pt>
    <dgm:pt modelId="{EE963A76-752B-4F50-835A-A05C5282C056}" type="sibTrans" cxnId="{E4E3D3AB-5F9E-4F87-A0E1-39ED9B8C1C27}">
      <dgm:prSet/>
      <dgm:spPr/>
      <dgm:t>
        <a:bodyPr/>
        <a:lstStyle/>
        <a:p>
          <a:endParaRPr lang="en-US">
            <a:solidFill>
              <a:schemeClr val="bg1"/>
            </a:solidFill>
          </a:endParaRPr>
        </a:p>
      </dgm:t>
    </dgm:pt>
    <dgm:pt modelId="{582579D0-CC6A-403B-82BA-62D5AFEC3326}">
      <dgm:prSet/>
      <dgm:spPr/>
      <dgm:t>
        <a:bodyPr/>
        <a:lstStyle/>
        <a:p>
          <a:r>
            <a:rPr lang="en-US" dirty="0">
              <a:solidFill>
                <a:schemeClr val="bg1"/>
              </a:solidFill>
            </a:rPr>
            <a:t>Prime Geographic Location</a:t>
          </a:r>
        </a:p>
      </dgm:t>
    </dgm:pt>
    <dgm:pt modelId="{89F1505C-5ACC-4316-A544-F2CB18EE0062}" type="parTrans" cxnId="{FB6493FA-B0E6-4B97-9706-662B87C82B6A}">
      <dgm:prSet/>
      <dgm:spPr/>
      <dgm:t>
        <a:bodyPr/>
        <a:lstStyle/>
        <a:p>
          <a:endParaRPr lang="en-US">
            <a:solidFill>
              <a:schemeClr val="bg1"/>
            </a:solidFill>
          </a:endParaRPr>
        </a:p>
      </dgm:t>
    </dgm:pt>
    <dgm:pt modelId="{BAECDDE3-2AC2-494B-ADC2-F394E4431E18}" type="sibTrans" cxnId="{FB6493FA-B0E6-4B97-9706-662B87C82B6A}">
      <dgm:prSet/>
      <dgm:spPr/>
      <dgm:t>
        <a:bodyPr/>
        <a:lstStyle/>
        <a:p>
          <a:endParaRPr lang="en-US">
            <a:solidFill>
              <a:schemeClr val="bg1"/>
            </a:solidFill>
          </a:endParaRPr>
        </a:p>
      </dgm:t>
    </dgm:pt>
    <dgm:pt modelId="{9DAD0A6E-4720-44A0-BB17-0E18D19D5C7F}">
      <dgm:prSet/>
      <dgm:spPr/>
      <dgm:t>
        <a:bodyPr/>
        <a:lstStyle/>
        <a:p>
          <a:r>
            <a:rPr lang="en-US" dirty="0">
              <a:solidFill>
                <a:schemeClr val="tx1"/>
              </a:solidFill>
            </a:rPr>
            <a:t>Less than 7 miles from NYC</a:t>
          </a:r>
        </a:p>
      </dgm:t>
    </dgm:pt>
    <dgm:pt modelId="{05D710E2-CCE9-47FF-A89C-90C14C56F308}" type="parTrans" cxnId="{A5978745-36B7-482B-9597-A85BF60A4121}">
      <dgm:prSet/>
      <dgm:spPr/>
      <dgm:t>
        <a:bodyPr/>
        <a:lstStyle/>
        <a:p>
          <a:endParaRPr lang="en-US">
            <a:solidFill>
              <a:schemeClr val="bg1"/>
            </a:solidFill>
          </a:endParaRPr>
        </a:p>
      </dgm:t>
    </dgm:pt>
    <dgm:pt modelId="{3FCD8709-31E7-40DC-BA5E-16F2E86C9B6E}" type="sibTrans" cxnId="{A5978745-36B7-482B-9597-A85BF60A4121}">
      <dgm:prSet/>
      <dgm:spPr/>
      <dgm:t>
        <a:bodyPr/>
        <a:lstStyle/>
        <a:p>
          <a:endParaRPr lang="en-US">
            <a:solidFill>
              <a:schemeClr val="bg1"/>
            </a:solidFill>
          </a:endParaRPr>
        </a:p>
      </dgm:t>
    </dgm:pt>
    <dgm:pt modelId="{C5BD7FFB-71CC-4EA8-A7B0-31DA1C7DD4F9}">
      <dgm:prSet/>
      <dgm:spPr/>
      <dgm:t>
        <a:bodyPr/>
        <a:lstStyle/>
        <a:p>
          <a:r>
            <a:rPr lang="en-US" dirty="0">
              <a:solidFill>
                <a:schemeClr val="tx1"/>
              </a:solidFill>
            </a:rPr>
            <a:t>Access to over 29.5 million potential volunteers</a:t>
          </a:r>
        </a:p>
      </dgm:t>
    </dgm:pt>
    <dgm:pt modelId="{34D2D3DD-0972-49E0-8AA7-CDEF344A850B}" type="parTrans" cxnId="{247ADA03-CA67-44E1-A506-1655ED278F26}">
      <dgm:prSet/>
      <dgm:spPr/>
      <dgm:t>
        <a:bodyPr/>
        <a:lstStyle/>
        <a:p>
          <a:endParaRPr lang="en-US">
            <a:solidFill>
              <a:schemeClr val="bg1"/>
            </a:solidFill>
          </a:endParaRPr>
        </a:p>
      </dgm:t>
    </dgm:pt>
    <dgm:pt modelId="{54C397EC-A503-432D-BA17-736841600F8A}" type="sibTrans" cxnId="{247ADA03-CA67-44E1-A506-1655ED278F26}">
      <dgm:prSet/>
      <dgm:spPr/>
      <dgm:t>
        <a:bodyPr/>
        <a:lstStyle/>
        <a:p>
          <a:endParaRPr lang="en-US">
            <a:solidFill>
              <a:schemeClr val="bg1"/>
            </a:solidFill>
          </a:endParaRPr>
        </a:p>
      </dgm:t>
    </dgm:pt>
    <dgm:pt modelId="{23804B99-00A9-4346-98FF-E19D954FA8ED}">
      <dgm:prSet/>
      <dgm:spPr/>
      <dgm:t>
        <a:bodyPr/>
        <a:lstStyle/>
        <a:p>
          <a:r>
            <a:rPr lang="en-US" dirty="0">
              <a:solidFill>
                <a:schemeClr val="tx1"/>
              </a:solidFill>
            </a:rPr>
            <a:t>Proximity to extensive mass transit and 2 major airports </a:t>
          </a:r>
        </a:p>
      </dgm:t>
    </dgm:pt>
    <dgm:pt modelId="{F95554EA-49E6-4D87-A9A0-78815FBCC8CE}" type="parTrans" cxnId="{1B0C6D32-1682-4C82-A08D-C6657713F171}">
      <dgm:prSet/>
      <dgm:spPr/>
      <dgm:t>
        <a:bodyPr/>
        <a:lstStyle/>
        <a:p>
          <a:endParaRPr lang="en-US">
            <a:solidFill>
              <a:schemeClr val="bg1"/>
            </a:solidFill>
          </a:endParaRPr>
        </a:p>
      </dgm:t>
    </dgm:pt>
    <dgm:pt modelId="{72E283A6-8A82-41A4-BC89-0CCF9519399F}" type="sibTrans" cxnId="{1B0C6D32-1682-4C82-A08D-C6657713F171}">
      <dgm:prSet/>
      <dgm:spPr/>
      <dgm:t>
        <a:bodyPr/>
        <a:lstStyle/>
        <a:p>
          <a:endParaRPr lang="en-US">
            <a:solidFill>
              <a:schemeClr val="bg1"/>
            </a:solidFill>
          </a:endParaRPr>
        </a:p>
      </dgm:t>
    </dgm:pt>
    <dgm:pt modelId="{B0C5587A-6E41-4F05-A1EF-C0298A94D4B2}">
      <dgm:prSet/>
      <dgm:spPr/>
      <dgm:t>
        <a:bodyPr/>
        <a:lstStyle/>
        <a:p>
          <a:r>
            <a:rPr lang="en-US" dirty="0">
              <a:solidFill>
                <a:schemeClr val="tx1"/>
              </a:solidFill>
            </a:rPr>
            <a:t>Located near some of the leading medical facilities in the country</a:t>
          </a:r>
        </a:p>
      </dgm:t>
    </dgm:pt>
    <dgm:pt modelId="{8C99D389-49C5-4FC9-9934-EB658E21A6F2}" type="parTrans" cxnId="{AEA74A30-413A-458C-BEDF-F31AE8B7213F}">
      <dgm:prSet/>
      <dgm:spPr/>
      <dgm:t>
        <a:bodyPr/>
        <a:lstStyle/>
        <a:p>
          <a:endParaRPr lang="en-US">
            <a:solidFill>
              <a:schemeClr val="bg1"/>
            </a:solidFill>
          </a:endParaRPr>
        </a:p>
      </dgm:t>
    </dgm:pt>
    <dgm:pt modelId="{D186671E-3721-42C8-B4C5-9F6AD56E654A}" type="sibTrans" cxnId="{AEA74A30-413A-458C-BEDF-F31AE8B7213F}">
      <dgm:prSet/>
      <dgm:spPr/>
      <dgm:t>
        <a:bodyPr/>
        <a:lstStyle/>
        <a:p>
          <a:endParaRPr lang="en-US">
            <a:solidFill>
              <a:schemeClr val="bg1"/>
            </a:solidFill>
          </a:endParaRPr>
        </a:p>
      </dgm:t>
    </dgm:pt>
    <dgm:pt modelId="{CC8BE708-5ED9-4B22-BAC3-67C18023278A}">
      <dgm:prSet/>
      <dgm:spPr/>
      <dgm:t>
        <a:bodyPr/>
        <a:lstStyle/>
        <a:p>
          <a:r>
            <a:rPr lang="en-US" dirty="0">
              <a:solidFill>
                <a:schemeClr val="tx1"/>
              </a:solidFill>
            </a:rPr>
            <a:t>0.25 miles to local ER</a:t>
          </a:r>
        </a:p>
      </dgm:t>
    </dgm:pt>
    <dgm:pt modelId="{A2DB7E21-B79F-4340-9566-15B2F8B2F38F}" type="parTrans" cxnId="{47024AE8-BBB2-447D-84F6-CD30B27E555B}">
      <dgm:prSet/>
      <dgm:spPr/>
      <dgm:t>
        <a:bodyPr/>
        <a:lstStyle/>
        <a:p>
          <a:endParaRPr lang="en-US">
            <a:solidFill>
              <a:schemeClr val="bg1"/>
            </a:solidFill>
          </a:endParaRPr>
        </a:p>
      </dgm:t>
    </dgm:pt>
    <dgm:pt modelId="{CD7236D9-3F1F-4196-9364-09A8CF45E68A}" type="sibTrans" cxnId="{47024AE8-BBB2-447D-84F6-CD30B27E555B}">
      <dgm:prSet/>
      <dgm:spPr/>
      <dgm:t>
        <a:bodyPr/>
        <a:lstStyle/>
        <a:p>
          <a:endParaRPr lang="en-US">
            <a:solidFill>
              <a:schemeClr val="bg1"/>
            </a:solidFill>
          </a:endParaRPr>
        </a:p>
      </dgm:t>
    </dgm:pt>
    <dgm:pt modelId="{CCEEB96A-6648-4D4F-9D06-6A1979B9B541}" type="pres">
      <dgm:prSet presAssocID="{BD2625B2-2EAE-4622-BDF3-B53F8563F2E4}" presName="Name0" presStyleCnt="0">
        <dgm:presLayoutVars>
          <dgm:dir/>
          <dgm:animLvl val="lvl"/>
          <dgm:resizeHandles val="exact"/>
        </dgm:presLayoutVars>
      </dgm:prSet>
      <dgm:spPr/>
      <dgm:t>
        <a:bodyPr/>
        <a:lstStyle/>
        <a:p>
          <a:endParaRPr lang="en-US"/>
        </a:p>
      </dgm:t>
    </dgm:pt>
    <dgm:pt modelId="{A23B6344-C728-4E73-BDC3-2FBFB098245E}" type="pres">
      <dgm:prSet presAssocID="{7946CE29-64A6-40F2-9C4B-CBF554C64F40}" presName="composite" presStyleCnt="0"/>
      <dgm:spPr/>
    </dgm:pt>
    <dgm:pt modelId="{4363CAF7-1240-45DE-B6AC-0510B21A246D}" type="pres">
      <dgm:prSet presAssocID="{7946CE29-64A6-40F2-9C4B-CBF554C64F40}" presName="parTx" presStyleLbl="alignNode1" presStyleIdx="0" presStyleCnt="3">
        <dgm:presLayoutVars>
          <dgm:chMax val="0"/>
          <dgm:chPref val="0"/>
          <dgm:bulletEnabled val="1"/>
        </dgm:presLayoutVars>
      </dgm:prSet>
      <dgm:spPr/>
      <dgm:t>
        <a:bodyPr/>
        <a:lstStyle/>
        <a:p>
          <a:endParaRPr lang="en-US"/>
        </a:p>
      </dgm:t>
    </dgm:pt>
    <dgm:pt modelId="{3AB20780-54E2-43EF-B7DD-A003AA28DAF3}" type="pres">
      <dgm:prSet presAssocID="{7946CE29-64A6-40F2-9C4B-CBF554C64F40}" presName="desTx" presStyleLbl="alignAccFollowNode1" presStyleIdx="0" presStyleCnt="3">
        <dgm:presLayoutVars>
          <dgm:bulletEnabled val="1"/>
        </dgm:presLayoutVars>
      </dgm:prSet>
      <dgm:spPr/>
      <dgm:t>
        <a:bodyPr/>
        <a:lstStyle/>
        <a:p>
          <a:endParaRPr lang="en-US"/>
        </a:p>
      </dgm:t>
    </dgm:pt>
    <dgm:pt modelId="{BBC7674C-9147-4E03-B047-2569AA072D10}" type="pres">
      <dgm:prSet presAssocID="{5EE876B6-6F24-456D-8412-E289D6F90D83}" presName="space" presStyleCnt="0"/>
      <dgm:spPr/>
    </dgm:pt>
    <dgm:pt modelId="{6B669C01-4DF5-4D59-8114-857F35FA25A1}" type="pres">
      <dgm:prSet presAssocID="{AD6A8DF1-BBFB-4CD4-BA7C-E765EEA97955}" presName="composite" presStyleCnt="0"/>
      <dgm:spPr/>
    </dgm:pt>
    <dgm:pt modelId="{6A16BACD-4A25-426D-9300-AF1BBC9839EA}" type="pres">
      <dgm:prSet presAssocID="{AD6A8DF1-BBFB-4CD4-BA7C-E765EEA97955}" presName="parTx" presStyleLbl="alignNode1" presStyleIdx="1" presStyleCnt="3">
        <dgm:presLayoutVars>
          <dgm:chMax val="0"/>
          <dgm:chPref val="0"/>
          <dgm:bulletEnabled val="1"/>
        </dgm:presLayoutVars>
      </dgm:prSet>
      <dgm:spPr/>
      <dgm:t>
        <a:bodyPr/>
        <a:lstStyle/>
        <a:p>
          <a:endParaRPr lang="en-US"/>
        </a:p>
      </dgm:t>
    </dgm:pt>
    <dgm:pt modelId="{B27D448A-4514-4804-B704-C9A50EC66393}" type="pres">
      <dgm:prSet presAssocID="{AD6A8DF1-BBFB-4CD4-BA7C-E765EEA97955}" presName="desTx" presStyleLbl="alignAccFollowNode1" presStyleIdx="1" presStyleCnt="3">
        <dgm:presLayoutVars>
          <dgm:bulletEnabled val="1"/>
        </dgm:presLayoutVars>
      </dgm:prSet>
      <dgm:spPr/>
      <dgm:t>
        <a:bodyPr/>
        <a:lstStyle/>
        <a:p>
          <a:endParaRPr lang="en-US"/>
        </a:p>
      </dgm:t>
    </dgm:pt>
    <dgm:pt modelId="{87141E19-34A9-4C0D-A685-6535C1DCDE72}" type="pres">
      <dgm:prSet presAssocID="{C25011CA-F0CF-4DDB-A2AA-7F6C139D1E2E}" presName="space" presStyleCnt="0"/>
      <dgm:spPr/>
    </dgm:pt>
    <dgm:pt modelId="{1C2670D6-7860-4A39-BFA2-D742F62DEF92}" type="pres">
      <dgm:prSet presAssocID="{582579D0-CC6A-403B-82BA-62D5AFEC3326}" presName="composite" presStyleCnt="0"/>
      <dgm:spPr/>
    </dgm:pt>
    <dgm:pt modelId="{2305780A-0741-44B3-B8CA-EFD833C29021}" type="pres">
      <dgm:prSet presAssocID="{582579D0-CC6A-403B-82BA-62D5AFEC3326}" presName="parTx" presStyleLbl="alignNode1" presStyleIdx="2" presStyleCnt="3">
        <dgm:presLayoutVars>
          <dgm:chMax val="0"/>
          <dgm:chPref val="0"/>
          <dgm:bulletEnabled val="1"/>
        </dgm:presLayoutVars>
      </dgm:prSet>
      <dgm:spPr/>
      <dgm:t>
        <a:bodyPr/>
        <a:lstStyle/>
        <a:p>
          <a:endParaRPr lang="en-US"/>
        </a:p>
      </dgm:t>
    </dgm:pt>
    <dgm:pt modelId="{42BAA018-675F-4026-9186-6B57A73A6A65}" type="pres">
      <dgm:prSet presAssocID="{582579D0-CC6A-403B-82BA-62D5AFEC3326}" presName="desTx" presStyleLbl="alignAccFollowNode1" presStyleIdx="2" presStyleCnt="3">
        <dgm:presLayoutVars>
          <dgm:bulletEnabled val="1"/>
        </dgm:presLayoutVars>
      </dgm:prSet>
      <dgm:spPr/>
      <dgm:t>
        <a:bodyPr/>
        <a:lstStyle/>
        <a:p>
          <a:endParaRPr lang="en-US"/>
        </a:p>
      </dgm:t>
    </dgm:pt>
  </dgm:ptLst>
  <dgm:cxnLst>
    <dgm:cxn modelId="{7F06907F-7804-4005-B881-E593DB0E1FC9}" type="presOf" srcId="{39908094-E5DC-441F-BF09-8E86C570CACF}" destId="{B27D448A-4514-4804-B704-C9A50EC66393}" srcOrd="0" destOrd="0" presId="urn:microsoft.com/office/officeart/2005/8/layout/hList1"/>
    <dgm:cxn modelId="{E4E3D3AB-5F9E-4F87-A0E1-39ED9B8C1C27}" srcId="{AD6A8DF1-BBFB-4CD4-BA7C-E765EEA97955}" destId="{2A2802A6-3E8F-4F71-9BBA-EC4AD9357137}" srcOrd="5" destOrd="0" parTransId="{CAC6D7DB-9981-48C3-86FA-59CB774CC24E}" sibTransId="{EE963A76-752B-4F50-835A-A05C5282C056}"/>
    <dgm:cxn modelId="{BE156081-D987-4D3C-8718-9B8016718B8C}" srcId="{BD2625B2-2EAE-4622-BDF3-B53F8563F2E4}" destId="{7946CE29-64A6-40F2-9C4B-CBF554C64F40}" srcOrd="0" destOrd="0" parTransId="{A2ADF84D-21AC-4FB3-85CB-2E8B33AFC965}" sibTransId="{5EE876B6-6F24-456D-8412-E289D6F90D83}"/>
    <dgm:cxn modelId="{47C033DB-C3DD-4EBE-808F-E66046BC9D19}" srcId="{AD6A8DF1-BBFB-4CD4-BA7C-E765EEA97955}" destId="{7ED80E67-5C3A-485B-8F28-6A96A225D99B}" srcOrd="3" destOrd="0" parTransId="{E0DD7600-5AE2-41A4-8067-7D94BA22E8B5}" sibTransId="{4F513872-B77E-435E-9E4E-F044A94E0E68}"/>
    <dgm:cxn modelId="{59BBF9C0-CB6E-4763-9373-0311B33B151E}" type="presOf" srcId="{9C2F1F92-5691-4A96-AB96-E020390C84DA}" destId="{3AB20780-54E2-43EF-B7DD-A003AA28DAF3}" srcOrd="0" destOrd="1" presId="urn:microsoft.com/office/officeart/2005/8/layout/hList1"/>
    <dgm:cxn modelId="{47024AE8-BBB2-447D-84F6-CD30B27E555B}" srcId="{582579D0-CC6A-403B-82BA-62D5AFEC3326}" destId="{CC8BE708-5ED9-4B22-BAC3-67C18023278A}" srcOrd="4" destOrd="0" parTransId="{A2DB7E21-B79F-4340-9566-15B2F8B2F38F}" sibTransId="{CD7236D9-3F1F-4196-9364-09A8CF45E68A}"/>
    <dgm:cxn modelId="{872F9A2E-A1BB-467C-A5CE-4C6F46233999}" type="presOf" srcId="{7ED80E67-5C3A-485B-8F28-6A96A225D99B}" destId="{B27D448A-4514-4804-B704-C9A50EC66393}" srcOrd="0" destOrd="3" presId="urn:microsoft.com/office/officeart/2005/8/layout/hList1"/>
    <dgm:cxn modelId="{3860FBF1-EDD8-4B3B-84FE-71F136D81F17}" srcId="{7946CE29-64A6-40F2-9C4B-CBF554C64F40}" destId="{9C2F1F92-5691-4A96-AB96-E020390C84DA}" srcOrd="1" destOrd="0" parTransId="{301D0970-EAA2-4FAB-A6EB-B32A6573A71B}" sibTransId="{D46ED5F9-5452-4F9E-8921-33B1D1084C42}"/>
    <dgm:cxn modelId="{1B0C6D32-1682-4C82-A08D-C6657713F171}" srcId="{582579D0-CC6A-403B-82BA-62D5AFEC3326}" destId="{23804B99-00A9-4346-98FF-E19D954FA8ED}" srcOrd="2" destOrd="0" parTransId="{F95554EA-49E6-4D87-A9A0-78815FBCC8CE}" sibTransId="{72E283A6-8A82-41A4-BC89-0CCF9519399F}"/>
    <dgm:cxn modelId="{6E269C61-01F9-436D-9F71-F407C07F75B5}" srcId="{7946CE29-64A6-40F2-9C4B-CBF554C64F40}" destId="{EED4F4D5-5C37-408A-8492-A2DA08D33D91}" srcOrd="2" destOrd="0" parTransId="{9B8C6AD0-8A89-4587-9FFB-D76E137DC14D}" sibTransId="{B769C275-2480-408D-9F25-258A6FB42A5A}"/>
    <dgm:cxn modelId="{3F2A89DC-8FD4-4DA1-B387-33E7127D3D96}" srcId="{AD6A8DF1-BBFB-4CD4-BA7C-E765EEA97955}" destId="{4F8C8960-4678-4DAC-8A77-6F014A40A53B}" srcOrd="2" destOrd="0" parTransId="{3EE74499-02FA-47E3-A16F-002B6AB17134}" sibTransId="{A1701CA7-0A3D-4FE5-93D1-5999ACE82031}"/>
    <dgm:cxn modelId="{3E4FFD09-16E0-495A-A685-7CBA43E3B00D}" type="presOf" srcId="{BD2625B2-2EAE-4622-BDF3-B53F8563F2E4}" destId="{CCEEB96A-6648-4D4F-9D06-6A1979B9B541}" srcOrd="0" destOrd="0" presId="urn:microsoft.com/office/officeart/2005/8/layout/hList1"/>
    <dgm:cxn modelId="{C6D59636-A7F5-458C-8FFB-DE3B08492FAB}" type="presOf" srcId="{CC8BE708-5ED9-4B22-BAC3-67C18023278A}" destId="{42BAA018-675F-4026-9186-6B57A73A6A65}" srcOrd="0" destOrd="4" presId="urn:microsoft.com/office/officeart/2005/8/layout/hList1"/>
    <dgm:cxn modelId="{B0F0B22D-D1B9-4054-9575-678CEC66AB40}" type="presOf" srcId="{4F8C8960-4678-4DAC-8A77-6F014A40A53B}" destId="{B27D448A-4514-4804-B704-C9A50EC66393}" srcOrd="0" destOrd="2" presId="urn:microsoft.com/office/officeart/2005/8/layout/hList1"/>
    <dgm:cxn modelId="{3CB5EC81-8512-4255-B08B-7E95DCF26865}" type="presOf" srcId="{2A2802A6-3E8F-4F71-9BBA-EC4AD9357137}" destId="{B27D448A-4514-4804-B704-C9A50EC66393}" srcOrd="0" destOrd="5" presId="urn:microsoft.com/office/officeart/2005/8/layout/hList1"/>
    <dgm:cxn modelId="{5A6907E9-5CEB-4675-BA1B-63032999A35D}" type="presOf" srcId="{9DAD0A6E-4720-44A0-BB17-0E18D19D5C7F}" destId="{42BAA018-675F-4026-9186-6B57A73A6A65}" srcOrd="0" destOrd="0" presId="urn:microsoft.com/office/officeart/2005/8/layout/hList1"/>
    <dgm:cxn modelId="{80E5366D-8A53-4621-BD33-158F7C45CB9C}" type="presOf" srcId="{582579D0-CC6A-403B-82BA-62D5AFEC3326}" destId="{2305780A-0741-44B3-B8CA-EFD833C29021}" srcOrd="0" destOrd="0" presId="urn:microsoft.com/office/officeart/2005/8/layout/hList1"/>
    <dgm:cxn modelId="{3A125235-A36C-439C-A6CB-F2C6B132E746}" srcId="{AD6A8DF1-BBFB-4CD4-BA7C-E765EEA97955}" destId="{87DD94B0-377D-47B0-8D08-A9507F818B17}" srcOrd="1" destOrd="0" parTransId="{87DFFC42-0499-4843-BF76-2D1F1C1554A3}" sibTransId="{8B168756-27DF-460E-A398-9654949AC2E4}"/>
    <dgm:cxn modelId="{0AD17344-DCEE-47B6-8387-9AD353C58D68}" srcId="{AD6A8DF1-BBFB-4CD4-BA7C-E765EEA97955}" destId="{CCAA164D-3C54-4A3F-8378-9E3C039BECF3}" srcOrd="4" destOrd="0" parTransId="{53DB751A-0396-4878-B8D7-77FD87DA7954}" sibTransId="{584748C0-92B5-433A-BA30-AE022D258CD1}"/>
    <dgm:cxn modelId="{247ADA03-CA67-44E1-A506-1655ED278F26}" srcId="{582579D0-CC6A-403B-82BA-62D5AFEC3326}" destId="{C5BD7FFB-71CC-4EA8-A7B0-31DA1C7DD4F9}" srcOrd="1" destOrd="0" parTransId="{34D2D3DD-0972-49E0-8AA7-CDEF344A850B}" sibTransId="{54C397EC-A503-432D-BA17-736841600F8A}"/>
    <dgm:cxn modelId="{F3EF0780-466D-4D79-AF23-B5F3D393C07D}" type="presOf" srcId="{CCAA164D-3C54-4A3F-8378-9E3C039BECF3}" destId="{B27D448A-4514-4804-B704-C9A50EC66393}" srcOrd="0" destOrd="4" presId="urn:microsoft.com/office/officeart/2005/8/layout/hList1"/>
    <dgm:cxn modelId="{D5CA9615-EA1E-4D0A-8916-773C9E8DE809}" type="presOf" srcId="{23804B99-00A9-4346-98FF-E19D954FA8ED}" destId="{42BAA018-675F-4026-9186-6B57A73A6A65}" srcOrd="0" destOrd="2" presId="urn:microsoft.com/office/officeart/2005/8/layout/hList1"/>
    <dgm:cxn modelId="{D4D37CB1-6C80-4D49-ACF6-5E29193D0858}" type="presOf" srcId="{AD6A8DF1-BBFB-4CD4-BA7C-E765EEA97955}" destId="{6A16BACD-4A25-426D-9300-AF1BBC9839EA}" srcOrd="0" destOrd="0" presId="urn:microsoft.com/office/officeart/2005/8/layout/hList1"/>
    <dgm:cxn modelId="{AEA74A30-413A-458C-BEDF-F31AE8B7213F}" srcId="{582579D0-CC6A-403B-82BA-62D5AFEC3326}" destId="{B0C5587A-6E41-4F05-A1EF-C0298A94D4B2}" srcOrd="3" destOrd="0" parTransId="{8C99D389-49C5-4FC9-9934-EB658E21A6F2}" sibTransId="{D186671E-3721-42C8-B4C5-9F6AD56E654A}"/>
    <dgm:cxn modelId="{0FB00005-756A-40AD-B887-852B213C713F}" srcId="{BD2625B2-2EAE-4622-BDF3-B53F8563F2E4}" destId="{AD6A8DF1-BBFB-4CD4-BA7C-E765EEA97955}" srcOrd="1" destOrd="0" parTransId="{8FEE7D29-1DC1-4816-8B59-D7A0C6028DC2}" sibTransId="{C25011CA-F0CF-4DDB-A2AA-7F6C139D1E2E}"/>
    <dgm:cxn modelId="{2E9B3D32-D42F-4B1E-897A-2C5B82203735}" type="presOf" srcId="{C5BD7FFB-71CC-4EA8-A7B0-31DA1C7DD4F9}" destId="{42BAA018-675F-4026-9186-6B57A73A6A65}" srcOrd="0" destOrd="1" presId="urn:microsoft.com/office/officeart/2005/8/layout/hList1"/>
    <dgm:cxn modelId="{FB6493FA-B0E6-4B97-9706-662B87C82B6A}" srcId="{BD2625B2-2EAE-4622-BDF3-B53F8563F2E4}" destId="{582579D0-CC6A-403B-82BA-62D5AFEC3326}" srcOrd="2" destOrd="0" parTransId="{89F1505C-5ACC-4316-A544-F2CB18EE0062}" sibTransId="{BAECDDE3-2AC2-494B-ADC2-F394E4431E18}"/>
    <dgm:cxn modelId="{F9E2CFF9-6D24-49A8-A444-98D5F2AD0C78}" type="presOf" srcId="{87DD94B0-377D-47B0-8D08-A9507F818B17}" destId="{B27D448A-4514-4804-B704-C9A50EC66393}" srcOrd="0" destOrd="1" presId="urn:microsoft.com/office/officeart/2005/8/layout/hList1"/>
    <dgm:cxn modelId="{FFDF2A78-7777-44F0-A553-894EB27729F5}" type="presOf" srcId="{7946CE29-64A6-40F2-9C4B-CBF554C64F40}" destId="{4363CAF7-1240-45DE-B6AC-0510B21A246D}" srcOrd="0" destOrd="0" presId="urn:microsoft.com/office/officeart/2005/8/layout/hList1"/>
    <dgm:cxn modelId="{F799550A-08BE-404E-8884-9102EEDD7E87}" type="presOf" srcId="{332A164A-4E87-43E0-AE71-EF299C41818F}" destId="{3AB20780-54E2-43EF-B7DD-A003AA28DAF3}" srcOrd="0" destOrd="0" presId="urn:microsoft.com/office/officeart/2005/8/layout/hList1"/>
    <dgm:cxn modelId="{5C22BEE3-7E4B-4AFC-B26A-448347885096}" srcId="{7946CE29-64A6-40F2-9C4B-CBF554C64F40}" destId="{332A164A-4E87-43E0-AE71-EF299C41818F}" srcOrd="0" destOrd="0" parTransId="{6FC05DFB-91EE-41BA-805A-621F3E13E067}" sibTransId="{06BD9E3A-308E-4E69-A0C1-904EC47832AC}"/>
    <dgm:cxn modelId="{C12EA797-60BA-418A-B76D-FC9D50C1673A}" srcId="{AD6A8DF1-BBFB-4CD4-BA7C-E765EEA97955}" destId="{39908094-E5DC-441F-BF09-8E86C570CACF}" srcOrd="0" destOrd="0" parTransId="{9DBE2665-97A9-4E09-9BBE-BA5F5F999309}" sibTransId="{38B4CE29-F7E6-4804-8167-BFF45F44C77E}"/>
    <dgm:cxn modelId="{A5978745-36B7-482B-9597-A85BF60A4121}" srcId="{582579D0-CC6A-403B-82BA-62D5AFEC3326}" destId="{9DAD0A6E-4720-44A0-BB17-0E18D19D5C7F}" srcOrd="0" destOrd="0" parTransId="{05D710E2-CCE9-47FF-A89C-90C14C56F308}" sibTransId="{3FCD8709-31E7-40DC-BA5E-16F2E86C9B6E}"/>
    <dgm:cxn modelId="{EDA8D203-8F8F-4FE4-9D0D-508228344653}" type="presOf" srcId="{B0C5587A-6E41-4F05-A1EF-C0298A94D4B2}" destId="{42BAA018-675F-4026-9186-6B57A73A6A65}" srcOrd="0" destOrd="3" presId="urn:microsoft.com/office/officeart/2005/8/layout/hList1"/>
    <dgm:cxn modelId="{4BB15B4E-C86C-4CBF-A3FB-84C97957B3AF}" type="presOf" srcId="{EED4F4D5-5C37-408A-8492-A2DA08D33D91}" destId="{3AB20780-54E2-43EF-B7DD-A003AA28DAF3}" srcOrd="0" destOrd="2" presId="urn:microsoft.com/office/officeart/2005/8/layout/hList1"/>
    <dgm:cxn modelId="{7EB7E420-F9B0-4464-B80D-03582269B72B}" type="presParOf" srcId="{CCEEB96A-6648-4D4F-9D06-6A1979B9B541}" destId="{A23B6344-C728-4E73-BDC3-2FBFB098245E}" srcOrd="0" destOrd="0" presId="urn:microsoft.com/office/officeart/2005/8/layout/hList1"/>
    <dgm:cxn modelId="{711099F6-0FEE-4BE5-ACF7-6C1E455BDAD3}" type="presParOf" srcId="{A23B6344-C728-4E73-BDC3-2FBFB098245E}" destId="{4363CAF7-1240-45DE-B6AC-0510B21A246D}" srcOrd="0" destOrd="0" presId="urn:microsoft.com/office/officeart/2005/8/layout/hList1"/>
    <dgm:cxn modelId="{D18FD837-4811-4D21-9450-A2106F751CE9}" type="presParOf" srcId="{A23B6344-C728-4E73-BDC3-2FBFB098245E}" destId="{3AB20780-54E2-43EF-B7DD-A003AA28DAF3}" srcOrd="1" destOrd="0" presId="urn:microsoft.com/office/officeart/2005/8/layout/hList1"/>
    <dgm:cxn modelId="{DA8B3ACE-F21D-45F2-ABE6-8AE49C517EE2}" type="presParOf" srcId="{CCEEB96A-6648-4D4F-9D06-6A1979B9B541}" destId="{BBC7674C-9147-4E03-B047-2569AA072D10}" srcOrd="1" destOrd="0" presId="urn:microsoft.com/office/officeart/2005/8/layout/hList1"/>
    <dgm:cxn modelId="{6C552C4C-DB7F-48C3-8F59-F5163E874151}" type="presParOf" srcId="{CCEEB96A-6648-4D4F-9D06-6A1979B9B541}" destId="{6B669C01-4DF5-4D59-8114-857F35FA25A1}" srcOrd="2" destOrd="0" presId="urn:microsoft.com/office/officeart/2005/8/layout/hList1"/>
    <dgm:cxn modelId="{7B371448-0D75-4C55-B9D4-075D9AAEF302}" type="presParOf" srcId="{6B669C01-4DF5-4D59-8114-857F35FA25A1}" destId="{6A16BACD-4A25-426D-9300-AF1BBC9839EA}" srcOrd="0" destOrd="0" presId="urn:microsoft.com/office/officeart/2005/8/layout/hList1"/>
    <dgm:cxn modelId="{602699F5-9D54-4E35-A2A0-105E8C1CDF1F}" type="presParOf" srcId="{6B669C01-4DF5-4D59-8114-857F35FA25A1}" destId="{B27D448A-4514-4804-B704-C9A50EC66393}" srcOrd="1" destOrd="0" presId="urn:microsoft.com/office/officeart/2005/8/layout/hList1"/>
    <dgm:cxn modelId="{591E0488-0EC7-455E-BA24-95C996129E19}" type="presParOf" srcId="{CCEEB96A-6648-4D4F-9D06-6A1979B9B541}" destId="{87141E19-34A9-4C0D-A685-6535C1DCDE72}" srcOrd="3" destOrd="0" presId="urn:microsoft.com/office/officeart/2005/8/layout/hList1"/>
    <dgm:cxn modelId="{0BD05971-4AD1-40AF-8DD4-1966B2242B06}" type="presParOf" srcId="{CCEEB96A-6648-4D4F-9D06-6A1979B9B541}" destId="{1C2670D6-7860-4A39-BFA2-D742F62DEF92}" srcOrd="4" destOrd="0" presId="urn:microsoft.com/office/officeart/2005/8/layout/hList1"/>
    <dgm:cxn modelId="{CB304983-BDAD-42D7-B95B-5344BA84DB48}" type="presParOf" srcId="{1C2670D6-7860-4A39-BFA2-D742F62DEF92}" destId="{2305780A-0741-44B3-B8CA-EFD833C29021}" srcOrd="0" destOrd="0" presId="urn:microsoft.com/office/officeart/2005/8/layout/hList1"/>
    <dgm:cxn modelId="{F1225B9C-01E9-495E-B416-38C891AAF33F}" type="presParOf" srcId="{1C2670D6-7860-4A39-BFA2-D742F62DEF92}" destId="{42BAA018-675F-4026-9186-6B57A73A6A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CDD018-9469-4AEE-ABF4-317EDBC863E8}"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72F95CB0-AA16-4476-B5E1-74A08C406EA6}">
      <dgm:prSet phldrT="[Text]"/>
      <dgm:spPr/>
      <dgm:t>
        <a:bodyPr/>
        <a:lstStyle/>
        <a:p>
          <a:r>
            <a:rPr lang="en-US" dirty="0"/>
            <a:t>Extensive Experience</a:t>
          </a:r>
        </a:p>
      </dgm:t>
    </dgm:pt>
    <dgm:pt modelId="{B70F05AE-C0E3-49DA-8423-41B20BC90D9C}" type="parTrans" cxnId="{4446C044-B14A-4A11-A8C1-BF8A0262BB3B}">
      <dgm:prSet/>
      <dgm:spPr/>
      <dgm:t>
        <a:bodyPr/>
        <a:lstStyle/>
        <a:p>
          <a:endParaRPr lang="en-US"/>
        </a:p>
      </dgm:t>
    </dgm:pt>
    <dgm:pt modelId="{5A82B505-B325-4AAC-BA4B-01B11A19CB33}" type="sibTrans" cxnId="{4446C044-B14A-4A11-A8C1-BF8A0262BB3B}">
      <dgm:prSet/>
      <dgm:spPr/>
      <dgm:t>
        <a:bodyPr/>
        <a:lstStyle/>
        <a:p>
          <a:endParaRPr lang="en-US"/>
        </a:p>
      </dgm:t>
    </dgm:pt>
    <dgm:pt modelId="{BF509AFF-153D-4E00-9B4F-469F5A6E0AFE}">
      <dgm:prSet phldrT="[Text]"/>
      <dgm:spPr/>
      <dgm:t>
        <a:bodyPr/>
        <a:lstStyle/>
        <a:p>
          <a:r>
            <a:rPr lang="en-US" dirty="0">
              <a:solidFill>
                <a:schemeClr val="tx2"/>
              </a:solidFill>
            </a:rPr>
            <a:t>Biostatistics consultation and analyses by staff statisticians with more than 20 years of industry experience</a:t>
          </a:r>
        </a:p>
      </dgm:t>
    </dgm:pt>
    <dgm:pt modelId="{5A4B2558-A7D7-46C8-A8B6-8E45FAE26902}" type="parTrans" cxnId="{3A8716BF-C107-4FAA-A967-5F7656FDDAB9}">
      <dgm:prSet/>
      <dgm:spPr/>
      <dgm:t>
        <a:bodyPr/>
        <a:lstStyle/>
        <a:p>
          <a:endParaRPr lang="en-US"/>
        </a:p>
      </dgm:t>
    </dgm:pt>
    <dgm:pt modelId="{42D03676-B70A-45FA-A868-55BC1B67F488}" type="sibTrans" cxnId="{3A8716BF-C107-4FAA-A967-5F7656FDDAB9}">
      <dgm:prSet/>
      <dgm:spPr/>
      <dgm:t>
        <a:bodyPr/>
        <a:lstStyle/>
        <a:p>
          <a:endParaRPr lang="en-US"/>
        </a:p>
      </dgm:t>
    </dgm:pt>
    <dgm:pt modelId="{A3A5048B-3E9C-40D0-9F72-ADA186FB9760}">
      <dgm:prSet phldrT="[Text]"/>
      <dgm:spPr/>
      <dgm:t>
        <a:bodyPr/>
        <a:lstStyle/>
        <a:p>
          <a:r>
            <a:rPr lang="en-US" dirty="0">
              <a:solidFill>
                <a:schemeClr val="tx2"/>
              </a:solidFill>
            </a:rPr>
            <a:t>Expertise in generation of CDISC-compliant datasets and supporting documents</a:t>
          </a:r>
        </a:p>
      </dgm:t>
    </dgm:pt>
    <dgm:pt modelId="{73059F3B-0F20-4CA6-82A8-D6352CE9A969}" type="parTrans" cxnId="{F2B3A85B-E320-4CA5-930D-C58C75FD0B39}">
      <dgm:prSet/>
      <dgm:spPr/>
      <dgm:t>
        <a:bodyPr/>
        <a:lstStyle/>
        <a:p>
          <a:endParaRPr lang="en-US"/>
        </a:p>
      </dgm:t>
    </dgm:pt>
    <dgm:pt modelId="{03D2A877-6CBF-4D1C-8D02-E91953C5F0EE}" type="sibTrans" cxnId="{F2B3A85B-E320-4CA5-930D-C58C75FD0B39}">
      <dgm:prSet/>
      <dgm:spPr/>
      <dgm:t>
        <a:bodyPr/>
        <a:lstStyle/>
        <a:p>
          <a:endParaRPr lang="en-US"/>
        </a:p>
      </dgm:t>
    </dgm:pt>
    <dgm:pt modelId="{2EF3DF70-4DE6-453E-AD5E-48323EDB8F83}">
      <dgm:prSet phldrT="[Text]"/>
      <dgm:spPr/>
      <dgm:t>
        <a:bodyPr/>
        <a:lstStyle/>
        <a:p>
          <a:r>
            <a:rPr lang="en-US" dirty="0"/>
            <a:t>Broad Service Offerings</a:t>
          </a:r>
        </a:p>
      </dgm:t>
    </dgm:pt>
    <dgm:pt modelId="{B65486FC-7F02-449C-B8D2-F7C1E5BAF105}" type="parTrans" cxnId="{C46ED7F3-2632-4997-9865-26E39F59C7D1}">
      <dgm:prSet/>
      <dgm:spPr/>
      <dgm:t>
        <a:bodyPr/>
        <a:lstStyle/>
        <a:p>
          <a:endParaRPr lang="en-US"/>
        </a:p>
      </dgm:t>
    </dgm:pt>
    <dgm:pt modelId="{647CA730-A3C1-496F-9025-6FC90C566339}" type="sibTrans" cxnId="{C46ED7F3-2632-4997-9865-26E39F59C7D1}">
      <dgm:prSet/>
      <dgm:spPr/>
      <dgm:t>
        <a:bodyPr/>
        <a:lstStyle/>
        <a:p>
          <a:endParaRPr lang="en-US"/>
        </a:p>
      </dgm:t>
    </dgm:pt>
    <dgm:pt modelId="{768A3F8A-07C9-4D2A-A726-96D6F413D4D5}">
      <dgm:prSet phldrT="[Text]"/>
      <dgm:spPr/>
      <dgm:t>
        <a:bodyPr/>
        <a:lstStyle/>
        <a:p>
          <a:r>
            <a:rPr lang="en-US" dirty="0">
              <a:solidFill>
                <a:schemeClr val="tx2"/>
              </a:solidFill>
            </a:rPr>
            <a:t>Clinical development plans and study designs</a:t>
          </a:r>
        </a:p>
      </dgm:t>
    </dgm:pt>
    <dgm:pt modelId="{564EC88B-071A-4DE4-B8C2-96FD6E0F1657}" type="parTrans" cxnId="{523FACB9-6D5D-42C2-82D4-82F6B472E0F2}">
      <dgm:prSet/>
      <dgm:spPr/>
      <dgm:t>
        <a:bodyPr/>
        <a:lstStyle/>
        <a:p>
          <a:endParaRPr lang="en-US"/>
        </a:p>
      </dgm:t>
    </dgm:pt>
    <dgm:pt modelId="{2C54DD04-B0F2-4BD9-BC7D-DB566BC833AD}" type="sibTrans" cxnId="{523FACB9-6D5D-42C2-82D4-82F6B472E0F2}">
      <dgm:prSet/>
      <dgm:spPr/>
      <dgm:t>
        <a:bodyPr/>
        <a:lstStyle/>
        <a:p>
          <a:endParaRPr lang="en-US"/>
        </a:p>
      </dgm:t>
    </dgm:pt>
    <dgm:pt modelId="{B9C3CF4A-D3ED-4FE4-941A-5896DCA9E62F}">
      <dgm:prSet phldrT="[Text]"/>
      <dgm:spPr/>
      <dgm:t>
        <a:bodyPr/>
        <a:lstStyle/>
        <a:p>
          <a:r>
            <a:rPr lang="en-US" dirty="0"/>
            <a:t>Service Integration</a:t>
          </a:r>
        </a:p>
      </dgm:t>
    </dgm:pt>
    <dgm:pt modelId="{E8DF9AA6-3403-4A90-A9DF-D22D54060885}" type="parTrans" cxnId="{460A2F93-BFA0-4BDD-BD16-91C89CD2B5D2}">
      <dgm:prSet/>
      <dgm:spPr/>
      <dgm:t>
        <a:bodyPr/>
        <a:lstStyle/>
        <a:p>
          <a:endParaRPr lang="en-US"/>
        </a:p>
      </dgm:t>
    </dgm:pt>
    <dgm:pt modelId="{11CCB118-205E-4880-832D-91EB1E3D6E98}" type="sibTrans" cxnId="{460A2F93-BFA0-4BDD-BD16-91C89CD2B5D2}">
      <dgm:prSet/>
      <dgm:spPr/>
      <dgm:t>
        <a:bodyPr/>
        <a:lstStyle/>
        <a:p>
          <a:endParaRPr lang="en-US"/>
        </a:p>
      </dgm:t>
    </dgm:pt>
    <dgm:pt modelId="{F903E5AC-D8A2-4644-AA45-7658C025D0F0}">
      <dgm:prSet phldrT="[Text]"/>
      <dgm:spPr/>
      <dgm:t>
        <a:bodyPr/>
        <a:lstStyle/>
        <a:p>
          <a:r>
            <a:rPr lang="en-US" dirty="0">
              <a:solidFill>
                <a:schemeClr val="tx2"/>
              </a:solidFill>
            </a:rPr>
            <a:t>Stand alone biometric services or fully integrated with Phase I clinic</a:t>
          </a:r>
        </a:p>
      </dgm:t>
    </dgm:pt>
    <dgm:pt modelId="{1815E3E3-DED1-420C-8814-0C56502CF397}" type="parTrans" cxnId="{4FE53E76-7253-4BB7-AA04-0FDF074C178F}">
      <dgm:prSet/>
      <dgm:spPr/>
      <dgm:t>
        <a:bodyPr/>
        <a:lstStyle/>
        <a:p>
          <a:endParaRPr lang="en-US"/>
        </a:p>
      </dgm:t>
    </dgm:pt>
    <dgm:pt modelId="{A1C5D573-9B6B-420A-B5D4-ADD75420AFE0}" type="sibTrans" cxnId="{4FE53E76-7253-4BB7-AA04-0FDF074C178F}">
      <dgm:prSet/>
      <dgm:spPr/>
      <dgm:t>
        <a:bodyPr/>
        <a:lstStyle/>
        <a:p>
          <a:endParaRPr lang="en-US"/>
        </a:p>
      </dgm:t>
    </dgm:pt>
    <dgm:pt modelId="{D629B4F2-EBAA-43FE-91B3-A76082547CE7}">
      <dgm:prSet phldrT="[Text]"/>
      <dgm:spPr>
        <a:solidFill>
          <a:schemeClr val="accent2"/>
        </a:solidFill>
        <a:ln>
          <a:solidFill>
            <a:srgbClr val="23B1A5"/>
          </a:solidFill>
        </a:ln>
        <a:scene3d>
          <a:camera prst="orthographicFront"/>
          <a:lightRig rig="threePt" dir="t"/>
        </a:scene3d>
        <a:sp3d>
          <a:bevelT/>
        </a:sp3d>
      </dgm:spPr>
      <dgm:t>
        <a:bodyPr/>
        <a:lstStyle/>
        <a:p>
          <a:r>
            <a:rPr lang="en-US" dirty="0">
              <a:solidFill>
                <a:schemeClr val="tx2"/>
              </a:solidFill>
            </a:rPr>
            <a:t>Focus on communication</a:t>
          </a:r>
        </a:p>
      </dgm:t>
    </dgm:pt>
    <dgm:pt modelId="{1DDD76C7-BBB9-4E71-B57E-7B0896470846}" type="parTrans" cxnId="{D06F4905-A5E0-4189-B340-1BA3E75F263C}">
      <dgm:prSet/>
      <dgm:spPr/>
      <dgm:t>
        <a:bodyPr/>
        <a:lstStyle/>
        <a:p>
          <a:endParaRPr lang="en-US"/>
        </a:p>
      </dgm:t>
    </dgm:pt>
    <dgm:pt modelId="{E928A1DD-087B-495C-A29C-DB913AE633C5}" type="sibTrans" cxnId="{D06F4905-A5E0-4189-B340-1BA3E75F263C}">
      <dgm:prSet/>
      <dgm:spPr/>
      <dgm:t>
        <a:bodyPr/>
        <a:lstStyle/>
        <a:p>
          <a:endParaRPr lang="en-US"/>
        </a:p>
      </dgm:t>
    </dgm:pt>
    <dgm:pt modelId="{9D3A5A4E-822F-4E54-9C8C-A0944BCEE168}">
      <dgm:prSet phldrT="[Text]"/>
      <dgm:spPr/>
      <dgm:t>
        <a:bodyPr/>
        <a:lstStyle/>
        <a:p>
          <a:r>
            <a:rPr lang="en-US" dirty="0">
              <a:solidFill>
                <a:schemeClr val="tx2"/>
              </a:solidFill>
            </a:rPr>
            <a:t>Phase I-III and post-marketing study support</a:t>
          </a:r>
        </a:p>
      </dgm:t>
    </dgm:pt>
    <dgm:pt modelId="{D38456CD-40F8-4529-BFBF-8E2392EAFC1C}" type="sibTrans" cxnId="{6EAF94BF-0AB8-48F6-B4A9-3BEDC02F37FF}">
      <dgm:prSet/>
      <dgm:spPr/>
      <dgm:t>
        <a:bodyPr/>
        <a:lstStyle/>
        <a:p>
          <a:endParaRPr lang="en-US"/>
        </a:p>
      </dgm:t>
    </dgm:pt>
    <dgm:pt modelId="{D6248DC9-D42B-443B-9B35-13D05079B089}" type="parTrans" cxnId="{6EAF94BF-0AB8-48F6-B4A9-3BEDC02F37FF}">
      <dgm:prSet/>
      <dgm:spPr/>
      <dgm:t>
        <a:bodyPr/>
        <a:lstStyle/>
        <a:p>
          <a:endParaRPr lang="en-US"/>
        </a:p>
      </dgm:t>
    </dgm:pt>
    <dgm:pt modelId="{2456C0D4-3B0A-42BB-A3B6-AC7F943A3CC0}">
      <dgm:prSet phldrT="[Text]"/>
      <dgm:spPr/>
      <dgm:t>
        <a:bodyPr/>
        <a:lstStyle/>
        <a:p>
          <a:r>
            <a:rPr lang="en-US" dirty="0">
              <a:solidFill>
                <a:schemeClr val="tx2"/>
              </a:solidFill>
            </a:rPr>
            <a:t>Medical writing including protocol, ICF, SAP, DMP, and CSR</a:t>
          </a:r>
        </a:p>
      </dgm:t>
    </dgm:pt>
    <dgm:pt modelId="{98E0F40F-2BC7-478F-9CC8-0A6E354D47B0}" type="parTrans" cxnId="{AEEE59B1-FBCD-479D-8177-5156FB37D89C}">
      <dgm:prSet/>
      <dgm:spPr/>
      <dgm:t>
        <a:bodyPr/>
        <a:lstStyle/>
        <a:p>
          <a:endParaRPr lang="en-US"/>
        </a:p>
      </dgm:t>
    </dgm:pt>
    <dgm:pt modelId="{73CD4188-4B99-4C51-8CB7-80EBD8AAF02C}" type="sibTrans" cxnId="{AEEE59B1-FBCD-479D-8177-5156FB37D89C}">
      <dgm:prSet/>
      <dgm:spPr/>
      <dgm:t>
        <a:bodyPr/>
        <a:lstStyle/>
        <a:p>
          <a:endParaRPr lang="en-US"/>
        </a:p>
      </dgm:t>
    </dgm:pt>
    <dgm:pt modelId="{61FE53BF-4327-4096-879B-4172B7954839}">
      <dgm:prSet phldrT="[Text]"/>
      <dgm:spPr/>
      <dgm:t>
        <a:bodyPr/>
        <a:lstStyle/>
        <a:p>
          <a:r>
            <a:rPr lang="en-US" dirty="0">
              <a:solidFill>
                <a:schemeClr val="tx2"/>
              </a:solidFill>
            </a:rPr>
            <a:t>Pharmacokinetic consultation and analyses</a:t>
          </a:r>
        </a:p>
      </dgm:t>
    </dgm:pt>
    <dgm:pt modelId="{BF6F5BBF-A2B9-4E2C-A88B-2C3722495B19}" type="parTrans" cxnId="{21C01572-3324-4644-84F2-58B24E110960}">
      <dgm:prSet/>
      <dgm:spPr/>
      <dgm:t>
        <a:bodyPr/>
        <a:lstStyle/>
        <a:p>
          <a:endParaRPr lang="en-US"/>
        </a:p>
      </dgm:t>
    </dgm:pt>
    <dgm:pt modelId="{F144A5B3-67FC-424B-8010-5E5C181B5450}" type="sibTrans" cxnId="{21C01572-3324-4644-84F2-58B24E110960}">
      <dgm:prSet/>
      <dgm:spPr/>
      <dgm:t>
        <a:bodyPr/>
        <a:lstStyle/>
        <a:p>
          <a:endParaRPr lang="en-US"/>
        </a:p>
      </dgm:t>
    </dgm:pt>
    <dgm:pt modelId="{1AC222B6-C2AC-4566-8349-6EA7444E399F}">
      <dgm:prSet phldrT="[Text]"/>
      <dgm:spPr/>
      <dgm:t>
        <a:bodyPr/>
        <a:lstStyle/>
        <a:p>
          <a:r>
            <a:rPr lang="en-US" dirty="0">
              <a:solidFill>
                <a:schemeClr val="tx2"/>
              </a:solidFill>
            </a:rPr>
            <a:t>Sample size estimations, randomization schedules and TLFs</a:t>
          </a:r>
        </a:p>
      </dgm:t>
    </dgm:pt>
    <dgm:pt modelId="{299BD53F-E8CA-4FE4-8E59-DB626D86E70E}" type="parTrans" cxnId="{DE0ECE91-EB1A-4042-B927-467CD7BB2E0B}">
      <dgm:prSet/>
      <dgm:spPr/>
      <dgm:t>
        <a:bodyPr/>
        <a:lstStyle/>
        <a:p>
          <a:endParaRPr lang="en-US"/>
        </a:p>
      </dgm:t>
    </dgm:pt>
    <dgm:pt modelId="{DC43236F-6901-4EE8-BB97-8DF5DD38BEC9}" type="sibTrans" cxnId="{DE0ECE91-EB1A-4042-B927-467CD7BB2E0B}">
      <dgm:prSet/>
      <dgm:spPr/>
      <dgm:t>
        <a:bodyPr/>
        <a:lstStyle/>
        <a:p>
          <a:endParaRPr lang="en-US"/>
        </a:p>
      </dgm:t>
    </dgm:pt>
    <dgm:pt modelId="{8379AA30-C0A5-42E7-AB6F-85DBE69B644B}">
      <dgm:prSet phldrT="[Text]"/>
      <dgm:spPr/>
      <dgm:t>
        <a:bodyPr/>
        <a:lstStyle/>
        <a:p>
          <a:r>
            <a:rPr lang="en-US" dirty="0">
              <a:solidFill>
                <a:schemeClr val="tx2"/>
              </a:solidFill>
            </a:rPr>
            <a:t>Full Data Management services</a:t>
          </a:r>
        </a:p>
      </dgm:t>
    </dgm:pt>
    <dgm:pt modelId="{7E2166A9-567E-4E8D-B076-F0D54DEE6154}" type="parTrans" cxnId="{4ACA814A-AFB0-4D19-8424-0EEE8013AFB3}">
      <dgm:prSet/>
      <dgm:spPr/>
      <dgm:t>
        <a:bodyPr/>
        <a:lstStyle/>
        <a:p>
          <a:endParaRPr lang="en-US"/>
        </a:p>
      </dgm:t>
    </dgm:pt>
    <dgm:pt modelId="{8A391117-4B63-499E-91E8-F5646496856F}" type="sibTrans" cxnId="{4ACA814A-AFB0-4D19-8424-0EEE8013AFB3}">
      <dgm:prSet/>
      <dgm:spPr/>
      <dgm:t>
        <a:bodyPr/>
        <a:lstStyle/>
        <a:p>
          <a:endParaRPr lang="en-US"/>
        </a:p>
      </dgm:t>
    </dgm:pt>
    <dgm:pt modelId="{944EE15E-352A-49A3-812B-41E2C814A3E0}">
      <dgm:prSet phldrT="[Text]"/>
      <dgm:spPr/>
      <dgm:t>
        <a:bodyPr/>
        <a:lstStyle/>
        <a:p>
          <a:r>
            <a:rPr lang="en-US" dirty="0">
              <a:solidFill>
                <a:schemeClr val="tx2"/>
              </a:solidFill>
            </a:rPr>
            <a:t>Dedicated Project Manager assigned to each project</a:t>
          </a:r>
        </a:p>
      </dgm:t>
    </dgm:pt>
    <dgm:pt modelId="{10F98FDA-B5EC-4701-9604-0080A9FE6493}" type="parTrans" cxnId="{DF12C738-ED0E-4F9D-B14C-51CB4DD0390C}">
      <dgm:prSet/>
      <dgm:spPr/>
      <dgm:t>
        <a:bodyPr/>
        <a:lstStyle/>
        <a:p>
          <a:endParaRPr lang="en-US"/>
        </a:p>
      </dgm:t>
    </dgm:pt>
    <dgm:pt modelId="{CC13334C-CAFE-4F81-8793-BD7D0B6658E4}" type="sibTrans" cxnId="{DF12C738-ED0E-4F9D-B14C-51CB4DD0390C}">
      <dgm:prSet/>
      <dgm:spPr/>
      <dgm:t>
        <a:bodyPr/>
        <a:lstStyle/>
        <a:p>
          <a:endParaRPr lang="en-US"/>
        </a:p>
      </dgm:t>
    </dgm:pt>
    <dgm:pt modelId="{11356A40-5ECC-4857-B1E4-5FAE0F96FBA3}" type="pres">
      <dgm:prSet presAssocID="{F1CDD018-9469-4AEE-ABF4-317EDBC863E8}" presName="Name0" presStyleCnt="0">
        <dgm:presLayoutVars>
          <dgm:dir/>
          <dgm:animLvl val="lvl"/>
          <dgm:resizeHandles val="exact"/>
        </dgm:presLayoutVars>
      </dgm:prSet>
      <dgm:spPr/>
      <dgm:t>
        <a:bodyPr/>
        <a:lstStyle/>
        <a:p>
          <a:endParaRPr lang="en-US"/>
        </a:p>
      </dgm:t>
    </dgm:pt>
    <dgm:pt modelId="{B18E6FAE-6DB6-4EB7-B127-EEFDD02D84FA}" type="pres">
      <dgm:prSet presAssocID="{72F95CB0-AA16-4476-B5E1-74A08C406EA6}" presName="composite" presStyleCnt="0"/>
      <dgm:spPr/>
    </dgm:pt>
    <dgm:pt modelId="{4E705F80-A4E1-4965-940E-8261429F5518}" type="pres">
      <dgm:prSet presAssocID="{72F95CB0-AA16-4476-B5E1-74A08C406EA6}" presName="parTx" presStyleLbl="alignNode1" presStyleIdx="0" presStyleCnt="3">
        <dgm:presLayoutVars>
          <dgm:chMax val="0"/>
          <dgm:chPref val="0"/>
          <dgm:bulletEnabled val="1"/>
        </dgm:presLayoutVars>
      </dgm:prSet>
      <dgm:spPr/>
      <dgm:t>
        <a:bodyPr/>
        <a:lstStyle/>
        <a:p>
          <a:endParaRPr lang="en-US"/>
        </a:p>
      </dgm:t>
    </dgm:pt>
    <dgm:pt modelId="{4D4EFD6B-7EA4-419D-80EF-E3F8AE1CB9C1}" type="pres">
      <dgm:prSet presAssocID="{72F95CB0-AA16-4476-B5E1-74A08C406EA6}" presName="desTx" presStyleLbl="alignAccFollowNode1" presStyleIdx="0" presStyleCnt="3">
        <dgm:presLayoutVars>
          <dgm:bulletEnabled val="1"/>
        </dgm:presLayoutVars>
      </dgm:prSet>
      <dgm:spPr/>
      <dgm:t>
        <a:bodyPr/>
        <a:lstStyle/>
        <a:p>
          <a:endParaRPr lang="en-US"/>
        </a:p>
      </dgm:t>
    </dgm:pt>
    <dgm:pt modelId="{59096033-B930-49F4-B795-EAB4EE8639AD}" type="pres">
      <dgm:prSet presAssocID="{5A82B505-B325-4AAC-BA4B-01B11A19CB33}" presName="space" presStyleCnt="0"/>
      <dgm:spPr/>
    </dgm:pt>
    <dgm:pt modelId="{6081FE83-5919-4720-835E-307378A88217}" type="pres">
      <dgm:prSet presAssocID="{2EF3DF70-4DE6-453E-AD5E-48323EDB8F83}" presName="composite" presStyleCnt="0"/>
      <dgm:spPr/>
    </dgm:pt>
    <dgm:pt modelId="{804E1FEC-C1DE-4B9F-8661-CEEDBCD11208}" type="pres">
      <dgm:prSet presAssocID="{2EF3DF70-4DE6-453E-AD5E-48323EDB8F83}" presName="parTx" presStyleLbl="alignNode1" presStyleIdx="1" presStyleCnt="3">
        <dgm:presLayoutVars>
          <dgm:chMax val="0"/>
          <dgm:chPref val="0"/>
          <dgm:bulletEnabled val="1"/>
        </dgm:presLayoutVars>
      </dgm:prSet>
      <dgm:spPr/>
      <dgm:t>
        <a:bodyPr/>
        <a:lstStyle/>
        <a:p>
          <a:endParaRPr lang="en-US"/>
        </a:p>
      </dgm:t>
    </dgm:pt>
    <dgm:pt modelId="{2B44C2BC-CC42-42F9-BCA2-4178D6ED99B6}" type="pres">
      <dgm:prSet presAssocID="{2EF3DF70-4DE6-453E-AD5E-48323EDB8F83}" presName="desTx" presStyleLbl="alignAccFollowNode1" presStyleIdx="1" presStyleCnt="3">
        <dgm:presLayoutVars>
          <dgm:bulletEnabled val="1"/>
        </dgm:presLayoutVars>
      </dgm:prSet>
      <dgm:spPr/>
      <dgm:t>
        <a:bodyPr/>
        <a:lstStyle/>
        <a:p>
          <a:endParaRPr lang="en-US"/>
        </a:p>
      </dgm:t>
    </dgm:pt>
    <dgm:pt modelId="{6F825E82-418E-421B-AB7D-01DDFD374571}" type="pres">
      <dgm:prSet presAssocID="{647CA730-A3C1-496F-9025-6FC90C566339}" presName="space" presStyleCnt="0"/>
      <dgm:spPr/>
    </dgm:pt>
    <dgm:pt modelId="{DAF8BD6B-F782-4C68-A827-218AA4E42251}" type="pres">
      <dgm:prSet presAssocID="{B9C3CF4A-D3ED-4FE4-941A-5896DCA9E62F}" presName="composite" presStyleCnt="0"/>
      <dgm:spPr/>
    </dgm:pt>
    <dgm:pt modelId="{47557BBE-53CC-483A-91D1-414E7CF8159C}" type="pres">
      <dgm:prSet presAssocID="{B9C3CF4A-D3ED-4FE4-941A-5896DCA9E62F}" presName="parTx" presStyleLbl="alignNode1" presStyleIdx="2" presStyleCnt="3">
        <dgm:presLayoutVars>
          <dgm:chMax val="0"/>
          <dgm:chPref val="0"/>
          <dgm:bulletEnabled val="1"/>
        </dgm:presLayoutVars>
      </dgm:prSet>
      <dgm:spPr/>
      <dgm:t>
        <a:bodyPr/>
        <a:lstStyle/>
        <a:p>
          <a:endParaRPr lang="en-US"/>
        </a:p>
      </dgm:t>
    </dgm:pt>
    <dgm:pt modelId="{CDAA9764-7D78-4271-ACFB-774FB24F6F35}" type="pres">
      <dgm:prSet presAssocID="{B9C3CF4A-D3ED-4FE4-941A-5896DCA9E62F}" presName="desTx" presStyleLbl="alignAccFollowNode1" presStyleIdx="2" presStyleCnt="3">
        <dgm:presLayoutVars>
          <dgm:bulletEnabled val="1"/>
        </dgm:presLayoutVars>
      </dgm:prSet>
      <dgm:spPr/>
      <dgm:t>
        <a:bodyPr/>
        <a:lstStyle/>
        <a:p>
          <a:endParaRPr lang="en-US"/>
        </a:p>
      </dgm:t>
    </dgm:pt>
  </dgm:ptLst>
  <dgm:cxnLst>
    <dgm:cxn modelId="{8FBBB7A0-3E98-417D-8C70-E49CC1620C6C}" type="presOf" srcId="{D629B4F2-EBAA-43FE-91B3-A76082547CE7}" destId="{CDAA9764-7D78-4271-ACFB-774FB24F6F35}" srcOrd="0" destOrd="2" presId="urn:microsoft.com/office/officeart/2005/8/layout/hList1"/>
    <dgm:cxn modelId="{455B6050-F38B-4F86-81F6-D58AEEA25F2F}" type="presOf" srcId="{F903E5AC-D8A2-4644-AA45-7658C025D0F0}" destId="{CDAA9764-7D78-4271-ACFB-774FB24F6F35}" srcOrd="0" destOrd="0" presId="urn:microsoft.com/office/officeart/2005/8/layout/hList1"/>
    <dgm:cxn modelId="{460A2F93-BFA0-4BDD-BD16-91C89CD2B5D2}" srcId="{F1CDD018-9469-4AEE-ABF4-317EDBC863E8}" destId="{B9C3CF4A-D3ED-4FE4-941A-5896DCA9E62F}" srcOrd="2" destOrd="0" parTransId="{E8DF9AA6-3403-4A90-A9DF-D22D54060885}" sibTransId="{11CCB118-205E-4880-832D-91EB1E3D6E98}"/>
    <dgm:cxn modelId="{3A8716BF-C107-4FAA-A967-5F7656FDDAB9}" srcId="{72F95CB0-AA16-4476-B5E1-74A08C406EA6}" destId="{BF509AFF-153D-4E00-9B4F-469F5A6E0AFE}" srcOrd="0" destOrd="0" parTransId="{5A4B2558-A7D7-46C8-A8B6-8E45FAE26902}" sibTransId="{42D03676-B70A-45FA-A868-55BC1B67F488}"/>
    <dgm:cxn modelId="{9C2A6429-A3AE-4F72-A717-2E747294EC0C}" type="presOf" srcId="{768A3F8A-07C9-4D2A-A726-96D6F413D4D5}" destId="{2B44C2BC-CC42-42F9-BCA2-4178D6ED99B6}" srcOrd="0" destOrd="0" presId="urn:microsoft.com/office/officeart/2005/8/layout/hList1"/>
    <dgm:cxn modelId="{784E6428-5178-4AD4-9729-1506C500D9C6}" type="presOf" srcId="{1AC222B6-C2AC-4566-8349-6EA7444E399F}" destId="{2B44C2BC-CC42-42F9-BCA2-4178D6ED99B6}" srcOrd="0" destOrd="3" presId="urn:microsoft.com/office/officeart/2005/8/layout/hList1"/>
    <dgm:cxn modelId="{DF12C738-ED0E-4F9D-B14C-51CB4DD0390C}" srcId="{B9C3CF4A-D3ED-4FE4-941A-5896DCA9E62F}" destId="{944EE15E-352A-49A3-812B-41E2C814A3E0}" srcOrd="1" destOrd="0" parTransId="{10F98FDA-B5EC-4701-9604-0080A9FE6493}" sibTransId="{CC13334C-CAFE-4F81-8793-BD7D0B6658E4}"/>
    <dgm:cxn modelId="{6EDC22D1-52F9-4FA1-98D7-0F0AC61D49E8}" type="presOf" srcId="{72F95CB0-AA16-4476-B5E1-74A08C406EA6}" destId="{4E705F80-A4E1-4965-940E-8261429F5518}" srcOrd="0" destOrd="0" presId="urn:microsoft.com/office/officeart/2005/8/layout/hList1"/>
    <dgm:cxn modelId="{E4251EC9-EF37-4BB9-9A09-696C50E4C55F}" type="presOf" srcId="{944EE15E-352A-49A3-812B-41E2C814A3E0}" destId="{CDAA9764-7D78-4271-ACFB-774FB24F6F35}" srcOrd="0" destOrd="1" presId="urn:microsoft.com/office/officeart/2005/8/layout/hList1"/>
    <dgm:cxn modelId="{ABD63116-CF8F-4149-B1EF-B45C2303DD85}" type="presOf" srcId="{B9C3CF4A-D3ED-4FE4-941A-5896DCA9E62F}" destId="{47557BBE-53CC-483A-91D1-414E7CF8159C}" srcOrd="0" destOrd="0" presId="urn:microsoft.com/office/officeart/2005/8/layout/hList1"/>
    <dgm:cxn modelId="{D06F4905-A5E0-4189-B340-1BA3E75F263C}" srcId="{B9C3CF4A-D3ED-4FE4-941A-5896DCA9E62F}" destId="{D629B4F2-EBAA-43FE-91B3-A76082547CE7}" srcOrd="2" destOrd="0" parTransId="{1DDD76C7-BBB9-4E71-B57E-7B0896470846}" sibTransId="{E928A1DD-087B-495C-A29C-DB913AE633C5}"/>
    <dgm:cxn modelId="{6EAF94BF-0AB8-48F6-B4A9-3BEDC02F37FF}" srcId="{72F95CB0-AA16-4476-B5E1-74A08C406EA6}" destId="{9D3A5A4E-822F-4E54-9C8C-A0944BCEE168}" srcOrd="2" destOrd="0" parTransId="{D6248DC9-D42B-443B-9B35-13D05079B089}" sibTransId="{D38456CD-40F8-4529-BFBF-8E2392EAFC1C}"/>
    <dgm:cxn modelId="{21C01572-3324-4644-84F2-58B24E110960}" srcId="{2EF3DF70-4DE6-453E-AD5E-48323EDB8F83}" destId="{61FE53BF-4327-4096-879B-4172B7954839}" srcOrd="4" destOrd="0" parTransId="{BF6F5BBF-A2B9-4E2C-A88B-2C3722495B19}" sibTransId="{F144A5B3-67FC-424B-8010-5E5C181B5450}"/>
    <dgm:cxn modelId="{C46ED7F3-2632-4997-9865-26E39F59C7D1}" srcId="{F1CDD018-9469-4AEE-ABF4-317EDBC863E8}" destId="{2EF3DF70-4DE6-453E-AD5E-48323EDB8F83}" srcOrd="1" destOrd="0" parTransId="{B65486FC-7F02-449C-B8D2-F7C1E5BAF105}" sibTransId="{647CA730-A3C1-496F-9025-6FC90C566339}"/>
    <dgm:cxn modelId="{4FE53E76-7253-4BB7-AA04-0FDF074C178F}" srcId="{B9C3CF4A-D3ED-4FE4-941A-5896DCA9E62F}" destId="{F903E5AC-D8A2-4644-AA45-7658C025D0F0}" srcOrd="0" destOrd="0" parTransId="{1815E3E3-DED1-420C-8814-0C56502CF397}" sibTransId="{A1C5D573-9B6B-420A-B5D4-ADD75420AFE0}"/>
    <dgm:cxn modelId="{4446C044-B14A-4A11-A8C1-BF8A0262BB3B}" srcId="{F1CDD018-9469-4AEE-ABF4-317EDBC863E8}" destId="{72F95CB0-AA16-4476-B5E1-74A08C406EA6}" srcOrd="0" destOrd="0" parTransId="{B70F05AE-C0E3-49DA-8423-41B20BC90D9C}" sibTransId="{5A82B505-B325-4AAC-BA4B-01B11A19CB33}"/>
    <dgm:cxn modelId="{40B26CA7-BBC8-4FB3-AFD1-59649266B22A}" type="presOf" srcId="{61FE53BF-4327-4096-879B-4172B7954839}" destId="{2B44C2BC-CC42-42F9-BCA2-4178D6ED99B6}" srcOrd="0" destOrd="4" presId="urn:microsoft.com/office/officeart/2005/8/layout/hList1"/>
    <dgm:cxn modelId="{22DD6555-14FD-4849-A125-8CBA94191A92}" type="presOf" srcId="{2EF3DF70-4DE6-453E-AD5E-48323EDB8F83}" destId="{804E1FEC-C1DE-4B9F-8661-CEEDBCD11208}" srcOrd="0" destOrd="0" presId="urn:microsoft.com/office/officeart/2005/8/layout/hList1"/>
    <dgm:cxn modelId="{B9C86685-7B67-4731-8545-278CB800D60D}" type="presOf" srcId="{A3A5048B-3E9C-40D0-9F72-ADA186FB9760}" destId="{4D4EFD6B-7EA4-419D-80EF-E3F8AE1CB9C1}" srcOrd="0" destOrd="1" presId="urn:microsoft.com/office/officeart/2005/8/layout/hList1"/>
    <dgm:cxn modelId="{885FF99D-2A7A-41AC-914E-BE1226784ADB}" type="presOf" srcId="{F1CDD018-9469-4AEE-ABF4-317EDBC863E8}" destId="{11356A40-5ECC-4857-B1E4-5FAE0F96FBA3}" srcOrd="0" destOrd="0" presId="urn:microsoft.com/office/officeart/2005/8/layout/hList1"/>
    <dgm:cxn modelId="{DB5D2BFA-6911-4264-BDAC-2ADA8C24794D}" type="presOf" srcId="{BF509AFF-153D-4E00-9B4F-469F5A6E0AFE}" destId="{4D4EFD6B-7EA4-419D-80EF-E3F8AE1CB9C1}" srcOrd="0" destOrd="0" presId="urn:microsoft.com/office/officeart/2005/8/layout/hList1"/>
    <dgm:cxn modelId="{4ACA814A-AFB0-4D19-8424-0EEE8013AFB3}" srcId="{2EF3DF70-4DE6-453E-AD5E-48323EDB8F83}" destId="{8379AA30-C0A5-42E7-AB6F-85DBE69B644B}" srcOrd="2" destOrd="0" parTransId="{7E2166A9-567E-4E8D-B076-F0D54DEE6154}" sibTransId="{8A391117-4B63-499E-91E8-F5646496856F}"/>
    <dgm:cxn modelId="{AEEE59B1-FBCD-479D-8177-5156FB37D89C}" srcId="{2EF3DF70-4DE6-453E-AD5E-48323EDB8F83}" destId="{2456C0D4-3B0A-42BB-A3B6-AC7F943A3CC0}" srcOrd="1" destOrd="0" parTransId="{98E0F40F-2BC7-478F-9CC8-0A6E354D47B0}" sibTransId="{73CD4188-4B99-4C51-8CB7-80EBD8AAF02C}"/>
    <dgm:cxn modelId="{79BB786A-3A6E-4998-9DFB-27D2F39F2259}" type="presOf" srcId="{9D3A5A4E-822F-4E54-9C8C-A0944BCEE168}" destId="{4D4EFD6B-7EA4-419D-80EF-E3F8AE1CB9C1}" srcOrd="0" destOrd="2" presId="urn:microsoft.com/office/officeart/2005/8/layout/hList1"/>
    <dgm:cxn modelId="{DE0ECE91-EB1A-4042-B927-467CD7BB2E0B}" srcId="{2EF3DF70-4DE6-453E-AD5E-48323EDB8F83}" destId="{1AC222B6-C2AC-4566-8349-6EA7444E399F}" srcOrd="3" destOrd="0" parTransId="{299BD53F-E8CA-4FE4-8E59-DB626D86E70E}" sibTransId="{DC43236F-6901-4EE8-BB97-8DF5DD38BEC9}"/>
    <dgm:cxn modelId="{FA69BB8F-BEBF-4061-9E0A-5FA9159440B7}" type="presOf" srcId="{8379AA30-C0A5-42E7-AB6F-85DBE69B644B}" destId="{2B44C2BC-CC42-42F9-BCA2-4178D6ED99B6}" srcOrd="0" destOrd="2" presId="urn:microsoft.com/office/officeart/2005/8/layout/hList1"/>
    <dgm:cxn modelId="{523FACB9-6D5D-42C2-82D4-82F6B472E0F2}" srcId="{2EF3DF70-4DE6-453E-AD5E-48323EDB8F83}" destId="{768A3F8A-07C9-4D2A-A726-96D6F413D4D5}" srcOrd="0" destOrd="0" parTransId="{564EC88B-071A-4DE4-B8C2-96FD6E0F1657}" sibTransId="{2C54DD04-B0F2-4BD9-BC7D-DB566BC833AD}"/>
    <dgm:cxn modelId="{F2B3A85B-E320-4CA5-930D-C58C75FD0B39}" srcId="{72F95CB0-AA16-4476-B5E1-74A08C406EA6}" destId="{A3A5048B-3E9C-40D0-9F72-ADA186FB9760}" srcOrd="1" destOrd="0" parTransId="{73059F3B-0F20-4CA6-82A8-D6352CE9A969}" sibTransId="{03D2A877-6CBF-4D1C-8D02-E91953C5F0EE}"/>
    <dgm:cxn modelId="{1FA285FB-988B-4134-B6B4-72D45C14FB67}" type="presOf" srcId="{2456C0D4-3B0A-42BB-A3B6-AC7F943A3CC0}" destId="{2B44C2BC-CC42-42F9-BCA2-4178D6ED99B6}" srcOrd="0" destOrd="1" presId="urn:microsoft.com/office/officeart/2005/8/layout/hList1"/>
    <dgm:cxn modelId="{09FE9FB2-0E13-4040-B602-85A2A1D6768F}" type="presParOf" srcId="{11356A40-5ECC-4857-B1E4-5FAE0F96FBA3}" destId="{B18E6FAE-6DB6-4EB7-B127-EEFDD02D84FA}" srcOrd="0" destOrd="0" presId="urn:microsoft.com/office/officeart/2005/8/layout/hList1"/>
    <dgm:cxn modelId="{EE5201AE-0863-4D21-97AC-E0A3F6DE8C59}" type="presParOf" srcId="{B18E6FAE-6DB6-4EB7-B127-EEFDD02D84FA}" destId="{4E705F80-A4E1-4965-940E-8261429F5518}" srcOrd="0" destOrd="0" presId="urn:microsoft.com/office/officeart/2005/8/layout/hList1"/>
    <dgm:cxn modelId="{4FB7F045-DE27-4202-8096-928686974F10}" type="presParOf" srcId="{B18E6FAE-6DB6-4EB7-B127-EEFDD02D84FA}" destId="{4D4EFD6B-7EA4-419D-80EF-E3F8AE1CB9C1}" srcOrd="1" destOrd="0" presId="urn:microsoft.com/office/officeart/2005/8/layout/hList1"/>
    <dgm:cxn modelId="{1F397ACC-7B6D-496C-B44D-48A99B526CCB}" type="presParOf" srcId="{11356A40-5ECC-4857-B1E4-5FAE0F96FBA3}" destId="{59096033-B930-49F4-B795-EAB4EE8639AD}" srcOrd="1" destOrd="0" presId="urn:microsoft.com/office/officeart/2005/8/layout/hList1"/>
    <dgm:cxn modelId="{E7848A9A-E298-460B-86C4-25E11772D81B}" type="presParOf" srcId="{11356A40-5ECC-4857-B1E4-5FAE0F96FBA3}" destId="{6081FE83-5919-4720-835E-307378A88217}" srcOrd="2" destOrd="0" presId="urn:microsoft.com/office/officeart/2005/8/layout/hList1"/>
    <dgm:cxn modelId="{8B1168B3-8452-4A07-A3E1-E8558CD89FA5}" type="presParOf" srcId="{6081FE83-5919-4720-835E-307378A88217}" destId="{804E1FEC-C1DE-4B9F-8661-CEEDBCD11208}" srcOrd="0" destOrd="0" presId="urn:microsoft.com/office/officeart/2005/8/layout/hList1"/>
    <dgm:cxn modelId="{545923DC-D815-42E1-B542-5D768E3F8510}" type="presParOf" srcId="{6081FE83-5919-4720-835E-307378A88217}" destId="{2B44C2BC-CC42-42F9-BCA2-4178D6ED99B6}" srcOrd="1" destOrd="0" presId="urn:microsoft.com/office/officeart/2005/8/layout/hList1"/>
    <dgm:cxn modelId="{53564328-543B-4092-BE8B-C8FCC56FE2C9}" type="presParOf" srcId="{11356A40-5ECC-4857-B1E4-5FAE0F96FBA3}" destId="{6F825E82-418E-421B-AB7D-01DDFD374571}" srcOrd="3" destOrd="0" presId="urn:microsoft.com/office/officeart/2005/8/layout/hList1"/>
    <dgm:cxn modelId="{43798B69-7106-461C-9AA7-86C34DF2DE65}" type="presParOf" srcId="{11356A40-5ECC-4857-B1E4-5FAE0F96FBA3}" destId="{DAF8BD6B-F782-4C68-A827-218AA4E42251}" srcOrd="4" destOrd="0" presId="urn:microsoft.com/office/officeart/2005/8/layout/hList1"/>
    <dgm:cxn modelId="{889C8377-708D-47BB-A428-DC1C74F85C05}" type="presParOf" srcId="{DAF8BD6B-F782-4C68-A827-218AA4E42251}" destId="{47557BBE-53CC-483A-91D1-414E7CF8159C}" srcOrd="0" destOrd="0" presId="urn:microsoft.com/office/officeart/2005/8/layout/hList1"/>
    <dgm:cxn modelId="{6BFCF30E-AF8E-4B6A-90F7-41C1E3825189}" type="presParOf" srcId="{DAF8BD6B-F782-4C68-A827-218AA4E42251}" destId="{CDAA9764-7D78-4271-ACFB-774FB24F6F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C608F-B323-4F73-8A5F-51E7E12A96E9}" type="datetimeFigureOut">
              <a:rPr lang="en-US" smtClean="0"/>
              <a:pPr/>
              <a:t>1/2/2019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667323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FF31A-84BB-460B-8F98-09940944591A}" type="datetimeFigureOut">
              <a:rPr lang="en-US" smtClean="0"/>
              <a:pPr/>
              <a:t>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F758F-5717-44D7-9E72-3174031B886E}" type="slidenum">
              <a:rPr lang="en-US" smtClean="0"/>
              <a:pPr/>
              <a:t>‹#›</a:t>
            </a:fld>
            <a:endParaRPr lang="en-US" dirty="0"/>
          </a:p>
        </p:txBody>
      </p:sp>
    </p:spTree>
    <p:extLst>
      <p:ext uri="{BB962C8B-B14F-4D97-AF65-F5344CB8AC3E}">
        <p14:creationId xmlns:p14="http://schemas.microsoft.com/office/powerpoint/2010/main" val="202940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623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131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83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94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222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589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F758F-5717-44D7-9E72-3174031B886E}" type="slidenum">
              <a:rPr lang="en-US" smtClean="0"/>
              <a:pPr/>
              <a:t>13</a:t>
            </a:fld>
            <a:endParaRPr lang="en-US" dirty="0"/>
          </a:p>
        </p:txBody>
      </p:sp>
    </p:spTree>
    <p:extLst>
      <p:ext uri="{BB962C8B-B14F-4D97-AF65-F5344CB8AC3E}">
        <p14:creationId xmlns:p14="http://schemas.microsoft.com/office/powerpoint/2010/main" val="61510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p:nvPr/>
        </p:nvCxnSpPr>
        <p:spPr>
          <a:xfrm>
            <a:off x="0" y="6253653"/>
            <a:ext cx="25119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199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6"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242576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12" name="Oval 11"/>
          <p:cNvSpPr/>
          <p:nvPr/>
        </p:nvSpPr>
        <p:spPr>
          <a:xfrm>
            <a:off x="5734956" y="3841156"/>
            <a:ext cx="1044465" cy="104446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ormAutofit/>
          </a:bodyPr>
          <a:lstStyle/>
          <a:p>
            <a:pPr algn="ctr"/>
            <a:r>
              <a:rPr lang="en-US" b="1" dirty="0">
                <a:solidFill>
                  <a:schemeClr val="bg1"/>
                </a:solidFill>
                <a:effectLst>
                  <a:outerShdw blurRad="50800" dist="38100" dir="2700000" algn="tl" rotWithShape="0">
                    <a:prstClr val="black">
                      <a:alpha val="40000"/>
                    </a:prstClr>
                  </a:outerShdw>
                </a:effectLst>
              </a:rPr>
              <a:t>CMC</a:t>
            </a:r>
          </a:p>
        </p:txBody>
      </p:sp>
      <p:sp>
        <p:nvSpPr>
          <p:cNvPr id="6"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117927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6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18" name="Oval 17">
            <a:extLst>
              <a:ext uri="{FF2B5EF4-FFF2-40B4-BE49-F238E27FC236}">
                <a16:creationId xmlns:a16="http://schemas.microsoft.com/office/drawing/2014/main" xmlns="" id="{25EE0368-DCFE-4F67-AB39-F054F72AFE32}"/>
              </a:ext>
            </a:extLst>
          </p:cNvPr>
          <p:cNvSpPr/>
          <p:nvPr userDrawn="1"/>
        </p:nvSpPr>
        <p:spPr>
          <a:xfrm>
            <a:off x="514438" y="4122212"/>
            <a:ext cx="1044466" cy="104446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normAutofit/>
          </a:bodyPr>
          <a:lstStyle/>
          <a:p>
            <a:pPr algn="ctr"/>
            <a:r>
              <a:rPr lang="en-US" sz="1800" b="1" dirty="0">
                <a:solidFill>
                  <a:schemeClr val="bg1"/>
                </a:solidFill>
                <a:effectLst>
                  <a:outerShdw blurRad="50800" dist="38100" dir="2700000" algn="tl" rotWithShape="0">
                    <a:prstClr val="black">
                      <a:alpha val="40000"/>
                    </a:prstClr>
                  </a:outerShdw>
                </a:effectLst>
              </a:rPr>
              <a:t>DMPK</a:t>
            </a:r>
          </a:p>
        </p:txBody>
      </p:sp>
    </p:spTree>
    <p:extLst>
      <p:ext uri="{BB962C8B-B14F-4D97-AF65-F5344CB8AC3E}">
        <p14:creationId xmlns:p14="http://schemas.microsoft.com/office/powerpoint/2010/main" val="2967434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0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grpSp>
        <p:nvGrpSpPr>
          <p:cNvPr id="19" name="Group 18">
            <a:extLst>
              <a:ext uri="{FF2B5EF4-FFF2-40B4-BE49-F238E27FC236}">
                <a16:creationId xmlns:a16="http://schemas.microsoft.com/office/drawing/2014/main" xmlns="" id="{FEF49E1A-28A4-4B68-B537-1308FE663CB7}"/>
              </a:ext>
            </a:extLst>
          </p:cNvPr>
          <p:cNvGrpSpPr/>
          <p:nvPr userDrawn="1"/>
        </p:nvGrpSpPr>
        <p:grpSpPr>
          <a:xfrm>
            <a:off x="2141684" y="4207293"/>
            <a:ext cx="1046662" cy="1044465"/>
            <a:chOff x="2253284" y="4693774"/>
            <a:chExt cx="1046662" cy="1044465"/>
          </a:xfrm>
        </p:grpSpPr>
        <p:sp>
          <p:nvSpPr>
            <p:cNvPr id="20" name="Flowchart: Connector 19">
              <a:extLst>
                <a:ext uri="{FF2B5EF4-FFF2-40B4-BE49-F238E27FC236}">
                  <a16:creationId xmlns:a16="http://schemas.microsoft.com/office/drawing/2014/main" xmlns="" id="{AE607532-8FD3-4A9E-8A42-2268A9B6A061}"/>
                </a:ext>
              </a:extLst>
            </p:cNvPr>
            <p:cNvSpPr/>
            <p:nvPr userDrawn="1"/>
          </p:nvSpPr>
          <p:spPr>
            <a:xfrm>
              <a:off x="2253284" y="4693774"/>
              <a:ext cx="1046662" cy="1044465"/>
            </a:xfrm>
            <a:prstGeom prst="flowChartConnector">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xmlns="" id="{219C5F46-E6DC-41E5-8636-233DCECAEFC1}"/>
                </a:ext>
              </a:extLst>
            </p:cNvPr>
            <p:cNvSpPr txBox="1"/>
            <p:nvPr userDrawn="1"/>
          </p:nvSpPr>
          <p:spPr>
            <a:xfrm>
              <a:off x="2297541" y="4918388"/>
              <a:ext cx="958147" cy="523220"/>
            </a:xfrm>
            <a:prstGeom prst="rect">
              <a:avLst/>
            </a:prstGeom>
            <a:noFill/>
          </p:spPr>
          <p:txBody>
            <a:bodyPr wrap="none" rtlCol="0">
              <a:spAutoFit/>
            </a:bodyPr>
            <a:lstStyle/>
            <a:p>
              <a:pPr algn="ctr"/>
              <a:r>
                <a:rPr lang="en-US" sz="1400" b="1" dirty="0">
                  <a:solidFill>
                    <a:schemeClr val="bg1"/>
                  </a:solidFill>
                </a:rPr>
                <a:t>Safety &amp;</a:t>
              </a:r>
            </a:p>
            <a:p>
              <a:pPr algn="ctr"/>
              <a:r>
                <a:rPr lang="en-US" sz="1400" b="1" dirty="0">
                  <a:solidFill>
                    <a:schemeClr val="bg1"/>
                  </a:solidFill>
                </a:rPr>
                <a:t>Toxicology</a:t>
              </a:r>
            </a:p>
          </p:txBody>
        </p:sp>
      </p:grpSp>
    </p:spTree>
    <p:extLst>
      <p:ext uri="{BB962C8B-B14F-4D97-AF65-F5344CB8AC3E}">
        <p14:creationId xmlns:p14="http://schemas.microsoft.com/office/powerpoint/2010/main" val="1822119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2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16" name="Oval 15">
            <a:extLst>
              <a:ext uri="{FF2B5EF4-FFF2-40B4-BE49-F238E27FC236}">
                <a16:creationId xmlns:a16="http://schemas.microsoft.com/office/drawing/2014/main" xmlns="" id="{7BD2DF24-AB42-4BE9-9A89-1FC5254AF05B}"/>
              </a:ext>
            </a:extLst>
          </p:cNvPr>
          <p:cNvSpPr/>
          <p:nvPr userDrawn="1"/>
        </p:nvSpPr>
        <p:spPr>
          <a:xfrm>
            <a:off x="3842294" y="4025883"/>
            <a:ext cx="1044466" cy="1044465"/>
          </a:xfrm>
          <a:prstGeom prst="ellipse">
            <a:avLst/>
          </a:prstGeom>
          <a:ln>
            <a:noFill/>
          </a:ln>
        </p:spPr>
        <p:style>
          <a:lnRef idx="2">
            <a:schemeClr val="dk1"/>
          </a:lnRef>
          <a:fillRef idx="1">
            <a:schemeClr val="lt1"/>
          </a:fillRef>
          <a:effectRef idx="0">
            <a:schemeClr val="dk1"/>
          </a:effectRef>
          <a:fontRef idx="minor">
            <a:schemeClr val="dk1"/>
          </a:fontRef>
        </p:style>
        <p:txBody>
          <a:bodyPr wrap="none" lIns="0" tIns="0" rIns="0" bIns="0" rtlCol="0" anchor="ctr">
            <a:normAutofit/>
          </a:bodyPr>
          <a:lstStyle/>
          <a:p>
            <a:pPr algn="ctr"/>
            <a:r>
              <a:rPr lang="en-US" sz="1200" b="1" dirty="0">
                <a:solidFill>
                  <a:schemeClr val="bg1"/>
                </a:solidFill>
                <a:effectLst>
                  <a:outerShdw blurRad="50800" dist="38100" dir="2700000" algn="tl" rotWithShape="0">
                    <a:prstClr val="black">
                      <a:alpha val="40000"/>
                    </a:prstClr>
                  </a:outerShdw>
                </a:effectLst>
              </a:rPr>
              <a:t>Bioanalytical</a:t>
            </a:r>
            <a:endParaRPr lang="en-US" sz="14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009356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4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13" name="Oval 12">
            <a:extLst>
              <a:ext uri="{FF2B5EF4-FFF2-40B4-BE49-F238E27FC236}">
                <a16:creationId xmlns:a16="http://schemas.microsoft.com/office/drawing/2014/main" xmlns="" id="{BA0BCB6C-EB71-4BFB-B06F-11D8F1AC8880}"/>
              </a:ext>
            </a:extLst>
          </p:cNvPr>
          <p:cNvSpPr/>
          <p:nvPr userDrawn="1"/>
        </p:nvSpPr>
        <p:spPr>
          <a:xfrm>
            <a:off x="5544075" y="3788013"/>
            <a:ext cx="1044466" cy="104446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ormAutofit/>
          </a:bodyPr>
          <a:lstStyle/>
          <a:p>
            <a:pPr algn="ctr"/>
            <a:r>
              <a:rPr lang="en-US" sz="1800" b="1" dirty="0">
                <a:solidFill>
                  <a:schemeClr val="bg1"/>
                </a:solidFill>
                <a:effectLst>
                  <a:outerShdw blurRad="50800" dist="38100" dir="2700000" algn="tl" rotWithShape="0">
                    <a:prstClr val="black">
                      <a:alpha val="40000"/>
                    </a:prstClr>
                  </a:outerShdw>
                </a:effectLst>
              </a:rPr>
              <a:t>CMC</a:t>
            </a:r>
          </a:p>
        </p:txBody>
      </p:sp>
    </p:spTree>
    <p:extLst>
      <p:ext uri="{BB962C8B-B14F-4D97-AF65-F5344CB8AC3E}">
        <p14:creationId xmlns:p14="http://schemas.microsoft.com/office/powerpoint/2010/main" val="36590005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3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9" name="Oval 8">
            <a:extLst>
              <a:ext uri="{FF2B5EF4-FFF2-40B4-BE49-F238E27FC236}">
                <a16:creationId xmlns:a16="http://schemas.microsoft.com/office/drawing/2014/main" xmlns="" id="{AAFF8C0E-07B3-4FDC-B76B-C7FC7A881661}"/>
              </a:ext>
            </a:extLst>
          </p:cNvPr>
          <p:cNvSpPr/>
          <p:nvPr userDrawn="1"/>
        </p:nvSpPr>
        <p:spPr>
          <a:xfrm>
            <a:off x="7206520" y="3503651"/>
            <a:ext cx="1044466" cy="1044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800" b="1" dirty="0">
                <a:solidFill>
                  <a:schemeClr val="bg1"/>
                </a:solidFill>
                <a:effectLst>
                  <a:outerShdw blurRad="50800" dist="38100" dir="2700000" algn="tl" rotWithShape="0">
                    <a:prstClr val="black">
                      <a:alpha val="40000"/>
                    </a:prstClr>
                  </a:outerShdw>
                </a:effectLst>
              </a:rPr>
              <a:t>Clinical</a:t>
            </a:r>
          </a:p>
        </p:txBody>
      </p:sp>
    </p:spTree>
    <p:extLst>
      <p:ext uri="{BB962C8B-B14F-4D97-AF65-F5344CB8AC3E}">
        <p14:creationId xmlns:p14="http://schemas.microsoft.com/office/powerpoint/2010/main" val="1280564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1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548779"/>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10" name="Oval 9">
            <a:extLst>
              <a:ext uri="{FF2B5EF4-FFF2-40B4-BE49-F238E27FC236}">
                <a16:creationId xmlns:a16="http://schemas.microsoft.com/office/drawing/2014/main" xmlns="" id="{CD2308B4-5FC2-4E8F-BFD2-C2D37E16CBA1}"/>
              </a:ext>
            </a:extLst>
          </p:cNvPr>
          <p:cNvSpPr/>
          <p:nvPr userDrawn="1"/>
        </p:nvSpPr>
        <p:spPr>
          <a:xfrm>
            <a:off x="8930524" y="3260935"/>
            <a:ext cx="1044466" cy="104446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nchor="ctr">
            <a:normAutofit/>
          </a:bodyPr>
          <a:lstStyle/>
          <a:p>
            <a:pPr algn="ctr"/>
            <a:r>
              <a:rPr lang="en-US" sz="1400" b="1" dirty="0" smtClean="0">
                <a:solidFill>
                  <a:schemeClr val="bg1"/>
                </a:solidFill>
                <a:effectLst>
                  <a:outerShdw blurRad="50800" dist="38100" dir="2700000" algn="tl" rotWithShape="0">
                    <a:prstClr val="black">
                      <a:alpha val="40000"/>
                    </a:prstClr>
                  </a:outerShdw>
                </a:effectLst>
              </a:rPr>
              <a:t>Biometrics</a:t>
            </a:r>
            <a:endParaRPr lang="en-US" sz="18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42338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7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144738"/>
            <a:ext cx="12484100" cy="3655862"/>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grpSp>
        <p:nvGrpSpPr>
          <p:cNvPr id="22" name="Group 21">
            <a:extLst>
              <a:ext uri="{FF2B5EF4-FFF2-40B4-BE49-F238E27FC236}">
                <a16:creationId xmlns:a16="http://schemas.microsoft.com/office/drawing/2014/main" xmlns="" id="{82F92652-C7A7-4A17-824E-BD442BD1D0DC}"/>
              </a:ext>
            </a:extLst>
          </p:cNvPr>
          <p:cNvGrpSpPr/>
          <p:nvPr userDrawn="1"/>
        </p:nvGrpSpPr>
        <p:grpSpPr>
          <a:xfrm>
            <a:off x="10557770" y="3188787"/>
            <a:ext cx="1046662" cy="1044465"/>
            <a:chOff x="10647030" y="3675549"/>
            <a:chExt cx="1046662" cy="1044465"/>
          </a:xfrm>
        </p:grpSpPr>
        <p:sp>
          <p:nvSpPr>
            <p:cNvPr id="23" name="Flowchart: Connector 22">
              <a:extLst>
                <a:ext uri="{FF2B5EF4-FFF2-40B4-BE49-F238E27FC236}">
                  <a16:creationId xmlns:a16="http://schemas.microsoft.com/office/drawing/2014/main" xmlns="" id="{B86CA4F0-F6C8-46A4-AF09-C81815EC6F78}"/>
                </a:ext>
              </a:extLst>
            </p:cNvPr>
            <p:cNvSpPr/>
            <p:nvPr userDrawn="1"/>
          </p:nvSpPr>
          <p:spPr>
            <a:xfrm>
              <a:off x="10647030" y="3675549"/>
              <a:ext cx="1046662" cy="1044465"/>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xmlns="" id="{489C66EA-3BC6-4973-8A6E-3A6E63C149BD}"/>
                </a:ext>
              </a:extLst>
            </p:cNvPr>
            <p:cNvSpPr txBox="1"/>
            <p:nvPr userDrawn="1"/>
          </p:nvSpPr>
          <p:spPr>
            <a:xfrm>
              <a:off x="10647030" y="4059281"/>
              <a:ext cx="1033681" cy="276999"/>
            </a:xfrm>
            <a:prstGeom prst="rect">
              <a:avLst/>
            </a:prstGeom>
            <a:noFill/>
          </p:spPr>
          <p:txBody>
            <a:bodyPr wrap="none" rtlCol="0">
              <a:spAutoFit/>
            </a:bodyPr>
            <a:lstStyle/>
            <a:p>
              <a:r>
                <a:rPr lang="en-US" sz="1200" dirty="0">
                  <a:solidFill>
                    <a:schemeClr val="bg1"/>
                  </a:solidFill>
                </a:rPr>
                <a:t>Agrochemical</a:t>
              </a:r>
            </a:p>
          </p:txBody>
        </p:sp>
      </p:grpSp>
    </p:spTree>
    <p:extLst>
      <p:ext uri="{BB962C8B-B14F-4D97-AF65-F5344CB8AC3E}">
        <p14:creationId xmlns:p14="http://schemas.microsoft.com/office/powerpoint/2010/main" val="1983073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8623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7272868" cy="699598"/>
          </a:xfrm>
        </p:spPr>
        <p:txBody>
          <a:bodyPr>
            <a:normAutofit/>
          </a:bodyPr>
          <a:lstStyle>
            <a:lvl1pPr>
              <a:defRPr sz="2800">
                <a:solidFill>
                  <a:schemeClr val="bg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xmlns="" id="{69DE9BCE-761D-4BCF-828B-F094777897F4}"/>
              </a:ext>
            </a:extLst>
          </p:cNvPr>
          <p:cNvCxnSpPr/>
          <p:nvPr userDrawn="1"/>
        </p:nvCxnSpPr>
        <p:spPr>
          <a:xfrm>
            <a:off x="2238233" y="204716"/>
            <a:ext cx="0" cy="586853"/>
          </a:xfrm>
          <a:prstGeom prst="line">
            <a:avLst/>
          </a:prstGeom>
          <a:ln w="38100">
            <a:solidFill>
              <a:srgbClr val="0046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59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669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46799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29980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 Column Bulle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219201"/>
            <a:ext cx="5384800" cy="4906963"/>
          </a:xfrm>
          <a:prstGeom prst="rect">
            <a:avLst/>
          </a:prstGeom>
        </p:spPr>
        <p:txBody>
          <a:bodyPr/>
          <a:lstStyle>
            <a:lvl1pPr>
              <a:lnSpc>
                <a:spcPct val="100000"/>
              </a:lnSpc>
              <a:spcAft>
                <a:spcPts val="600"/>
              </a:spcAft>
              <a:buFont typeface="Arial" pitchFamily="34" charset="0"/>
              <a:buChar char="•"/>
              <a:defRPr sz="2000">
                <a:solidFill>
                  <a:schemeClr val="tx2"/>
                </a:solidFill>
              </a:defRPr>
            </a:lvl1pPr>
            <a:lvl2pPr>
              <a:lnSpc>
                <a:spcPct val="100000"/>
              </a:lnSpc>
              <a:spcAft>
                <a:spcPts val="600"/>
              </a:spcAft>
              <a:buFont typeface="Arial" pitchFamily="34" charset="0"/>
              <a:buChar char="•"/>
              <a:defRPr sz="1800">
                <a:solidFill>
                  <a:schemeClr val="tx2"/>
                </a:solidFill>
              </a:defRPr>
            </a:lvl2pPr>
            <a:lvl3pPr>
              <a:lnSpc>
                <a:spcPct val="100000"/>
              </a:lnSpc>
              <a:spcAft>
                <a:spcPts val="600"/>
              </a:spcAft>
              <a:buFont typeface="Arial" pitchFamily="34" charset="0"/>
              <a:buChar char="•"/>
              <a:defRPr sz="1800">
                <a:solidFill>
                  <a:schemeClr val="tx2"/>
                </a:solidFill>
              </a:defRPr>
            </a:lvl3pPr>
            <a:lvl4pPr>
              <a:lnSpc>
                <a:spcPct val="100000"/>
              </a:lnSpc>
              <a:spcAft>
                <a:spcPts val="600"/>
              </a:spcAft>
              <a:buFont typeface="Arial" pitchFamily="34" charset="0"/>
              <a:buChar char="•"/>
              <a:defRPr sz="1800">
                <a:solidFill>
                  <a:schemeClr val="tx2"/>
                </a:solidFill>
              </a:defRPr>
            </a:lvl4pPr>
            <a:lvl5pPr>
              <a:lnSpc>
                <a:spcPct val="100000"/>
              </a:lnSpc>
              <a:spcAft>
                <a:spcPts val="600"/>
              </a:spcAft>
              <a:buFont typeface="Arial" pitchFamily="34" charset="0"/>
              <a:buChar char="•"/>
              <a:defRPr sz="18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1"/>
            <a:ext cx="5384800" cy="4906963"/>
          </a:xfrm>
          <a:prstGeom prst="rect">
            <a:avLst/>
          </a:prstGeom>
        </p:spPr>
        <p:txBody>
          <a:bodyPr/>
          <a:lstStyle>
            <a:lvl1pPr>
              <a:lnSpc>
                <a:spcPct val="100000"/>
              </a:lnSpc>
              <a:spcAft>
                <a:spcPts val="600"/>
              </a:spcAft>
              <a:buFont typeface="Arial" pitchFamily="34" charset="0"/>
              <a:buChar char="•"/>
              <a:defRPr sz="2000">
                <a:solidFill>
                  <a:schemeClr val="tx2"/>
                </a:solidFill>
              </a:defRPr>
            </a:lvl1pPr>
            <a:lvl2pPr>
              <a:lnSpc>
                <a:spcPct val="100000"/>
              </a:lnSpc>
              <a:spcAft>
                <a:spcPts val="600"/>
              </a:spcAft>
              <a:buFont typeface="Arial" pitchFamily="34" charset="0"/>
              <a:buChar char="•"/>
              <a:defRPr sz="1800">
                <a:solidFill>
                  <a:schemeClr val="tx2"/>
                </a:solidFill>
              </a:defRPr>
            </a:lvl2pPr>
            <a:lvl3pPr>
              <a:lnSpc>
                <a:spcPct val="100000"/>
              </a:lnSpc>
              <a:spcAft>
                <a:spcPts val="600"/>
              </a:spcAft>
              <a:buFont typeface="Arial" pitchFamily="34" charset="0"/>
              <a:buChar char="•"/>
              <a:defRPr sz="1800">
                <a:solidFill>
                  <a:schemeClr val="tx2"/>
                </a:solidFill>
              </a:defRPr>
            </a:lvl3pPr>
            <a:lvl4pPr>
              <a:lnSpc>
                <a:spcPct val="100000"/>
              </a:lnSpc>
              <a:spcAft>
                <a:spcPts val="600"/>
              </a:spcAft>
              <a:buFont typeface="Arial" pitchFamily="34" charset="0"/>
              <a:buChar char="•"/>
              <a:defRPr sz="1800">
                <a:solidFill>
                  <a:schemeClr val="tx2"/>
                </a:solidFill>
              </a:defRPr>
            </a:lvl4pPr>
            <a:lvl5pPr>
              <a:lnSpc>
                <a:spcPct val="100000"/>
              </a:lnSpc>
              <a:spcAft>
                <a:spcPts val="600"/>
              </a:spcAft>
              <a:buFont typeface="Arial" pitchFamily="34" charset="0"/>
              <a:buChar char="•"/>
              <a:defRPr sz="18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0" y="0"/>
            <a:ext cx="5857336" cy="699598"/>
          </a:xfrm>
        </p:spPr>
        <p:txBody>
          <a:bodyPr>
            <a:normAutofit/>
          </a:bodyPr>
          <a:lstStyle>
            <a:lvl1pPr>
              <a:defRPr sz="2800">
                <a:solidFill>
                  <a:schemeClr val="bg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xmlns="" id="{0D70CB96-DBC5-431D-958D-7F4388F9D517}"/>
              </a:ext>
            </a:extLst>
          </p:cNvPr>
          <p:cNvCxnSpPr/>
          <p:nvPr userDrawn="1"/>
        </p:nvCxnSpPr>
        <p:spPr>
          <a:xfrm>
            <a:off x="2238233" y="204716"/>
            <a:ext cx="0" cy="586853"/>
          </a:xfrm>
          <a:prstGeom prst="line">
            <a:avLst/>
          </a:prstGeom>
          <a:ln w="38100">
            <a:solidFill>
              <a:srgbClr val="0046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447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5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050" y="1034454"/>
            <a:ext cx="12484100" cy="3970186"/>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1" name="Title 1"/>
          <p:cNvSpPr>
            <a:spLocks noGrp="1"/>
          </p:cNvSpPr>
          <p:nvPr>
            <p:ph type="title"/>
          </p:nvPr>
        </p:nvSpPr>
        <p:spPr>
          <a:xfrm>
            <a:off x="-13793" y="2631891"/>
            <a:ext cx="7272868" cy="699598"/>
          </a:xfrm>
        </p:spPr>
        <p:txBody>
          <a:bodyPr>
            <a:normAutofit/>
          </a:bodyPr>
          <a:lstStyle>
            <a:lvl1pPr>
              <a:defRPr sz="280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9" name="Oval 8">
            <a:extLst>
              <a:ext uri="{FF2B5EF4-FFF2-40B4-BE49-F238E27FC236}">
                <a16:creationId xmlns:a16="http://schemas.microsoft.com/office/drawing/2014/main" xmlns="" id="{AAFF8C0E-07B3-4FDC-B76B-C7FC7A881661}"/>
              </a:ext>
            </a:extLst>
          </p:cNvPr>
          <p:cNvSpPr/>
          <p:nvPr userDrawn="1"/>
        </p:nvSpPr>
        <p:spPr>
          <a:xfrm>
            <a:off x="7220168" y="3712186"/>
            <a:ext cx="1044466" cy="1044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800" b="1" dirty="0">
                <a:solidFill>
                  <a:schemeClr val="bg1"/>
                </a:solidFill>
                <a:effectLst>
                  <a:outerShdw blurRad="50800" dist="38100" dir="2700000" algn="tl" rotWithShape="0">
                    <a:prstClr val="black">
                      <a:alpha val="40000"/>
                    </a:prstClr>
                  </a:outerShdw>
                </a:effectLst>
              </a:rPr>
              <a:t>Clinical</a:t>
            </a:r>
          </a:p>
        </p:txBody>
      </p:sp>
      <p:sp>
        <p:nvSpPr>
          <p:cNvPr id="10" name="Oval 9">
            <a:extLst>
              <a:ext uri="{FF2B5EF4-FFF2-40B4-BE49-F238E27FC236}">
                <a16:creationId xmlns:a16="http://schemas.microsoft.com/office/drawing/2014/main" xmlns="" id="{CD2308B4-5FC2-4E8F-BFD2-C2D37E16CBA1}"/>
              </a:ext>
            </a:extLst>
          </p:cNvPr>
          <p:cNvSpPr/>
          <p:nvPr userDrawn="1"/>
        </p:nvSpPr>
        <p:spPr>
          <a:xfrm>
            <a:off x="8944172" y="3469470"/>
            <a:ext cx="1044466" cy="104446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nchor="ctr">
            <a:normAutofit/>
          </a:bodyPr>
          <a:lstStyle/>
          <a:p>
            <a:pPr algn="ctr"/>
            <a:r>
              <a:rPr lang="en-US" sz="1400" b="1" dirty="0">
                <a:solidFill>
                  <a:schemeClr val="bg1"/>
                </a:solidFill>
                <a:effectLst>
                  <a:outerShdw blurRad="50800" dist="38100" dir="2700000" algn="tl" rotWithShape="0">
                    <a:prstClr val="black">
                      <a:alpha val="40000"/>
                    </a:prstClr>
                  </a:outerShdw>
                </a:effectLst>
              </a:rPr>
              <a:t>Biometrics</a:t>
            </a:r>
            <a:endParaRPr lang="en-US" sz="1800" b="1" dirty="0">
              <a:solidFill>
                <a:schemeClr val="bg1"/>
              </a:solidFill>
              <a:effectLst>
                <a:outerShdw blurRad="50800" dist="38100" dir="2700000" algn="tl" rotWithShape="0">
                  <a:prstClr val="black">
                    <a:alpha val="40000"/>
                  </a:prstClr>
                </a:outerShdw>
              </a:effectLst>
            </a:endParaRPr>
          </a:p>
        </p:txBody>
      </p:sp>
      <p:sp>
        <p:nvSpPr>
          <p:cNvPr id="13" name="Oval 12">
            <a:extLst>
              <a:ext uri="{FF2B5EF4-FFF2-40B4-BE49-F238E27FC236}">
                <a16:creationId xmlns:a16="http://schemas.microsoft.com/office/drawing/2014/main" xmlns="" id="{BA0BCB6C-EB71-4BFB-B06F-11D8F1AC8880}"/>
              </a:ext>
            </a:extLst>
          </p:cNvPr>
          <p:cNvSpPr/>
          <p:nvPr userDrawn="1"/>
        </p:nvSpPr>
        <p:spPr>
          <a:xfrm>
            <a:off x="5557723" y="3996548"/>
            <a:ext cx="1044466" cy="104446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ormAutofit/>
          </a:bodyPr>
          <a:lstStyle/>
          <a:p>
            <a:pPr algn="ctr"/>
            <a:r>
              <a:rPr lang="en-US" sz="1800" b="1" dirty="0">
                <a:solidFill>
                  <a:schemeClr val="bg1"/>
                </a:solidFill>
                <a:effectLst>
                  <a:outerShdw blurRad="50800" dist="38100" dir="2700000" algn="tl" rotWithShape="0">
                    <a:prstClr val="black">
                      <a:alpha val="40000"/>
                    </a:prstClr>
                  </a:outerShdw>
                </a:effectLst>
              </a:rPr>
              <a:t>CMC</a:t>
            </a:r>
          </a:p>
        </p:txBody>
      </p:sp>
      <p:sp>
        <p:nvSpPr>
          <p:cNvPr id="16" name="Oval 15">
            <a:extLst>
              <a:ext uri="{FF2B5EF4-FFF2-40B4-BE49-F238E27FC236}">
                <a16:creationId xmlns:a16="http://schemas.microsoft.com/office/drawing/2014/main" xmlns="" id="{7BD2DF24-AB42-4BE9-9A89-1FC5254AF05B}"/>
              </a:ext>
            </a:extLst>
          </p:cNvPr>
          <p:cNvSpPr/>
          <p:nvPr userDrawn="1"/>
        </p:nvSpPr>
        <p:spPr>
          <a:xfrm>
            <a:off x="3855942" y="4234418"/>
            <a:ext cx="1044466" cy="1044465"/>
          </a:xfrm>
          <a:prstGeom prst="ellipse">
            <a:avLst/>
          </a:prstGeom>
          <a:ln>
            <a:noFill/>
          </a:ln>
        </p:spPr>
        <p:style>
          <a:lnRef idx="2">
            <a:schemeClr val="dk1"/>
          </a:lnRef>
          <a:fillRef idx="1">
            <a:schemeClr val="lt1"/>
          </a:fillRef>
          <a:effectRef idx="0">
            <a:schemeClr val="dk1"/>
          </a:effectRef>
          <a:fontRef idx="minor">
            <a:schemeClr val="dk1"/>
          </a:fontRef>
        </p:style>
        <p:txBody>
          <a:bodyPr wrap="none" lIns="0" tIns="0" rIns="0" bIns="0" rtlCol="0" anchor="ctr">
            <a:normAutofit/>
          </a:bodyPr>
          <a:lstStyle/>
          <a:p>
            <a:pPr algn="ctr"/>
            <a:r>
              <a:rPr lang="en-US" sz="1200" b="1" dirty="0">
                <a:solidFill>
                  <a:schemeClr val="bg1"/>
                </a:solidFill>
                <a:effectLst>
                  <a:outerShdw blurRad="50800" dist="38100" dir="2700000" algn="tl" rotWithShape="0">
                    <a:prstClr val="black">
                      <a:alpha val="40000"/>
                    </a:prstClr>
                  </a:outerShdw>
                </a:effectLst>
              </a:rPr>
              <a:t>Bioanalytical</a:t>
            </a:r>
          </a:p>
        </p:txBody>
      </p:sp>
      <p:sp>
        <p:nvSpPr>
          <p:cNvPr id="18" name="Oval 17">
            <a:extLst>
              <a:ext uri="{FF2B5EF4-FFF2-40B4-BE49-F238E27FC236}">
                <a16:creationId xmlns:a16="http://schemas.microsoft.com/office/drawing/2014/main" xmlns="" id="{25EE0368-DCFE-4F67-AB39-F054F72AFE32}"/>
              </a:ext>
            </a:extLst>
          </p:cNvPr>
          <p:cNvSpPr/>
          <p:nvPr userDrawn="1"/>
        </p:nvSpPr>
        <p:spPr>
          <a:xfrm>
            <a:off x="528086" y="4330747"/>
            <a:ext cx="1044466" cy="104446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normAutofit/>
          </a:bodyPr>
          <a:lstStyle/>
          <a:p>
            <a:pPr algn="ctr"/>
            <a:r>
              <a:rPr lang="en-US" sz="1800" b="1" dirty="0">
                <a:solidFill>
                  <a:schemeClr val="bg1"/>
                </a:solidFill>
                <a:effectLst>
                  <a:outerShdw blurRad="50800" dist="38100" dir="2700000" algn="tl" rotWithShape="0">
                    <a:prstClr val="black">
                      <a:alpha val="40000"/>
                    </a:prstClr>
                  </a:outerShdw>
                </a:effectLst>
              </a:rPr>
              <a:t>DMPK</a:t>
            </a:r>
          </a:p>
        </p:txBody>
      </p:sp>
      <p:grpSp>
        <p:nvGrpSpPr>
          <p:cNvPr id="19" name="Group 18">
            <a:extLst>
              <a:ext uri="{FF2B5EF4-FFF2-40B4-BE49-F238E27FC236}">
                <a16:creationId xmlns:a16="http://schemas.microsoft.com/office/drawing/2014/main" xmlns="" id="{FEF49E1A-28A4-4B68-B537-1308FE663CB7}"/>
              </a:ext>
            </a:extLst>
          </p:cNvPr>
          <p:cNvGrpSpPr/>
          <p:nvPr userDrawn="1"/>
        </p:nvGrpSpPr>
        <p:grpSpPr>
          <a:xfrm>
            <a:off x="2140383" y="4415828"/>
            <a:ext cx="1113895" cy="1044465"/>
            <a:chOff x="2238335" y="4693774"/>
            <a:chExt cx="1113895" cy="1044465"/>
          </a:xfrm>
        </p:grpSpPr>
        <p:sp>
          <p:nvSpPr>
            <p:cNvPr id="20" name="Flowchart: Connector 19">
              <a:extLst>
                <a:ext uri="{FF2B5EF4-FFF2-40B4-BE49-F238E27FC236}">
                  <a16:creationId xmlns:a16="http://schemas.microsoft.com/office/drawing/2014/main" xmlns="" id="{AE607532-8FD3-4A9E-8A42-2268A9B6A061}"/>
                </a:ext>
              </a:extLst>
            </p:cNvPr>
            <p:cNvSpPr/>
            <p:nvPr userDrawn="1"/>
          </p:nvSpPr>
          <p:spPr>
            <a:xfrm>
              <a:off x="2253284" y="4693774"/>
              <a:ext cx="1046662" cy="1044465"/>
            </a:xfrm>
            <a:prstGeom prst="flowChartConnector">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xmlns="" id="{219C5F46-E6DC-41E5-8636-233DCECAEFC1}"/>
                </a:ext>
              </a:extLst>
            </p:cNvPr>
            <p:cNvSpPr txBox="1"/>
            <p:nvPr userDrawn="1"/>
          </p:nvSpPr>
          <p:spPr>
            <a:xfrm>
              <a:off x="2238335" y="4944652"/>
              <a:ext cx="1113895" cy="553998"/>
            </a:xfrm>
            <a:prstGeom prst="rect">
              <a:avLst/>
            </a:prstGeom>
            <a:noFill/>
          </p:spPr>
          <p:txBody>
            <a:bodyPr wrap="none" rtlCol="0">
              <a:spAutoFit/>
            </a:bodyPr>
            <a:lstStyle/>
            <a:p>
              <a:pPr algn="ctr"/>
              <a:r>
                <a:rPr lang="en-US" sz="1600" b="1" dirty="0">
                  <a:solidFill>
                    <a:schemeClr val="bg1"/>
                  </a:solidFill>
                </a:rPr>
                <a:t>Safety &amp; </a:t>
              </a:r>
            </a:p>
            <a:p>
              <a:pPr algn="ctr"/>
              <a:r>
                <a:rPr lang="en-US" sz="1400" b="1" dirty="0">
                  <a:solidFill>
                    <a:schemeClr val="bg1"/>
                  </a:solidFill>
                </a:rPr>
                <a:t>Toxicology</a:t>
              </a:r>
              <a:endParaRPr lang="en-US" sz="1600" b="1" dirty="0">
                <a:solidFill>
                  <a:schemeClr val="bg1"/>
                </a:solidFill>
              </a:endParaRPr>
            </a:p>
          </p:txBody>
        </p:sp>
      </p:grpSp>
      <p:grpSp>
        <p:nvGrpSpPr>
          <p:cNvPr id="22" name="Group 21">
            <a:extLst>
              <a:ext uri="{FF2B5EF4-FFF2-40B4-BE49-F238E27FC236}">
                <a16:creationId xmlns:a16="http://schemas.microsoft.com/office/drawing/2014/main" xmlns="" id="{82F92652-C7A7-4A17-824E-BD442BD1D0DC}"/>
              </a:ext>
            </a:extLst>
          </p:cNvPr>
          <p:cNvGrpSpPr/>
          <p:nvPr userDrawn="1"/>
        </p:nvGrpSpPr>
        <p:grpSpPr>
          <a:xfrm>
            <a:off x="10571418" y="3397322"/>
            <a:ext cx="1046662" cy="1044465"/>
            <a:chOff x="10647030" y="3675549"/>
            <a:chExt cx="1046662" cy="1044465"/>
          </a:xfrm>
        </p:grpSpPr>
        <p:sp>
          <p:nvSpPr>
            <p:cNvPr id="23" name="Flowchart: Connector 22">
              <a:extLst>
                <a:ext uri="{FF2B5EF4-FFF2-40B4-BE49-F238E27FC236}">
                  <a16:creationId xmlns:a16="http://schemas.microsoft.com/office/drawing/2014/main" xmlns="" id="{B86CA4F0-F6C8-46A4-AF09-C81815EC6F78}"/>
                </a:ext>
              </a:extLst>
            </p:cNvPr>
            <p:cNvSpPr/>
            <p:nvPr userDrawn="1"/>
          </p:nvSpPr>
          <p:spPr>
            <a:xfrm>
              <a:off x="10647030" y="3675549"/>
              <a:ext cx="1046662" cy="1044465"/>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xmlns="" id="{489C66EA-3BC6-4973-8A6E-3A6E63C149BD}"/>
                </a:ext>
              </a:extLst>
            </p:cNvPr>
            <p:cNvSpPr txBox="1"/>
            <p:nvPr userDrawn="1"/>
          </p:nvSpPr>
          <p:spPr>
            <a:xfrm>
              <a:off x="10647030" y="4059281"/>
              <a:ext cx="1033681" cy="276999"/>
            </a:xfrm>
            <a:prstGeom prst="rect">
              <a:avLst/>
            </a:prstGeom>
            <a:noFill/>
          </p:spPr>
          <p:txBody>
            <a:bodyPr wrap="none" rtlCol="0">
              <a:spAutoFit/>
            </a:bodyPr>
            <a:lstStyle/>
            <a:p>
              <a:r>
                <a:rPr lang="en-US" sz="1200" dirty="0">
                  <a:solidFill>
                    <a:schemeClr val="bg1"/>
                  </a:solidFill>
                </a:rPr>
                <a:t>Agrochemical</a:t>
              </a:r>
            </a:p>
          </p:txBody>
        </p:sp>
      </p:grpSp>
    </p:spTree>
    <p:extLst>
      <p:ext uri="{BB962C8B-B14F-4D97-AF65-F5344CB8AC3E}">
        <p14:creationId xmlns:p14="http://schemas.microsoft.com/office/powerpoint/2010/main" val="227908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Section Header">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 y="1043138"/>
            <a:ext cx="12484100" cy="3757462"/>
          </a:xfrm>
          <a:prstGeom prst="rect">
            <a:avLst/>
          </a:prstGeom>
        </p:spPr>
      </p:pic>
      <p:sp>
        <p:nvSpPr>
          <p:cNvPr id="29" name="TextBox 28"/>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7" y="381000"/>
            <a:ext cx="6085043" cy="1260012"/>
          </a:xfrm>
          <a:prstGeom prst="rect">
            <a:avLst/>
          </a:prstGeom>
        </p:spPr>
      </p:pic>
      <p:sp>
        <p:nvSpPr>
          <p:cNvPr id="6" name="Title 1"/>
          <p:cNvSpPr>
            <a:spLocks noGrp="1"/>
          </p:cNvSpPr>
          <p:nvPr>
            <p:ph type="title"/>
          </p:nvPr>
        </p:nvSpPr>
        <p:spPr>
          <a:xfrm>
            <a:off x="0" y="2587333"/>
            <a:ext cx="7272868" cy="699598"/>
          </a:xfrm>
        </p:spPr>
        <p:txBody>
          <a:bodyPr>
            <a:norm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563127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1090"/>
            <a:ext cx="10515600" cy="699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794"/>
            <a:ext cx="11658600" cy="915194"/>
          </a:xfrm>
          <a:prstGeom prst="rect">
            <a:avLst/>
          </a:prstGeom>
        </p:spPr>
      </p:pic>
      <p:pic>
        <p:nvPicPr>
          <p:cNvPr id="8" name="Pictur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84270" y="209601"/>
            <a:ext cx="1139059" cy="1301782"/>
          </a:xfrm>
          <a:prstGeom prst="rect">
            <a:avLst/>
          </a:prstGeom>
        </p:spPr>
      </p:pic>
      <p:sp>
        <p:nvSpPr>
          <p:cNvPr id="11" name="TextBox 10"/>
          <p:cNvSpPr txBox="1"/>
          <p:nvPr/>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prstClr val="white"/>
                </a:solidFill>
              </a:rPr>
              <a:pPr algn="r"/>
              <a:t>‹#›</a:t>
            </a:fld>
            <a:endParaRPr lang="en-US" sz="1000" dirty="0">
              <a:solidFill>
                <a:prstClr val="white"/>
              </a:solidFill>
            </a:endParaRPr>
          </a:p>
        </p:txBody>
      </p:sp>
      <p:sp>
        <p:nvSpPr>
          <p:cNvPr id="13" name="TextBox 12">
            <a:extLst>
              <a:ext uri="{FF2B5EF4-FFF2-40B4-BE49-F238E27FC236}">
                <a16:creationId xmlns:a16="http://schemas.microsoft.com/office/drawing/2014/main" xmlns="" id="{A52B07E5-6851-4C34-B40F-18C0F196B2E4}"/>
              </a:ext>
            </a:extLst>
          </p:cNvPr>
          <p:cNvSpPr txBox="1"/>
          <p:nvPr userDrawn="1"/>
        </p:nvSpPr>
        <p:spPr>
          <a:xfrm>
            <a:off x="10668000" y="6608745"/>
            <a:ext cx="1524000" cy="276999"/>
          </a:xfrm>
          <a:prstGeom prst="rect">
            <a:avLst/>
          </a:prstGeom>
          <a:noFill/>
        </p:spPr>
        <p:txBody>
          <a:bodyPr wrap="square" rtlCol="0">
            <a:spAutoFit/>
          </a:bodyPr>
          <a:lstStyle/>
          <a:p>
            <a:pPr algn="r"/>
            <a:fld id="{5135E410-69C5-47B7-ADC0-72359C2C2961}" type="slidenum">
              <a:rPr lang="en-US" sz="12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220796380"/>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44" r:id="rId7"/>
    <p:sldLayoutId id="2147483777" r:id="rId8"/>
    <p:sldLayoutId id="2147483735" r:id="rId9"/>
    <p:sldLayoutId id="2147483736" r:id="rId10"/>
    <p:sldLayoutId id="2147483737" r:id="rId11"/>
    <p:sldLayoutId id="2147483778" r:id="rId12"/>
    <p:sldLayoutId id="2147483772" r:id="rId13"/>
    <p:sldLayoutId id="2147483774" r:id="rId14"/>
    <p:sldLayoutId id="2147483776" r:id="rId15"/>
    <p:sldLayoutId id="2147483775" r:id="rId16"/>
    <p:sldLayoutId id="2147483773" r:id="rId17"/>
    <p:sldLayoutId id="2147483740"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notesSlide" Target="../notesSlides/notesSlide5.xml"/><Relationship Id="rId3" Type="http://schemas.openxmlformats.org/officeDocument/2006/relationships/tags" Target="../tags/tag79.xml"/><Relationship Id="rId21" Type="http://schemas.openxmlformats.org/officeDocument/2006/relationships/image" Target="../media/image31.pn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slideLayout" Target="../slideLayouts/slideLayout3.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image" Target="../media/image30.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image" Target="../media/image34.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image" Target="../media/image33.png"/><Relationship Id="rId10" Type="http://schemas.openxmlformats.org/officeDocument/2006/relationships/tags" Target="../tags/tag86.xml"/><Relationship Id="rId19" Type="http://schemas.openxmlformats.org/officeDocument/2006/relationships/image" Target="../media/image29.emf"/><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26" Type="http://schemas.openxmlformats.org/officeDocument/2006/relationships/tags" Target="../tags/tag118.xml"/><Relationship Id="rId21" Type="http://schemas.openxmlformats.org/officeDocument/2006/relationships/tags" Target="../tags/tag113.xml"/><Relationship Id="rId42" Type="http://schemas.openxmlformats.org/officeDocument/2006/relationships/tags" Target="../tags/tag134.xml"/><Relationship Id="rId47" Type="http://schemas.openxmlformats.org/officeDocument/2006/relationships/tags" Target="../tags/tag139.xml"/><Relationship Id="rId63" Type="http://schemas.openxmlformats.org/officeDocument/2006/relationships/tags" Target="../tags/tag155.xml"/><Relationship Id="rId68" Type="http://schemas.openxmlformats.org/officeDocument/2006/relationships/image" Target="../media/image35.jpeg"/><Relationship Id="rId84" Type="http://schemas.openxmlformats.org/officeDocument/2006/relationships/image" Target="../media/image51.jpeg"/><Relationship Id="rId89" Type="http://schemas.openxmlformats.org/officeDocument/2006/relationships/image" Target="../media/image56.png"/><Relationship Id="rId7" Type="http://schemas.openxmlformats.org/officeDocument/2006/relationships/tags" Target="../tags/tag99.xml"/><Relationship Id="rId71" Type="http://schemas.openxmlformats.org/officeDocument/2006/relationships/image" Target="../media/image38.png"/><Relationship Id="rId92" Type="http://schemas.openxmlformats.org/officeDocument/2006/relationships/image" Target="../media/image59.gif"/><Relationship Id="rId2" Type="http://schemas.openxmlformats.org/officeDocument/2006/relationships/tags" Target="../tags/tag94.xml"/><Relationship Id="rId16" Type="http://schemas.openxmlformats.org/officeDocument/2006/relationships/tags" Target="../tags/tag108.xml"/><Relationship Id="rId29" Type="http://schemas.openxmlformats.org/officeDocument/2006/relationships/tags" Target="../tags/tag121.xml"/><Relationship Id="rId11" Type="http://schemas.openxmlformats.org/officeDocument/2006/relationships/tags" Target="../tags/tag103.xml"/><Relationship Id="rId24" Type="http://schemas.openxmlformats.org/officeDocument/2006/relationships/tags" Target="../tags/tag116.xml"/><Relationship Id="rId32" Type="http://schemas.openxmlformats.org/officeDocument/2006/relationships/tags" Target="../tags/tag124.xml"/><Relationship Id="rId37" Type="http://schemas.openxmlformats.org/officeDocument/2006/relationships/tags" Target="../tags/tag129.xml"/><Relationship Id="rId40" Type="http://schemas.openxmlformats.org/officeDocument/2006/relationships/tags" Target="../tags/tag132.xml"/><Relationship Id="rId45" Type="http://schemas.openxmlformats.org/officeDocument/2006/relationships/tags" Target="../tags/tag137.xml"/><Relationship Id="rId53" Type="http://schemas.openxmlformats.org/officeDocument/2006/relationships/tags" Target="../tags/tag145.xml"/><Relationship Id="rId58" Type="http://schemas.openxmlformats.org/officeDocument/2006/relationships/tags" Target="../tags/tag150.xml"/><Relationship Id="rId66" Type="http://schemas.openxmlformats.org/officeDocument/2006/relationships/slideLayout" Target="../slideLayouts/slideLayout3.xml"/><Relationship Id="rId74" Type="http://schemas.openxmlformats.org/officeDocument/2006/relationships/image" Target="../media/image41.jpeg"/><Relationship Id="rId79" Type="http://schemas.openxmlformats.org/officeDocument/2006/relationships/image" Target="../media/image46.png"/><Relationship Id="rId87" Type="http://schemas.openxmlformats.org/officeDocument/2006/relationships/image" Target="../media/image54.jpeg"/><Relationship Id="rId102" Type="http://schemas.openxmlformats.org/officeDocument/2006/relationships/image" Target="../media/image68.jpeg"/><Relationship Id="rId5" Type="http://schemas.openxmlformats.org/officeDocument/2006/relationships/tags" Target="../tags/tag97.xml"/><Relationship Id="rId61" Type="http://schemas.openxmlformats.org/officeDocument/2006/relationships/tags" Target="../tags/tag153.xml"/><Relationship Id="rId82" Type="http://schemas.openxmlformats.org/officeDocument/2006/relationships/image" Target="../media/image49.png"/><Relationship Id="rId90" Type="http://schemas.openxmlformats.org/officeDocument/2006/relationships/image" Target="../media/image57.jpeg"/><Relationship Id="rId95" Type="http://schemas.openxmlformats.org/officeDocument/2006/relationships/image" Target="../media/image62.jpeg"/><Relationship Id="rId19" Type="http://schemas.openxmlformats.org/officeDocument/2006/relationships/tags" Target="../tags/tag11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35" Type="http://schemas.openxmlformats.org/officeDocument/2006/relationships/tags" Target="../tags/tag127.xml"/><Relationship Id="rId43" Type="http://schemas.openxmlformats.org/officeDocument/2006/relationships/tags" Target="../tags/tag135.xml"/><Relationship Id="rId48" Type="http://schemas.openxmlformats.org/officeDocument/2006/relationships/tags" Target="../tags/tag140.xml"/><Relationship Id="rId56" Type="http://schemas.openxmlformats.org/officeDocument/2006/relationships/tags" Target="../tags/tag148.xml"/><Relationship Id="rId64" Type="http://schemas.openxmlformats.org/officeDocument/2006/relationships/tags" Target="../tags/tag156.xml"/><Relationship Id="rId69" Type="http://schemas.openxmlformats.org/officeDocument/2006/relationships/image" Target="../media/image36.jpeg"/><Relationship Id="rId77" Type="http://schemas.openxmlformats.org/officeDocument/2006/relationships/image" Target="../media/image44.png"/><Relationship Id="rId100" Type="http://schemas.openxmlformats.org/officeDocument/2006/relationships/image" Target="../media/image6.jpeg"/><Relationship Id="rId8" Type="http://schemas.openxmlformats.org/officeDocument/2006/relationships/tags" Target="../tags/tag100.xml"/><Relationship Id="rId51" Type="http://schemas.openxmlformats.org/officeDocument/2006/relationships/tags" Target="../tags/tag143.xml"/><Relationship Id="rId72" Type="http://schemas.openxmlformats.org/officeDocument/2006/relationships/image" Target="../media/image39.jpeg"/><Relationship Id="rId80" Type="http://schemas.openxmlformats.org/officeDocument/2006/relationships/image" Target="../media/image47.jpeg"/><Relationship Id="rId85" Type="http://schemas.openxmlformats.org/officeDocument/2006/relationships/image" Target="../media/image52.jpeg"/><Relationship Id="rId93" Type="http://schemas.openxmlformats.org/officeDocument/2006/relationships/image" Target="../media/image60.wmf"/><Relationship Id="rId98" Type="http://schemas.openxmlformats.org/officeDocument/2006/relationships/image" Target="../media/image65.png"/><Relationship Id="rId3" Type="http://schemas.openxmlformats.org/officeDocument/2006/relationships/tags" Target="../tags/tag95.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33" Type="http://schemas.openxmlformats.org/officeDocument/2006/relationships/tags" Target="../tags/tag125.xml"/><Relationship Id="rId38" Type="http://schemas.openxmlformats.org/officeDocument/2006/relationships/tags" Target="../tags/tag130.xml"/><Relationship Id="rId46" Type="http://schemas.openxmlformats.org/officeDocument/2006/relationships/tags" Target="../tags/tag138.xml"/><Relationship Id="rId59" Type="http://schemas.openxmlformats.org/officeDocument/2006/relationships/tags" Target="../tags/tag151.xml"/><Relationship Id="rId67" Type="http://schemas.openxmlformats.org/officeDocument/2006/relationships/notesSlide" Target="../notesSlides/notesSlide6.xml"/><Relationship Id="rId103" Type="http://schemas.openxmlformats.org/officeDocument/2006/relationships/image" Target="../media/image69.png"/><Relationship Id="rId20" Type="http://schemas.openxmlformats.org/officeDocument/2006/relationships/tags" Target="../tags/tag112.xml"/><Relationship Id="rId41" Type="http://schemas.openxmlformats.org/officeDocument/2006/relationships/tags" Target="../tags/tag133.xml"/><Relationship Id="rId54" Type="http://schemas.openxmlformats.org/officeDocument/2006/relationships/tags" Target="../tags/tag146.xml"/><Relationship Id="rId62" Type="http://schemas.openxmlformats.org/officeDocument/2006/relationships/tags" Target="../tags/tag154.xml"/><Relationship Id="rId70" Type="http://schemas.openxmlformats.org/officeDocument/2006/relationships/image" Target="../media/image37.jpeg"/><Relationship Id="rId75" Type="http://schemas.openxmlformats.org/officeDocument/2006/relationships/image" Target="../media/image42.jpeg"/><Relationship Id="rId83" Type="http://schemas.openxmlformats.org/officeDocument/2006/relationships/image" Target="../media/image50.jpeg"/><Relationship Id="rId88" Type="http://schemas.openxmlformats.org/officeDocument/2006/relationships/image" Target="../media/image55.png"/><Relationship Id="rId91" Type="http://schemas.openxmlformats.org/officeDocument/2006/relationships/image" Target="../media/image58.png"/><Relationship Id="rId96" Type="http://schemas.openxmlformats.org/officeDocument/2006/relationships/image" Target="../media/image63.png"/><Relationship Id="rId1" Type="http://schemas.openxmlformats.org/officeDocument/2006/relationships/tags" Target="../tags/tag93.xml"/><Relationship Id="rId6" Type="http://schemas.openxmlformats.org/officeDocument/2006/relationships/tags" Target="../tags/tag98.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tags" Target="../tags/tag120.xml"/><Relationship Id="rId36" Type="http://schemas.openxmlformats.org/officeDocument/2006/relationships/tags" Target="../tags/tag128.xml"/><Relationship Id="rId49" Type="http://schemas.openxmlformats.org/officeDocument/2006/relationships/tags" Target="../tags/tag141.xml"/><Relationship Id="rId57" Type="http://schemas.openxmlformats.org/officeDocument/2006/relationships/tags" Target="../tags/tag149.xml"/><Relationship Id="rId10" Type="http://schemas.openxmlformats.org/officeDocument/2006/relationships/tags" Target="../tags/tag102.xml"/><Relationship Id="rId31" Type="http://schemas.openxmlformats.org/officeDocument/2006/relationships/tags" Target="../tags/tag123.xml"/><Relationship Id="rId44" Type="http://schemas.openxmlformats.org/officeDocument/2006/relationships/tags" Target="../tags/tag136.xml"/><Relationship Id="rId52" Type="http://schemas.openxmlformats.org/officeDocument/2006/relationships/tags" Target="../tags/tag144.xml"/><Relationship Id="rId60" Type="http://schemas.openxmlformats.org/officeDocument/2006/relationships/tags" Target="../tags/tag152.xml"/><Relationship Id="rId65" Type="http://schemas.openxmlformats.org/officeDocument/2006/relationships/tags" Target="../tags/tag157.xml"/><Relationship Id="rId73" Type="http://schemas.openxmlformats.org/officeDocument/2006/relationships/image" Target="../media/image40.jpeg"/><Relationship Id="rId78" Type="http://schemas.openxmlformats.org/officeDocument/2006/relationships/image" Target="../media/image45.jpeg"/><Relationship Id="rId81" Type="http://schemas.openxmlformats.org/officeDocument/2006/relationships/image" Target="../media/image48.jpeg"/><Relationship Id="rId86" Type="http://schemas.openxmlformats.org/officeDocument/2006/relationships/image" Target="../media/image53.png"/><Relationship Id="rId94" Type="http://schemas.openxmlformats.org/officeDocument/2006/relationships/image" Target="../media/image61.jpeg"/><Relationship Id="rId99" Type="http://schemas.openxmlformats.org/officeDocument/2006/relationships/image" Target="../media/image66.jpeg"/><Relationship Id="rId101" Type="http://schemas.openxmlformats.org/officeDocument/2006/relationships/image" Target="../media/image67.png"/><Relationship Id="rId4" Type="http://schemas.openxmlformats.org/officeDocument/2006/relationships/tags" Target="../tags/tag96.xml"/><Relationship Id="rId9" Type="http://schemas.openxmlformats.org/officeDocument/2006/relationships/tags" Target="../tags/tag101.xml"/><Relationship Id="rId13" Type="http://schemas.openxmlformats.org/officeDocument/2006/relationships/tags" Target="../tags/tag105.xml"/><Relationship Id="rId18" Type="http://schemas.openxmlformats.org/officeDocument/2006/relationships/tags" Target="../tags/tag110.xml"/><Relationship Id="rId39" Type="http://schemas.openxmlformats.org/officeDocument/2006/relationships/tags" Target="../tags/tag131.xml"/><Relationship Id="rId34" Type="http://schemas.openxmlformats.org/officeDocument/2006/relationships/tags" Target="../tags/tag126.xml"/><Relationship Id="rId50" Type="http://schemas.openxmlformats.org/officeDocument/2006/relationships/tags" Target="../tags/tag142.xml"/><Relationship Id="rId55" Type="http://schemas.openxmlformats.org/officeDocument/2006/relationships/tags" Target="../tags/tag147.xml"/><Relationship Id="rId76" Type="http://schemas.openxmlformats.org/officeDocument/2006/relationships/image" Target="../media/image43.png"/><Relationship Id="rId97" Type="http://schemas.openxmlformats.org/officeDocument/2006/relationships/image" Target="../media/image64.png"/><Relationship Id="rId104"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3.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Layout" Target="../diagrams/layout1.xml"/><Relationship Id="rId7" Type="http://schemas.openxmlformats.org/officeDocument/2006/relationships/image" Target="../media/image76.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Layout" Target="../diagrams/layout2.xml"/><Relationship Id="rId7" Type="http://schemas.openxmlformats.org/officeDocument/2006/relationships/image" Target="../media/image78.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3.jpe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Layout" Target="../diagrams/layout3.xml"/><Relationship Id="rId7" Type="http://schemas.openxmlformats.org/officeDocument/2006/relationships/image" Target="../media/image84.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Layout" Target="../diagrams/layout4.xml"/><Relationship Id="rId7" Type="http://schemas.openxmlformats.org/officeDocument/2006/relationships/image" Target="../media/image8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8.jpeg"/></Relationships>
</file>

<file path=ppt/slides/_rels/slide21.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diagramLayout" Target="../diagrams/layout5.xml"/><Relationship Id="rId7" Type="http://schemas.openxmlformats.org/officeDocument/2006/relationships/image" Target="../media/image89.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91.jpeg"/></Relationships>
</file>

<file path=ppt/slides/_rels/slide22.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diagramLayout" Target="../diagrams/layout6.xml"/><Relationship Id="rId7" Type="http://schemas.openxmlformats.org/officeDocument/2006/relationships/image" Target="../media/image92.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94.jpeg"/></Relationships>
</file>

<file path=ppt/slides/_rels/slide23.xml.rels><?xml version="1.0" encoding="UTF-8" standalone="yes"?>
<Relationships xmlns="http://schemas.openxmlformats.org/package/2006/relationships"><Relationship Id="rId8" Type="http://schemas.openxmlformats.org/officeDocument/2006/relationships/hyperlink" Target="http://www.frontagelab.com/" TargetMode="External"/><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hyperlink" Target="https://twitter.com/frontagelabs?lang=en" TargetMode="External"/><Relationship Id="rId1" Type="http://schemas.openxmlformats.org/officeDocument/2006/relationships/slideLayout" Target="../slideLayouts/slideLayout1.xml"/><Relationship Id="rId6" Type="http://schemas.openxmlformats.org/officeDocument/2006/relationships/hyperlink" Target="https://www.youtube.com/channel/UCJC6J40yb1HdF2XCAURTxfQ" TargetMode="External"/><Relationship Id="rId5" Type="http://schemas.openxmlformats.org/officeDocument/2006/relationships/image" Target="../media/image96.png"/><Relationship Id="rId10" Type="http://schemas.openxmlformats.org/officeDocument/2006/relationships/hyperlink" Target="mailto:hdavis@frontagelab.com" TargetMode="External"/><Relationship Id="rId4" Type="http://schemas.openxmlformats.org/officeDocument/2006/relationships/hyperlink" Target="https://www.linkedin.com/company/frontage-laboratories-inc/" TargetMode="External"/><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notesSlide" Target="../notesSlides/notesSlide2.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slideLayout" Target="../slideLayouts/slideLayout3.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29" Type="http://schemas.openxmlformats.org/officeDocument/2006/relationships/chart" Target="../charts/chart3.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image" Target="../media/image17.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chart" Target="../charts/chart2.xml"/><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chart" Target="../charts/chart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chart" Target="../charts/chart1.xml"/><Relationship Id="rId30"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8.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3.xml"/><Relationship Id="rId5" Type="http://schemas.openxmlformats.org/officeDocument/2006/relationships/tags" Target="../tags/tag34.xml"/><Relationship Id="rId15" Type="http://schemas.openxmlformats.org/officeDocument/2006/relationships/image" Target="../media/image20.png"/><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2.jp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1.jp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4.xml"/><Relationship Id="rId5" Type="http://schemas.openxmlformats.org/officeDocument/2006/relationships/tags" Target="../tags/tag44.xml"/><Relationship Id="rId10" Type="http://schemas.openxmlformats.org/officeDocument/2006/relationships/slideLayout" Target="../slideLayouts/slideLayout3.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image" Target="../media/image28.png"/><Relationship Id="rId3" Type="http://schemas.openxmlformats.org/officeDocument/2006/relationships/tags" Target="../tags/tag51.xml"/><Relationship Id="rId21" Type="http://schemas.openxmlformats.org/officeDocument/2006/relationships/tags" Target="../tags/tag69.xml"/><Relationship Id="rId34" Type="http://schemas.openxmlformats.org/officeDocument/2006/relationships/image" Target="../media/image24.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chart" Target="../charts/chart9.xml"/><Relationship Id="rId38" Type="http://schemas.openxmlformats.org/officeDocument/2006/relationships/image" Target="../media/image27.png"/><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slideLayout" Target="../slideLayouts/slideLayout3.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chart" Target="../charts/chart8.xml"/><Relationship Id="rId37" Type="http://schemas.openxmlformats.org/officeDocument/2006/relationships/image" Target="../media/image26.png"/><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image" Target="../media/image20.png"/><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chart" Target="../charts/chart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chart" Target="../charts/chart6.xml"/><Relationship Id="rId3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178882-F9ED-41C5-890B-E9B4AB2A6F93}"/>
              </a:ext>
            </a:extLst>
          </p:cNvPr>
          <p:cNvSpPr txBox="1"/>
          <p:nvPr/>
        </p:nvSpPr>
        <p:spPr>
          <a:xfrm>
            <a:off x="104775" y="2667000"/>
            <a:ext cx="4288353"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Corporate Overview</a:t>
            </a:r>
          </a:p>
        </p:txBody>
      </p:sp>
    </p:spTree>
    <p:extLst>
      <p:ext uri="{BB962C8B-B14F-4D97-AF65-F5344CB8AC3E}">
        <p14:creationId xmlns:p14="http://schemas.microsoft.com/office/powerpoint/2010/main" val="129803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L)" hidden="1"/>
          <p:cNvSpPr>
            <a:spLocks noGrp="1"/>
          </p:cNvSpPr>
          <p:nvPr>
            <p:ph type="title"/>
            <p:custDataLst>
              <p:tags r:id="rId2"/>
            </p:custDataLst>
          </p:nvPr>
        </p:nvSpPr>
        <p:spPr>
          <a:xfrm>
            <a:off x="1246291" y="6869786"/>
            <a:ext cx="9714330" cy="44823"/>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ea typeface="STKaiti" panose="02010600040101010101" pitchFamily="2" charset="-122"/>
              </a:rPr>
              <a:t>Strong track record of efficiency and flexibility</a:t>
            </a:r>
          </a:p>
        </p:txBody>
      </p:sp>
      <p:sp>
        <p:nvSpPr>
          <p:cNvPr id="32" name="Main Heading"/>
          <p:cNvSpPr>
            <a:spLocks noChangeArrowheads="1"/>
          </p:cNvSpPr>
          <p:nvPr>
            <p:custDataLst>
              <p:tags r:id="rId3"/>
            </p:custDataLst>
          </p:nvPr>
        </p:nvSpPr>
        <p:spPr bwMode="gray">
          <a:xfrm>
            <a:off x="391532" y="303024"/>
            <a:ext cx="7623354" cy="242047"/>
          </a:xfrm>
          <a:prstGeom prst="rect">
            <a:avLst/>
          </a:prstGeom>
          <a:noFill/>
          <a:ln w="12700">
            <a:noFill/>
            <a:prstDash val="dash"/>
            <a:miter lim="800000"/>
            <a:headEnd/>
            <a:tailEnd/>
          </a:ln>
          <a:effectLst/>
        </p:spPr>
        <p:txBody>
          <a:bodyPr lIns="0" tIns="0" rIns="0" bIns="0"/>
          <a:lstStyle/>
          <a:p>
            <a:pPr marL="311079">
              <a:lnSpc>
                <a:spcPts val="1904"/>
              </a:lnSpc>
            </a:pPr>
            <a:r>
              <a:rPr lang="en-US" sz="2540" b="1" dirty="0">
                <a:solidFill>
                  <a:schemeClr val="bg1"/>
                </a:solidFill>
                <a:latin typeface="Arial" panose="020B0604020202020204" pitchFamily="34" charset="0"/>
                <a:ea typeface="STKaiti" panose="02010600040101010101" pitchFamily="2" charset="-122"/>
                <a:cs typeface="Arial" panose="020B0604020202020204" pitchFamily="34" charset="0"/>
              </a:rPr>
              <a:t>Strong Track Record of Efficiency and Flexibility</a:t>
            </a:r>
          </a:p>
        </p:txBody>
      </p:sp>
      <p:sp>
        <p:nvSpPr>
          <p:cNvPr id="41" name="Oval 40"/>
          <p:cNvSpPr/>
          <p:nvPr>
            <p:custDataLst>
              <p:tags r:id="rId4"/>
            </p:custDataLst>
          </p:nvPr>
        </p:nvSpPr>
        <p:spPr bwMode="auto">
          <a:xfrm>
            <a:off x="225917" y="230139"/>
            <a:ext cx="331230" cy="331230"/>
          </a:xfrm>
          <a:prstGeom prst="ellipse">
            <a:avLst/>
          </a:prstGeom>
          <a:solidFill>
            <a:srgbClr val="1C3D6E"/>
          </a:soli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1452" b="1" dirty="0">
                <a:solidFill>
                  <a:srgbClr val="FFFFFF"/>
                </a:solidFill>
                <a:latin typeface="Arial" panose="020B0604020202020204" pitchFamily="34" charset="0"/>
                <a:cs typeface="Arial" panose="020B0604020202020204" pitchFamily="34" charset="0"/>
              </a:rPr>
              <a:t>5</a:t>
            </a:r>
          </a:p>
        </p:txBody>
      </p:sp>
      <p:grpSp>
        <p:nvGrpSpPr>
          <p:cNvPr id="25" name="Group 24"/>
          <p:cNvGrpSpPr/>
          <p:nvPr/>
        </p:nvGrpSpPr>
        <p:grpSpPr>
          <a:xfrm>
            <a:off x="1957226" y="1569856"/>
            <a:ext cx="7981091" cy="4911083"/>
            <a:chOff x="788163" y="1816200"/>
            <a:chExt cx="8797675" cy="5413559"/>
          </a:xfrm>
        </p:grpSpPr>
        <p:grpSp>
          <p:nvGrpSpPr>
            <p:cNvPr id="24" name="Group 23"/>
            <p:cNvGrpSpPr/>
            <p:nvPr/>
          </p:nvGrpSpPr>
          <p:grpSpPr>
            <a:xfrm>
              <a:off x="1342390" y="1930401"/>
              <a:ext cx="7801093" cy="4304072"/>
              <a:chOff x="1342390" y="1892301"/>
              <a:chExt cx="7801093" cy="4304072"/>
            </a:xfrm>
          </p:grpSpPr>
          <p:pic>
            <p:nvPicPr>
              <p:cNvPr id="219" name="Picture 218"/>
              <p:cNvPicPr>
                <a:picLocks noChangeAspect="1"/>
              </p:cNvPicPr>
              <p:nvPr/>
            </p:nvPicPr>
            <p:blipFill rotWithShape="1">
              <a:blip r:embed="rId19"/>
              <a:srcRect l="75076"/>
              <a:stretch/>
            </p:blipFill>
            <p:spPr>
              <a:xfrm>
                <a:off x="7728569" y="1892301"/>
                <a:ext cx="1414914" cy="4304072"/>
              </a:xfrm>
              <a:prstGeom prst="rect">
                <a:avLst/>
              </a:prstGeom>
            </p:spPr>
          </p:pic>
          <p:pic>
            <p:nvPicPr>
              <p:cNvPr id="218" name="Picture 217"/>
              <p:cNvPicPr>
                <a:picLocks noChangeAspect="1"/>
              </p:cNvPicPr>
              <p:nvPr/>
            </p:nvPicPr>
            <p:blipFill rotWithShape="1">
              <a:blip r:embed="rId19"/>
              <a:srcRect r="28251"/>
              <a:stretch/>
            </p:blipFill>
            <p:spPr>
              <a:xfrm>
                <a:off x="1342390" y="1892301"/>
                <a:ext cx="6386178" cy="4304072"/>
              </a:xfrm>
              <a:prstGeom prst="rect">
                <a:avLst/>
              </a:prstGeom>
            </p:spPr>
          </p:pic>
        </p:grpSp>
        <p:sp>
          <p:nvSpPr>
            <p:cNvPr id="161" name="TextBox 160"/>
            <p:cNvSpPr txBox="1"/>
            <p:nvPr>
              <p:custDataLst>
                <p:tags r:id="rId5"/>
              </p:custDataLst>
            </p:nvPr>
          </p:nvSpPr>
          <p:spPr>
            <a:xfrm>
              <a:off x="2312703" y="5721075"/>
              <a:ext cx="2523579" cy="332622"/>
            </a:xfrm>
            <a:prstGeom prst="rect">
              <a:avLst/>
            </a:prstGeom>
            <a:noFill/>
          </p:spPr>
          <p:txBody>
            <a:bodyPr wrap="none" rtlCol="0">
              <a:spAutoFit/>
            </a:bodyPr>
            <a:lstStyle/>
            <a:p>
              <a:pPr>
                <a:spcBef>
                  <a:spcPts val="1415"/>
                </a:spcBef>
              </a:pPr>
              <a:r>
                <a:rPr sz="1361" b="1" i="1" dirty="0">
                  <a:latin typeface="Arial" panose="020B0604020202020204" pitchFamily="34" charset="0"/>
                  <a:cs typeface="Arial" panose="020B0604020202020204" pitchFamily="34" charset="0"/>
                </a:rPr>
                <a:t>Top notch scientific team</a:t>
              </a:r>
            </a:p>
          </p:txBody>
        </p:sp>
        <p:sp>
          <p:nvSpPr>
            <p:cNvPr id="162" name="TextBox 161"/>
            <p:cNvSpPr txBox="1"/>
            <p:nvPr>
              <p:custDataLst>
                <p:tags r:id="rId6"/>
              </p:custDataLst>
            </p:nvPr>
          </p:nvSpPr>
          <p:spPr>
            <a:xfrm>
              <a:off x="2312703" y="3926662"/>
              <a:ext cx="3196953" cy="332622"/>
            </a:xfrm>
            <a:prstGeom prst="rect">
              <a:avLst/>
            </a:prstGeom>
            <a:noFill/>
          </p:spPr>
          <p:txBody>
            <a:bodyPr wrap="none" rtlCol="0">
              <a:spAutoFit/>
            </a:bodyPr>
            <a:lstStyle/>
            <a:p>
              <a:pPr>
                <a:spcBef>
                  <a:spcPts val="1415"/>
                </a:spcBef>
              </a:pPr>
              <a:r>
                <a:rPr sz="1361" b="1" i="1" dirty="0">
                  <a:latin typeface="Arial" panose="020B0604020202020204" pitchFamily="34" charset="0"/>
                  <a:cs typeface="Arial" panose="020B0604020202020204" pitchFamily="34" charset="0"/>
                </a:rPr>
                <a:t>Efficient Delivery with Flexib</a:t>
              </a:r>
              <a:r>
                <a:rPr lang="en-US" sz="1361" b="1" i="1" dirty="0">
                  <a:latin typeface="Arial" panose="020B0604020202020204" pitchFamily="34" charset="0"/>
                  <a:cs typeface="Arial" panose="020B0604020202020204" pitchFamily="34" charset="0"/>
                </a:rPr>
                <a:t>i</a:t>
              </a:r>
              <a:r>
                <a:rPr sz="1361" b="1" i="1" dirty="0">
                  <a:latin typeface="Arial" panose="020B0604020202020204" pitchFamily="34" charset="0"/>
                  <a:cs typeface="Arial" panose="020B0604020202020204" pitchFamily="34" charset="0"/>
                </a:rPr>
                <a:t>lity </a:t>
              </a:r>
            </a:p>
          </p:txBody>
        </p:sp>
        <p:sp>
          <p:nvSpPr>
            <p:cNvPr id="163" name="TextBox 162"/>
            <p:cNvSpPr txBox="1"/>
            <p:nvPr>
              <p:custDataLst>
                <p:tags r:id="rId7"/>
              </p:custDataLst>
            </p:nvPr>
          </p:nvSpPr>
          <p:spPr>
            <a:xfrm>
              <a:off x="2312703" y="2076793"/>
              <a:ext cx="2617301" cy="332622"/>
            </a:xfrm>
            <a:prstGeom prst="rect">
              <a:avLst/>
            </a:prstGeom>
            <a:noFill/>
          </p:spPr>
          <p:txBody>
            <a:bodyPr wrap="none" rtlCol="0">
              <a:spAutoFit/>
            </a:bodyPr>
            <a:lstStyle/>
            <a:p>
              <a:pPr>
                <a:spcBef>
                  <a:spcPts val="1415"/>
                </a:spcBef>
              </a:pPr>
              <a:r>
                <a:rPr sz="1361" b="1" i="1" dirty="0">
                  <a:latin typeface="Arial" panose="020B0604020202020204" pitchFamily="34" charset="0"/>
                  <a:cs typeface="Arial" panose="020B0604020202020204" pitchFamily="34" charset="0"/>
                </a:rPr>
                <a:t>Agile project management</a:t>
              </a:r>
            </a:p>
          </p:txBody>
        </p:sp>
        <p:sp>
          <p:nvSpPr>
            <p:cNvPr id="164" name="Oval 163"/>
            <p:cNvSpPr/>
            <p:nvPr>
              <p:custDataLst>
                <p:tags r:id="rId8"/>
              </p:custDataLst>
            </p:nvPr>
          </p:nvSpPr>
          <p:spPr bwMode="auto">
            <a:xfrm>
              <a:off x="1227900" y="1816200"/>
              <a:ext cx="334200" cy="334200"/>
            </a:xfrm>
            <a:prstGeom prst="ellipse">
              <a:avLst/>
            </a:prstGeom>
            <a:gradFill flip="none" rotWithShape="1">
              <a:gsLst>
                <a:gs pos="0">
                  <a:srgbClr val="F37282"/>
                </a:gs>
                <a:gs pos="46000">
                  <a:schemeClr val="accent1">
                    <a:lumMod val="95000"/>
                    <a:lumOff val="5000"/>
                  </a:schemeClr>
                </a:gs>
                <a:gs pos="100000">
                  <a:srgbClr val="46060E"/>
                </a:gs>
              </a:gsLst>
              <a:path path="circle">
                <a:fillToRect l="50000" t="130000" r="50000" b="-30000"/>
              </a:path>
              <a:tileRect/>
            </a:gra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endParaRPr sz="1270" b="1" dirty="0">
                <a:latin typeface="Arial" panose="020B0604020202020204" pitchFamily="34" charset="0"/>
                <a:cs typeface="Arial" panose="020B0604020202020204" pitchFamily="34" charset="0"/>
              </a:endParaRPr>
            </a:p>
          </p:txBody>
        </p:sp>
        <p:sp>
          <p:nvSpPr>
            <p:cNvPr id="165" name="Oval 164"/>
            <p:cNvSpPr/>
            <p:nvPr>
              <p:custDataLst>
                <p:tags r:id="rId9"/>
              </p:custDataLst>
            </p:nvPr>
          </p:nvSpPr>
          <p:spPr bwMode="auto">
            <a:xfrm>
              <a:off x="1227900" y="3686654"/>
              <a:ext cx="334200" cy="334200"/>
            </a:xfrm>
            <a:prstGeom prst="ellipse">
              <a:avLst/>
            </a:prstGeom>
            <a:gradFill flip="none" rotWithShape="1">
              <a:gsLst>
                <a:gs pos="0">
                  <a:srgbClr val="F37282"/>
                </a:gs>
                <a:gs pos="46000">
                  <a:schemeClr val="accent1">
                    <a:lumMod val="95000"/>
                    <a:lumOff val="5000"/>
                  </a:schemeClr>
                </a:gs>
                <a:gs pos="100000">
                  <a:srgbClr val="46060E"/>
                </a:gs>
              </a:gsLst>
              <a:path path="circle">
                <a:fillToRect l="50000" t="130000" r="50000" b="-30000"/>
              </a:path>
              <a:tileRect/>
            </a:gra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endParaRPr sz="1270" b="1" dirty="0">
                <a:latin typeface="Arial" panose="020B0604020202020204" pitchFamily="34" charset="0"/>
                <a:cs typeface="Arial" panose="020B0604020202020204" pitchFamily="34" charset="0"/>
              </a:endParaRPr>
            </a:p>
          </p:txBody>
        </p:sp>
        <p:sp>
          <p:nvSpPr>
            <p:cNvPr id="166" name="Oval 165"/>
            <p:cNvSpPr/>
            <p:nvPr>
              <p:custDataLst>
                <p:tags r:id="rId10"/>
              </p:custDataLst>
            </p:nvPr>
          </p:nvSpPr>
          <p:spPr bwMode="auto">
            <a:xfrm>
              <a:off x="1227900" y="5473843"/>
              <a:ext cx="334200" cy="334200"/>
            </a:xfrm>
            <a:prstGeom prst="ellipse">
              <a:avLst/>
            </a:prstGeom>
            <a:gradFill flip="none" rotWithShape="1">
              <a:gsLst>
                <a:gs pos="0">
                  <a:srgbClr val="F37282"/>
                </a:gs>
                <a:gs pos="46000">
                  <a:schemeClr val="accent1">
                    <a:lumMod val="95000"/>
                    <a:lumOff val="5000"/>
                  </a:schemeClr>
                </a:gs>
                <a:gs pos="100000">
                  <a:srgbClr val="46060E"/>
                </a:gs>
              </a:gsLst>
              <a:path path="circle">
                <a:fillToRect l="50000" t="130000" r="50000" b="-30000"/>
              </a:path>
              <a:tileRect/>
            </a:gra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endParaRPr sz="1270" b="1" dirty="0">
                <a:latin typeface="Arial" panose="020B0604020202020204" pitchFamily="34" charset="0"/>
                <a:cs typeface="Arial" panose="020B0604020202020204" pitchFamily="34" charset="0"/>
              </a:endParaRPr>
            </a:p>
          </p:txBody>
        </p:sp>
        <p:sp>
          <p:nvSpPr>
            <p:cNvPr id="167" name="TextBox 166"/>
            <p:cNvSpPr txBox="1"/>
            <p:nvPr>
              <p:custDataLst>
                <p:tags r:id="rId11"/>
              </p:custDataLst>
            </p:nvPr>
          </p:nvSpPr>
          <p:spPr>
            <a:xfrm>
              <a:off x="1623891" y="2655758"/>
              <a:ext cx="4437819" cy="748083"/>
            </a:xfrm>
            <a:prstGeom prst="rect">
              <a:avLst/>
            </a:prstGeom>
            <a:noFill/>
          </p:spPr>
          <p:txBody>
            <a:bodyPr wrap="square" rtlCol="0">
              <a:spAutoFit/>
            </a:bodyPr>
            <a:lstStyle/>
            <a:p>
              <a:pPr marL="155539" indent="-155539">
                <a:spcBef>
                  <a:spcPts val="1415"/>
                </a:spcBef>
                <a:buFont typeface="Wingdings" panose="05000000000000000000" pitchFamily="2" charset="2"/>
                <a:buChar char="§"/>
              </a:pPr>
              <a:r>
                <a:rPr lang="en-US" sz="1270" b="1" dirty="0">
                  <a:latin typeface="Arial" panose="020B0604020202020204" pitchFamily="34" charset="0"/>
                  <a:cs typeface="Arial" panose="020B0604020202020204" pitchFamily="34" charset="0"/>
                </a:rPr>
                <a:t>Our research scientists regularly act as project managers and interact with customers directly to generate customer-oriented solutions</a:t>
              </a:r>
              <a:endParaRPr sz="1270" b="1" dirty="0">
                <a:latin typeface="Arial" panose="020B0604020202020204" pitchFamily="34" charset="0"/>
                <a:cs typeface="Arial" panose="020B0604020202020204" pitchFamily="34" charset="0"/>
              </a:endParaRPr>
            </a:p>
          </p:txBody>
        </p:sp>
        <p:sp>
          <p:nvSpPr>
            <p:cNvPr id="168" name="TextBox 167"/>
            <p:cNvSpPr txBox="1"/>
            <p:nvPr>
              <p:custDataLst>
                <p:tags r:id="rId12"/>
              </p:custDataLst>
            </p:nvPr>
          </p:nvSpPr>
          <p:spPr>
            <a:xfrm>
              <a:off x="1623891" y="4490164"/>
              <a:ext cx="4437819" cy="748083"/>
            </a:xfrm>
            <a:prstGeom prst="rect">
              <a:avLst/>
            </a:prstGeom>
            <a:noFill/>
          </p:spPr>
          <p:txBody>
            <a:bodyPr wrap="square" rtlCol="0">
              <a:spAutoFit/>
            </a:bodyPr>
            <a:lstStyle/>
            <a:p>
              <a:pPr marL="155539" indent="-155539">
                <a:spcBef>
                  <a:spcPts val="1415"/>
                </a:spcBef>
                <a:buFont typeface="Wingdings" panose="05000000000000000000" pitchFamily="2" charset="2"/>
                <a:buChar char="§"/>
              </a:pPr>
              <a:r>
                <a:rPr lang="en-US" sz="1270" b="1" dirty="0">
                  <a:latin typeface="Arial" panose="020B0604020202020204" pitchFamily="34" charset="0"/>
                  <a:cs typeface="Arial" panose="020B0604020202020204" pitchFamily="34" charset="0"/>
                </a:rPr>
                <a:t>Able to deliver on time and maintain flexibility to provide accelerated delivery to meet customer need</a:t>
              </a:r>
              <a:endParaRPr sz="1270" b="1" dirty="0">
                <a:latin typeface="Arial" panose="020B0604020202020204" pitchFamily="34" charset="0"/>
                <a:cs typeface="Arial" panose="020B0604020202020204" pitchFamily="34" charset="0"/>
              </a:endParaRPr>
            </a:p>
          </p:txBody>
        </p:sp>
        <p:pic>
          <p:nvPicPr>
            <p:cNvPr id="169" name="Picture 2" descr="Image result for tick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8163" y="2075844"/>
              <a:ext cx="373275" cy="345893"/>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 descr="Image result for tick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8163" y="3924823"/>
              <a:ext cx="373275" cy="34589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 descr="Image result for tick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8163" y="5719236"/>
              <a:ext cx="373275" cy="345893"/>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custDataLst>
                <p:tags r:id="rId13"/>
              </p:custDataLst>
            </p:nvPr>
          </p:nvSpPr>
          <p:spPr>
            <a:xfrm>
              <a:off x="1623891" y="6266242"/>
              <a:ext cx="4437819" cy="963517"/>
            </a:xfrm>
            <a:prstGeom prst="rect">
              <a:avLst/>
            </a:prstGeom>
            <a:noFill/>
          </p:spPr>
          <p:txBody>
            <a:bodyPr wrap="square" rtlCol="0">
              <a:spAutoFit/>
            </a:bodyPr>
            <a:lstStyle/>
            <a:p>
              <a:pPr marL="155539" indent="-155539">
                <a:spcBef>
                  <a:spcPts val="1415"/>
                </a:spcBef>
                <a:buFont typeface="Wingdings" panose="05000000000000000000" pitchFamily="2" charset="2"/>
                <a:buChar char="§"/>
              </a:pPr>
              <a:r>
                <a:rPr lang="en-US" sz="1270" b="1" dirty="0">
                  <a:latin typeface="Arial" panose="020B0604020202020204" pitchFamily="34" charset="0"/>
                  <a:cs typeface="Arial" panose="020B0604020202020204" pitchFamily="34" charset="0"/>
                </a:rPr>
                <a:t>Our scientific team are a group of highly qualified individuals with a depth of knowledge, high level of data literacy and solution-driven thinking</a:t>
              </a:r>
              <a:endParaRPr sz="1270" b="1" dirty="0">
                <a:latin typeface="Arial" panose="020B0604020202020204" pitchFamily="34" charset="0"/>
                <a:cs typeface="Arial" panose="020B0604020202020204" pitchFamily="34" charset="0"/>
              </a:endParaRPr>
            </a:p>
          </p:txBody>
        </p:sp>
        <p:pic>
          <p:nvPicPr>
            <p:cNvPr id="173" name="Picture 172"/>
            <p:cNvPicPr>
              <a:picLocks noChangeAspect="1"/>
            </p:cNvPicPr>
            <p:nvPr/>
          </p:nvPicPr>
          <p:blipFill rotWithShape="1">
            <a:blip r:embed="rId21" cstate="print">
              <a:extLst>
                <a:ext uri="{28A0092B-C50C-407E-A947-70E740481C1C}">
                  <a14:useLocalDpi xmlns:a14="http://schemas.microsoft.com/office/drawing/2010/main" val="0"/>
                </a:ext>
              </a:extLst>
            </a:blip>
            <a:srcRect l="4925" t="2361" r="4519" b="2723"/>
            <a:stretch/>
          </p:blipFill>
          <p:spPr>
            <a:xfrm>
              <a:off x="1753839" y="1997869"/>
              <a:ext cx="458925" cy="481012"/>
            </a:xfrm>
            <a:prstGeom prst="rect">
              <a:avLst/>
            </a:prstGeom>
          </p:spPr>
        </p:pic>
        <p:pic>
          <p:nvPicPr>
            <p:cNvPr id="174" name="Picture 17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45816" y="5645150"/>
              <a:ext cx="474971" cy="459507"/>
            </a:xfrm>
            <a:prstGeom prst="rect">
              <a:avLst/>
            </a:prstGeom>
          </p:spPr>
        </p:pic>
        <p:pic>
          <p:nvPicPr>
            <p:cNvPr id="175" name="Picture 17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34288" y="3866953"/>
              <a:ext cx="498026" cy="442582"/>
            </a:xfrm>
            <a:prstGeom prst="rect">
              <a:avLst/>
            </a:prstGeom>
          </p:spPr>
        </p:pic>
        <p:grpSp>
          <p:nvGrpSpPr>
            <p:cNvPr id="176" name="Group 175"/>
            <p:cNvGrpSpPr/>
            <p:nvPr/>
          </p:nvGrpSpPr>
          <p:grpSpPr>
            <a:xfrm>
              <a:off x="8010930" y="2876884"/>
              <a:ext cx="1574908" cy="2411104"/>
              <a:chOff x="3952757" y="2988947"/>
              <a:chExt cx="1438928" cy="2202926"/>
            </a:xfrm>
          </p:grpSpPr>
          <p:grpSp>
            <p:nvGrpSpPr>
              <p:cNvPr id="177" name="Group 176"/>
              <p:cNvGrpSpPr>
                <a:grpSpLocks/>
              </p:cNvGrpSpPr>
              <p:nvPr>
                <p:custDataLst>
                  <p:tags r:id="rId14"/>
                </p:custDataLst>
              </p:nvPr>
            </p:nvGrpSpPr>
            <p:grpSpPr bwMode="auto">
              <a:xfrm>
                <a:off x="4045274" y="4121998"/>
                <a:ext cx="1253895" cy="1069875"/>
                <a:chOff x="836" y="233"/>
                <a:chExt cx="3715" cy="3491"/>
              </a:xfrm>
              <a:solidFill>
                <a:srgbClr val="94B6DE"/>
              </a:solidFill>
            </p:grpSpPr>
            <p:sp>
              <p:nvSpPr>
                <p:cNvPr id="180" name="Freeform 179"/>
                <p:cNvSpPr>
                  <a:spLocks/>
                </p:cNvSpPr>
                <p:nvPr/>
              </p:nvSpPr>
              <p:spPr bwMode="auto">
                <a:xfrm>
                  <a:off x="4284" y="1591"/>
                  <a:ext cx="13" cy="11"/>
                </a:xfrm>
                <a:custGeom>
                  <a:avLst/>
                  <a:gdLst>
                    <a:gd name="T0" fmla="*/ 0 w 64"/>
                    <a:gd name="T1" fmla="*/ 0 h 53"/>
                    <a:gd name="T2" fmla="*/ 0 w 64"/>
                    <a:gd name="T3" fmla="*/ 0 h 53"/>
                    <a:gd name="T4" fmla="*/ 0 w 64"/>
                    <a:gd name="T5" fmla="*/ 0 h 53"/>
                    <a:gd name="T6" fmla="*/ 0 w 64"/>
                    <a:gd name="T7" fmla="*/ 0 h 53"/>
                    <a:gd name="T8" fmla="*/ 0 w 64"/>
                    <a:gd name="T9" fmla="*/ 0 h 53"/>
                    <a:gd name="T10" fmla="*/ 0 w 64"/>
                    <a:gd name="T11" fmla="*/ 0 h 53"/>
                    <a:gd name="T12" fmla="*/ 0 w 64"/>
                    <a:gd name="T13" fmla="*/ 0 h 53"/>
                    <a:gd name="T14" fmla="*/ 0 w 64"/>
                    <a:gd name="T15" fmla="*/ 0 h 53"/>
                    <a:gd name="T16" fmla="*/ 0 w 64"/>
                    <a:gd name="T17" fmla="*/ 0 h 53"/>
                    <a:gd name="T18" fmla="*/ 0 w 64"/>
                    <a:gd name="T19" fmla="*/ 0 h 53"/>
                    <a:gd name="T20" fmla="*/ 0 w 64"/>
                    <a:gd name="T21" fmla="*/ 0 h 53"/>
                    <a:gd name="T22" fmla="*/ 0 w 64"/>
                    <a:gd name="T23" fmla="*/ 0 h 53"/>
                    <a:gd name="T24" fmla="*/ 0 w 64"/>
                    <a:gd name="T25" fmla="*/ 0 h 53"/>
                    <a:gd name="T26" fmla="*/ 0 w 64"/>
                    <a:gd name="T27" fmla="*/ 0 h 53"/>
                    <a:gd name="T28" fmla="*/ 0 w 64"/>
                    <a:gd name="T29" fmla="*/ 0 h 53"/>
                    <a:gd name="T30" fmla="*/ 0 w 64"/>
                    <a:gd name="T31" fmla="*/ 0 h 53"/>
                    <a:gd name="T32" fmla="*/ 0 w 64"/>
                    <a:gd name="T33" fmla="*/ 0 h 53"/>
                    <a:gd name="T34" fmla="*/ 0 w 64"/>
                    <a:gd name="T35" fmla="*/ 0 h 53"/>
                    <a:gd name="T36" fmla="*/ 0 w 64"/>
                    <a:gd name="T37" fmla="*/ 0 h 53"/>
                    <a:gd name="T38" fmla="*/ 0 w 64"/>
                    <a:gd name="T39" fmla="*/ 0 h 53"/>
                    <a:gd name="T40" fmla="*/ 0 w 64"/>
                    <a:gd name="T41" fmla="*/ 0 h 53"/>
                    <a:gd name="T42" fmla="*/ 0 w 64"/>
                    <a:gd name="T43" fmla="*/ 0 h 53"/>
                    <a:gd name="T44" fmla="*/ 0 w 64"/>
                    <a:gd name="T45" fmla="*/ 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53"/>
                    <a:gd name="T71" fmla="*/ 64 w 64"/>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53">
                      <a:moveTo>
                        <a:pt x="3" y="53"/>
                      </a:moveTo>
                      <a:lnTo>
                        <a:pt x="52" y="53"/>
                      </a:lnTo>
                      <a:lnTo>
                        <a:pt x="55" y="53"/>
                      </a:lnTo>
                      <a:lnTo>
                        <a:pt x="59" y="51"/>
                      </a:lnTo>
                      <a:lnTo>
                        <a:pt x="62" y="41"/>
                      </a:lnTo>
                      <a:lnTo>
                        <a:pt x="62" y="35"/>
                      </a:lnTo>
                      <a:lnTo>
                        <a:pt x="60" y="30"/>
                      </a:lnTo>
                      <a:lnTo>
                        <a:pt x="63" y="22"/>
                      </a:lnTo>
                      <a:lnTo>
                        <a:pt x="64" y="15"/>
                      </a:lnTo>
                      <a:lnTo>
                        <a:pt x="64" y="12"/>
                      </a:lnTo>
                      <a:lnTo>
                        <a:pt x="63" y="9"/>
                      </a:lnTo>
                      <a:lnTo>
                        <a:pt x="60" y="6"/>
                      </a:lnTo>
                      <a:lnTo>
                        <a:pt x="58" y="4"/>
                      </a:lnTo>
                      <a:lnTo>
                        <a:pt x="57" y="2"/>
                      </a:lnTo>
                      <a:lnTo>
                        <a:pt x="52" y="1"/>
                      </a:lnTo>
                      <a:lnTo>
                        <a:pt x="47" y="0"/>
                      </a:lnTo>
                      <a:lnTo>
                        <a:pt x="41" y="0"/>
                      </a:lnTo>
                      <a:lnTo>
                        <a:pt x="22" y="4"/>
                      </a:lnTo>
                      <a:lnTo>
                        <a:pt x="0" y="26"/>
                      </a:lnTo>
                      <a:lnTo>
                        <a:pt x="0" y="27"/>
                      </a:lnTo>
                      <a:lnTo>
                        <a:pt x="0" y="37"/>
                      </a:lnTo>
                      <a:lnTo>
                        <a:pt x="1" y="52"/>
                      </a:lnTo>
                      <a:lnTo>
                        <a:pt x="3" y="53"/>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1" name="Freeform 180"/>
                <p:cNvSpPr>
                  <a:spLocks/>
                </p:cNvSpPr>
                <p:nvPr/>
              </p:nvSpPr>
              <p:spPr bwMode="auto">
                <a:xfrm>
                  <a:off x="4365" y="1604"/>
                  <a:ext cx="5" cy="8"/>
                </a:xfrm>
                <a:custGeom>
                  <a:avLst/>
                  <a:gdLst>
                    <a:gd name="T0" fmla="*/ 0 w 28"/>
                    <a:gd name="T1" fmla="*/ 0 h 34"/>
                    <a:gd name="T2" fmla="*/ 0 w 28"/>
                    <a:gd name="T3" fmla="*/ 0 h 34"/>
                    <a:gd name="T4" fmla="*/ 0 w 28"/>
                    <a:gd name="T5" fmla="*/ 0 h 34"/>
                    <a:gd name="T6" fmla="*/ 0 w 28"/>
                    <a:gd name="T7" fmla="*/ 0 h 34"/>
                    <a:gd name="T8" fmla="*/ 0 w 28"/>
                    <a:gd name="T9" fmla="*/ 0 h 34"/>
                    <a:gd name="T10" fmla="*/ 0 w 28"/>
                    <a:gd name="T11" fmla="*/ 0 h 34"/>
                    <a:gd name="T12" fmla="*/ 0 w 28"/>
                    <a:gd name="T13" fmla="*/ 0 h 34"/>
                    <a:gd name="T14" fmla="*/ 0 w 28"/>
                    <a:gd name="T15" fmla="*/ 0 h 34"/>
                    <a:gd name="T16" fmla="*/ 0 w 28"/>
                    <a:gd name="T17" fmla="*/ 0 h 34"/>
                    <a:gd name="T18" fmla="*/ 0 w 28"/>
                    <a:gd name="T19" fmla="*/ 0 h 34"/>
                    <a:gd name="T20" fmla="*/ 0 w 28"/>
                    <a:gd name="T21" fmla="*/ 0 h 34"/>
                    <a:gd name="T22" fmla="*/ 0 w 28"/>
                    <a:gd name="T23" fmla="*/ 0 h 34"/>
                    <a:gd name="T24" fmla="*/ 0 w 28"/>
                    <a:gd name="T25" fmla="*/ 0 h 34"/>
                    <a:gd name="T26" fmla="*/ 0 w 28"/>
                    <a:gd name="T27" fmla="*/ 0 h 34"/>
                    <a:gd name="T28" fmla="*/ 0 w 28"/>
                    <a:gd name="T29" fmla="*/ 0 h 34"/>
                    <a:gd name="T30" fmla="*/ 0 w 28"/>
                    <a:gd name="T31" fmla="*/ 0 h 34"/>
                    <a:gd name="T32" fmla="*/ 0 w 28"/>
                    <a:gd name="T33" fmla="*/ 0 h 34"/>
                    <a:gd name="T34" fmla="*/ 0 w 2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4"/>
                    <a:gd name="T56" fmla="*/ 28 w 2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4">
                      <a:moveTo>
                        <a:pt x="23" y="15"/>
                      </a:moveTo>
                      <a:lnTo>
                        <a:pt x="24" y="15"/>
                      </a:lnTo>
                      <a:lnTo>
                        <a:pt x="27" y="16"/>
                      </a:lnTo>
                      <a:lnTo>
                        <a:pt x="24" y="0"/>
                      </a:lnTo>
                      <a:lnTo>
                        <a:pt x="22" y="2"/>
                      </a:lnTo>
                      <a:lnTo>
                        <a:pt x="19" y="2"/>
                      </a:lnTo>
                      <a:lnTo>
                        <a:pt x="8" y="13"/>
                      </a:lnTo>
                      <a:lnTo>
                        <a:pt x="7" y="15"/>
                      </a:lnTo>
                      <a:lnTo>
                        <a:pt x="0" y="24"/>
                      </a:lnTo>
                      <a:lnTo>
                        <a:pt x="3" y="30"/>
                      </a:lnTo>
                      <a:lnTo>
                        <a:pt x="4" y="33"/>
                      </a:lnTo>
                      <a:lnTo>
                        <a:pt x="8" y="34"/>
                      </a:lnTo>
                      <a:lnTo>
                        <a:pt x="12" y="34"/>
                      </a:lnTo>
                      <a:lnTo>
                        <a:pt x="25" y="28"/>
                      </a:lnTo>
                      <a:lnTo>
                        <a:pt x="28" y="26"/>
                      </a:lnTo>
                      <a:lnTo>
                        <a:pt x="28" y="23"/>
                      </a:lnTo>
                      <a:lnTo>
                        <a:pt x="25" y="19"/>
                      </a:lnTo>
                      <a:lnTo>
                        <a:pt x="23" y="1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2" name="Freeform 181"/>
                <p:cNvSpPr>
                  <a:spLocks/>
                </p:cNvSpPr>
                <p:nvPr/>
              </p:nvSpPr>
              <p:spPr bwMode="auto">
                <a:xfrm>
                  <a:off x="4385" y="1597"/>
                  <a:ext cx="9"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3"/>
                    <a:gd name="T44" fmla="*/ 38 w 38"/>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3">
                      <a:moveTo>
                        <a:pt x="34" y="1"/>
                      </a:moveTo>
                      <a:lnTo>
                        <a:pt x="33" y="1"/>
                      </a:lnTo>
                      <a:lnTo>
                        <a:pt x="33" y="0"/>
                      </a:lnTo>
                      <a:lnTo>
                        <a:pt x="27" y="0"/>
                      </a:lnTo>
                      <a:lnTo>
                        <a:pt x="1" y="10"/>
                      </a:lnTo>
                      <a:lnTo>
                        <a:pt x="0" y="12"/>
                      </a:lnTo>
                      <a:lnTo>
                        <a:pt x="21" y="23"/>
                      </a:lnTo>
                      <a:lnTo>
                        <a:pt x="23" y="23"/>
                      </a:lnTo>
                      <a:lnTo>
                        <a:pt x="27" y="20"/>
                      </a:lnTo>
                      <a:lnTo>
                        <a:pt x="36" y="10"/>
                      </a:lnTo>
                      <a:lnTo>
                        <a:pt x="37" y="7"/>
                      </a:lnTo>
                      <a:lnTo>
                        <a:pt x="38" y="6"/>
                      </a:lnTo>
                      <a:lnTo>
                        <a:pt x="37" y="4"/>
                      </a:lnTo>
                      <a:lnTo>
                        <a:pt x="34" y="1"/>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3" name="Freeform 182"/>
                <p:cNvSpPr>
                  <a:spLocks/>
                </p:cNvSpPr>
                <p:nvPr/>
              </p:nvSpPr>
              <p:spPr bwMode="auto">
                <a:xfrm>
                  <a:off x="4375" y="1595"/>
                  <a:ext cx="14"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9"/>
                      </a:moveTo>
                      <a:lnTo>
                        <a:pt x="63" y="6"/>
                      </a:lnTo>
                      <a:lnTo>
                        <a:pt x="53" y="3"/>
                      </a:lnTo>
                      <a:lnTo>
                        <a:pt x="49" y="0"/>
                      </a:lnTo>
                      <a:lnTo>
                        <a:pt x="47" y="0"/>
                      </a:lnTo>
                      <a:lnTo>
                        <a:pt x="20" y="0"/>
                      </a:lnTo>
                      <a:lnTo>
                        <a:pt x="13" y="0"/>
                      </a:lnTo>
                      <a:lnTo>
                        <a:pt x="10" y="1"/>
                      </a:lnTo>
                      <a:lnTo>
                        <a:pt x="2" y="4"/>
                      </a:lnTo>
                      <a:lnTo>
                        <a:pt x="0" y="6"/>
                      </a:lnTo>
                      <a:lnTo>
                        <a:pt x="1" y="8"/>
                      </a:lnTo>
                      <a:lnTo>
                        <a:pt x="7" y="10"/>
                      </a:lnTo>
                      <a:lnTo>
                        <a:pt x="21" y="11"/>
                      </a:lnTo>
                      <a:lnTo>
                        <a:pt x="34" y="14"/>
                      </a:lnTo>
                      <a:lnTo>
                        <a:pt x="59" y="11"/>
                      </a:lnTo>
                      <a:lnTo>
                        <a:pt x="63" y="9"/>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4" name="Freeform 183"/>
                <p:cNvSpPr>
                  <a:spLocks/>
                </p:cNvSpPr>
                <p:nvPr/>
              </p:nvSpPr>
              <p:spPr bwMode="auto">
                <a:xfrm>
                  <a:off x="4448" y="2354"/>
                  <a:ext cx="6" cy="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w 30"/>
                    <a:gd name="T27" fmla="*/ 0 h 34"/>
                    <a:gd name="T28" fmla="*/ 0 w 30"/>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4"/>
                    <a:gd name="T47" fmla="*/ 30 w 30"/>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4">
                      <a:moveTo>
                        <a:pt x="10" y="3"/>
                      </a:moveTo>
                      <a:lnTo>
                        <a:pt x="6" y="0"/>
                      </a:lnTo>
                      <a:lnTo>
                        <a:pt x="4" y="0"/>
                      </a:lnTo>
                      <a:lnTo>
                        <a:pt x="1" y="1"/>
                      </a:lnTo>
                      <a:lnTo>
                        <a:pt x="0" y="4"/>
                      </a:lnTo>
                      <a:lnTo>
                        <a:pt x="2" y="14"/>
                      </a:lnTo>
                      <a:lnTo>
                        <a:pt x="5" y="16"/>
                      </a:lnTo>
                      <a:lnTo>
                        <a:pt x="5" y="20"/>
                      </a:lnTo>
                      <a:lnTo>
                        <a:pt x="10" y="25"/>
                      </a:lnTo>
                      <a:lnTo>
                        <a:pt x="22" y="32"/>
                      </a:lnTo>
                      <a:lnTo>
                        <a:pt x="27" y="34"/>
                      </a:lnTo>
                      <a:lnTo>
                        <a:pt x="30" y="32"/>
                      </a:lnTo>
                      <a:lnTo>
                        <a:pt x="30" y="31"/>
                      </a:lnTo>
                      <a:lnTo>
                        <a:pt x="30" y="27"/>
                      </a:lnTo>
                      <a:lnTo>
                        <a:pt x="10" y="3"/>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5" name="Freeform 184"/>
                <p:cNvSpPr>
                  <a:spLocks/>
                </p:cNvSpPr>
                <p:nvPr/>
              </p:nvSpPr>
              <p:spPr bwMode="auto">
                <a:xfrm>
                  <a:off x="4436" y="2350"/>
                  <a:ext cx="12" cy="7"/>
                </a:xfrm>
                <a:custGeom>
                  <a:avLst/>
                  <a:gdLst>
                    <a:gd name="T0" fmla="*/ 0 w 54"/>
                    <a:gd name="T1" fmla="*/ 0 h 31"/>
                    <a:gd name="T2" fmla="*/ 0 w 54"/>
                    <a:gd name="T3" fmla="*/ 0 h 31"/>
                    <a:gd name="T4" fmla="*/ 0 w 54"/>
                    <a:gd name="T5" fmla="*/ 0 h 31"/>
                    <a:gd name="T6" fmla="*/ 0 w 54"/>
                    <a:gd name="T7" fmla="*/ 0 h 31"/>
                    <a:gd name="T8" fmla="*/ 0 w 54"/>
                    <a:gd name="T9" fmla="*/ 0 h 31"/>
                    <a:gd name="T10" fmla="*/ 0 w 54"/>
                    <a:gd name="T11" fmla="*/ 0 h 31"/>
                    <a:gd name="T12" fmla="*/ 0 w 54"/>
                    <a:gd name="T13" fmla="*/ 0 h 31"/>
                    <a:gd name="T14" fmla="*/ 0 w 54"/>
                    <a:gd name="T15" fmla="*/ 0 h 31"/>
                    <a:gd name="T16" fmla="*/ 0 w 54"/>
                    <a:gd name="T17" fmla="*/ 0 h 31"/>
                    <a:gd name="T18" fmla="*/ 0 w 54"/>
                    <a:gd name="T19" fmla="*/ 0 h 31"/>
                    <a:gd name="T20" fmla="*/ 0 w 54"/>
                    <a:gd name="T21" fmla="*/ 0 h 31"/>
                    <a:gd name="T22" fmla="*/ 0 w 54"/>
                    <a:gd name="T23" fmla="*/ 0 h 31"/>
                    <a:gd name="T24" fmla="*/ 0 w 54"/>
                    <a:gd name="T25" fmla="*/ 0 h 31"/>
                    <a:gd name="T26" fmla="*/ 0 w 54"/>
                    <a:gd name="T27" fmla="*/ 0 h 31"/>
                    <a:gd name="T28" fmla="*/ 0 w 54"/>
                    <a:gd name="T29" fmla="*/ 0 h 31"/>
                    <a:gd name="T30" fmla="*/ 0 w 54"/>
                    <a:gd name="T31" fmla="*/ 0 h 31"/>
                    <a:gd name="T32" fmla="*/ 0 w 54"/>
                    <a:gd name="T33" fmla="*/ 0 h 31"/>
                    <a:gd name="T34" fmla="*/ 0 w 5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1"/>
                    <a:gd name="T56" fmla="*/ 54 w 5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1">
                      <a:moveTo>
                        <a:pt x="10" y="1"/>
                      </a:moveTo>
                      <a:lnTo>
                        <a:pt x="5" y="0"/>
                      </a:lnTo>
                      <a:lnTo>
                        <a:pt x="0" y="3"/>
                      </a:lnTo>
                      <a:lnTo>
                        <a:pt x="0" y="4"/>
                      </a:lnTo>
                      <a:lnTo>
                        <a:pt x="48" y="31"/>
                      </a:lnTo>
                      <a:lnTo>
                        <a:pt x="51" y="31"/>
                      </a:lnTo>
                      <a:lnTo>
                        <a:pt x="53" y="30"/>
                      </a:lnTo>
                      <a:lnTo>
                        <a:pt x="54" y="28"/>
                      </a:lnTo>
                      <a:lnTo>
                        <a:pt x="54" y="24"/>
                      </a:lnTo>
                      <a:lnTo>
                        <a:pt x="53" y="21"/>
                      </a:lnTo>
                      <a:lnTo>
                        <a:pt x="51" y="18"/>
                      </a:lnTo>
                      <a:lnTo>
                        <a:pt x="47" y="13"/>
                      </a:lnTo>
                      <a:lnTo>
                        <a:pt x="46" y="10"/>
                      </a:lnTo>
                      <a:lnTo>
                        <a:pt x="18" y="3"/>
                      </a:lnTo>
                      <a:lnTo>
                        <a:pt x="13" y="1"/>
                      </a:lnTo>
                      <a:lnTo>
                        <a:pt x="10" y="3"/>
                      </a:lnTo>
                      <a:lnTo>
                        <a:pt x="10" y="1"/>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6" name="Freeform 185"/>
                <p:cNvSpPr>
                  <a:spLocks/>
                </p:cNvSpPr>
                <p:nvPr/>
              </p:nvSpPr>
              <p:spPr bwMode="auto">
                <a:xfrm>
                  <a:off x="4399" y="2317"/>
                  <a:ext cx="59" cy="28"/>
                </a:xfrm>
                <a:custGeom>
                  <a:avLst/>
                  <a:gdLst>
                    <a:gd name="T0" fmla="*/ 0 w 278"/>
                    <a:gd name="T1" fmla="*/ 0 h 136"/>
                    <a:gd name="T2" fmla="*/ 0 w 278"/>
                    <a:gd name="T3" fmla="*/ 0 h 136"/>
                    <a:gd name="T4" fmla="*/ 0 w 278"/>
                    <a:gd name="T5" fmla="*/ 0 h 136"/>
                    <a:gd name="T6" fmla="*/ 0 w 278"/>
                    <a:gd name="T7" fmla="*/ 0 h 136"/>
                    <a:gd name="T8" fmla="*/ 0 w 278"/>
                    <a:gd name="T9" fmla="*/ 0 h 136"/>
                    <a:gd name="T10" fmla="*/ 0 w 278"/>
                    <a:gd name="T11" fmla="*/ 0 h 136"/>
                    <a:gd name="T12" fmla="*/ 0 w 278"/>
                    <a:gd name="T13" fmla="*/ 0 h 136"/>
                    <a:gd name="T14" fmla="*/ 0 w 278"/>
                    <a:gd name="T15" fmla="*/ 0 h 136"/>
                    <a:gd name="T16" fmla="*/ 0 w 278"/>
                    <a:gd name="T17" fmla="*/ 0 h 136"/>
                    <a:gd name="T18" fmla="*/ 0 w 278"/>
                    <a:gd name="T19" fmla="*/ 0 h 136"/>
                    <a:gd name="T20" fmla="*/ 0 w 278"/>
                    <a:gd name="T21" fmla="*/ 0 h 136"/>
                    <a:gd name="T22" fmla="*/ 0 w 278"/>
                    <a:gd name="T23" fmla="*/ 0 h 136"/>
                    <a:gd name="T24" fmla="*/ 0 w 278"/>
                    <a:gd name="T25" fmla="*/ 0 h 136"/>
                    <a:gd name="T26" fmla="*/ 0 w 278"/>
                    <a:gd name="T27" fmla="*/ 0 h 136"/>
                    <a:gd name="T28" fmla="*/ 0 w 278"/>
                    <a:gd name="T29" fmla="*/ 0 h 136"/>
                    <a:gd name="T30" fmla="*/ 0 w 278"/>
                    <a:gd name="T31" fmla="*/ 0 h 136"/>
                    <a:gd name="T32" fmla="*/ 0 w 278"/>
                    <a:gd name="T33" fmla="*/ 0 h 136"/>
                    <a:gd name="T34" fmla="*/ 0 w 278"/>
                    <a:gd name="T35" fmla="*/ 0 h 136"/>
                    <a:gd name="T36" fmla="*/ 0 w 278"/>
                    <a:gd name="T37" fmla="*/ 0 h 136"/>
                    <a:gd name="T38" fmla="*/ 0 w 278"/>
                    <a:gd name="T39" fmla="*/ 0 h 136"/>
                    <a:gd name="T40" fmla="*/ 0 w 278"/>
                    <a:gd name="T41" fmla="*/ 0 h 136"/>
                    <a:gd name="T42" fmla="*/ 0 w 278"/>
                    <a:gd name="T43" fmla="*/ 0 h 136"/>
                    <a:gd name="T44" fmla="*/ 0 w 278"/>
                    <a:gd name="T45" fmla="*/ 0 h 136"/>
                    <a:gd name="T46" fmla="*/ 0 w 278"/>
                    <a:gd name="T47" fmla="*/ 0 h 136"/>
                    <a:gd name="T48" fmla="*/ 0 w 278"/>
                    <a:gd name="T49" fmla="*/ 0 h 136"/>
                    <a:gd name="T50" fmla="*/ 0 w 278"/>
                    <a:gd name="T51" fmla="*/ 0 h 136"/>
                    <a:gd name="T52" fmla="*/ 0 w 278"/>
                    <a:gd name="T53" fmla="*/ 0 h 136"/>
                    <a:gd name="T54" fmla="*/ 0 w 278"/>
                    <a:gd name="T55" fmla="*/ 0 h 136"/>
                    <a:gd name="T56" fmla="*/ 0 w 278"/>
                    <a:gd name="T57" fmla="*/ 0 h 136"/>
                    <a:gd name="T58" fmla="*/ 0 w 278"/>
                    <a:gd name="T59" fmla="*/ 0 h 136"/>
                    <a:gd name="T60" fmla="*/ 0 w 278"/>
                    <a:gd name="T61" fmla="*/ 0 h 136"/>
                    <a:gd name="T62" fmla="*/ 0 w 278"/>
                    <a:gd name="T63" fmla="*/ 0 h 136"/>
                    <a:gd name="T64" fmla="*/ 0 w 278"/>
                    <a:gd name="T65" fmla="*/ 0 h 136"/>
                    <a:gd name="T66" fmla="*/ 0 w 278"/>
                    <a:gd name="T67" fmla="*/ 0 h 136"/>
                    <a:gd name="T68" fmla="*/ 0 w 278"/>
                    <a:gd name="T69" fmla="*/ 0 h 136"/>
                    <a:gd name="T70" fmla="*/ 0 w 278"/>
                    <a:gd name="T71" fmla="*/ 0 h 136"/>
                    <a:gd name="T72" fmla="*/ 0 w 278"/>
                    <a:gd name="T73" fmla="*/ 0 h 136"/>
                    <a:gd name="T74" fmla="*/ 0 w 278"/>
                    <a:gd name="T75" fmla="*/ 0 h 136"/>
                    <a:gd name="T76" fmla="*/ 0 w 278"/>
                    <a:gd name="T77" fmla="*/ 0 h 136"/>
                    <a:gd name="T78" fmla="*/ 0 w 278"/>
                    <a:gd name="T79" fmla="*/ 0 h 136"/>
                    <a:gd name="T80" fmla="*/ 0 w 278"/>
                    <a:gd name="T81" fmla="*/ 0 h 136"/>
                    <a:gd name="T82" fmla="*/ 0 w 278"/>
                    <a:gd name="T83" fmla="*/ 0 h 136"/>
                    <a:gd name="T84" fmla="*/ 0 w 278"/>
                    <a:gd name="T85" fmla="*/ 0 h 136"/>
                    <a:gd name="T86" fmla="*/ 0 w 278"/>
                    <a:gd name="T87" fmla="*/ 0 h 136"/>
                    <a:gd name="T88" fmla="*/ 0 w 278"/>
                    <a:gd name="T89" fmla="*/ 0 h 136"/>
                    <a:gd name="T90" fmla="*/ 0 w 278"/>
                    <a:gd name="T91" fmla="*/ 0 h 136"/>
                    <a:gd name="T92" fmla="*/ 0 w 278"/>
                    <a:gd name="T93" fmla="*/ 0 h 136"/>
                    <a:gd name="T94" fmla="*/ 0 w 278"/>
                    <a:gd name="T95" fmla="*/ 0 h 136"/>
                    <a:gd name="T96" fmla="*/ 0 w 278"/>
                    <a:gd name="T97" fmla="*/ 0 h 136"/>
                    <a:gd name="T98" fmla="*/ 0 w 278"/>
                    <a:gd name="T99" fmla="*/ 0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136"/>
                    <a:gd name="T152" fmla="*/ 278 w 278"/>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136">
                      <a:moveTo>
                        <a:pt x="263" y="88"/>
                      </a:moveTo>
                      <a:lnTo>
                        <a:pt x="248" y="85"/>
                      </a:lnTo>
                      <a:lnTo>
                        <a:pt x="242" y="85"/>
                      </a:lnTo>
                      <a:lnTo>
                        <a:pt x="232" y="86"/>
                      </a:lnTo>
                      <a:lnTo>
                        <a:pt x="224" y="86"/>
                      </a:lnTo>
                      <a:lnTo>
                        <a:pt x="196" y="80"/>
                      </a:lnTo>
                      <a:lnTo>
                        <a:pt x="150" y="69"/>
                      </a:lnTo>
                      <a:lnTo>
                        <a:pt x="120" y="55"/>
                      </a:lnTo>
                      <a:lnTo>
                        <a:pt x="109" y="45"/>
                      </a:lnTo>
                      <a:lnTo>
                        <a:pt x="106" y="42"/>
                      </a:lnTo>
                      <a:lnTo>
                        <a:pt x="106" y="40"/>
                      </a:lnTo>
                      <a:lnTo>
                        <a:pt x="109" y="39"/>
                      </a:lnTo>
                      <a:lnTo>
                        <a:pt x="115" y="37"/>
                      </a:lnTo>
                      <a:lnTo>
                        <a:pt x="115" y="35"/>
                      </a:lnTo>
                      <a:lnTo>
                        <a:pt x="110" y="28"/>
                      </a:lnTo>
                      <a:lnTo>
                        <a:pt x="105" y="24"/>
                      </a:lnTo>
                      <a:lnTo>
                        <a:pt x="101" y="20"/>
                      </a:lnTo>
                      <a:lnTo>
                        <a:pt x="89" y="14"/>
                      </a:lnTo>
                      <a:lnTo>
                        <a:pt x="50" y="0"/>
                      </a:lnTo>
                      <a:lnTo>
                        <a:pt x="49" y="0"/>
                      </a:lnTo>
                      <a:lnTo>
                        <a:pt x="40" y="0"/>
                      </a:lnTo>
                      <a:lnTo>
                        <a:pt x="27" y="3"/>
                      </a:lnTo>
                      <a:lnTo>
                        <a:pt x="14" y="6"/>
                      </a:lnTo>
                      <a:lnTo>
                        <a:pt x="13" y="6"/>
                      </a:lnTo>
                      <a:lnTo>
                        <a:pt x="7" y="11"/>
                      </a:lnTo>
                      <a:lnTo>
                        <a:pt x="0" y="18"/>
                      </a:lnTo>
                      <a:lnTo>
                        <a:pt x="9" y="31"/>
                      </a:lnTo>
                      <a:lnTo>
                        <a:pt x="46" y="70"/>
                      </a:lnTo>
                      <a:lnTo>
                        <a:pt x="56" y="77"/>
                      </a:lnTo>
                      <a:lnTo>
                        <a:pt x="68" y="83"/>
                      </a:lnTo>
                      <a:lnTo>
                        <a:pt x="80" y="90"/>
                      </a:lnTo>
                      <a:lnTo>
                        <a:pt x="91" y="95"/>
                      </a:lnTo>
                      <a:lnTo>
                        <a:pt x="117" y="106"/>
                      </a:lnTo>
                      <a:lnTo>
                        <a:pt x="143" y="114"/>
                      </a:lnTo>
                      <a:lnTo>
                        <a:pt x="171" y="121"/>
                      </a:lnTo>
                      <a:lnTo>
                        <a:pt x="198" y="127"/>
                      </a:lnTo>
                      <a:lnTo>
                        <a:pt x="223" y="132"/>
                      </a:lnTo>
                      <a:lnTo>
                        <a:pt x="248" y="134"/>
                      </a:lnTo>
                      <a:lnTo>
                        <a:pt x="259" y="136"/>
                      </a:lnTo>
                      <a:lnTo>
                        <a:pt x="264" y="134"/>
                      </a:lnTo>
                      <a:lnTo>
                        <a:pt x="266" y="133"/>
                      </a:lnTo>
                      <a:lnTo>
                        <a:pt x="276" y="117"/>
                      </a:lnTo>
                      <a:lnTo>
                        <a:pt x="276" y="114"/>
                      </a:lnTo>
                      <a:lnTo>
                        <a:pt x="278" y="110"/>
                      </a:lnTo>
                      <a:lnTo>
                        <a:pt x="278" y="103"/>
                      </a:lnTo>
                      <a:lnTo>
                        <a:pt x="276" y="98"/>
                      </a:lnTo>
                      <a:lnTo>
                        <a:pt x="274" y="95"/>
                      </a:lnTo>
                      <a:lnTo>
                        <a:pt x="273" y="93"/>
                      </a:lnTo>
                      <a:lnTo>
                        <a:pt x="268" y="91"/>
                      </a:lnTo>
                      <a:lnTo>
                        <a:pt x="263" y="88"/>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7" name="Freeform 186"/>
                <p:cNvSpPr>
                  <a:spLocks/>
                </p:cNvSpPr>
                <p:nvPr/>
              </p:nvSpPr>
              <p:spPr bwMode="auto">
                <a:xfrm>
                  <a:off x="4424" y="1606"/>
                  <a:ext cx="4" cy="6"/>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7"/>
                    <a:gd name="T56" fmla="*/ 20 w 20"/>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7">
                      <a:moveTo>
                        <a:pt x="1" y="25"/>
                      </a:moveTo>
                      <a:lnTo>
                        <a:pt x="3" y="26"/>
                      </a:lnTo>
                      <a:lnTo>
                        <a:pt x="5" y="27"/>
                      </a:lnTo>
                      <a:lnTo>
                        <a:pt x="6" y="27"/>
                      </a:lnTo>
                      <a:lnTo>
                        <a:pt x="11" y="26"/>
                      </a:lnTo>
                      <a:lnTo>
                        <a:pt x="14" y="25"/>
                      </a:lnTo>
                      <a:lnTo>
                        <a:pt x="19" y="17"/>
                      </a:lnTo>
                      <a:lnTo>
                        <a:pt x="20" y="15"/>
                      </a:lnTo>
                      <a:lnTo>
                        <a:pt x="20" y="12"/>
                      </a:lnTo>
                      <a:lnTo>
                        <a:pt x="15" y="5"/>
                      </a:lnTo>
                      <a:lnTo>
                        <a:pt x="18" y="5"/>
                      </a:lnTo>
                      <a:lnTo>
                        <a:pt x="15" y="4"/>
                      </a:lnTo>
                      <a:lnTo>
                        <a:pt x="13" y="0"/>
                      </a:lnTo>
                      <a:lnTo>
                        <a:pt x="10" y="0"/>
                      </a:lnTo>
                      <a:lnTo>
                        <a:pt x="1" y="4"/>
                      </a:lnTo>
                      <a:lnTo>
                        <a:pt x="0" y="6"/>
                      </a:lnTo>
                      <a:lnTo>
                        <a:pt x="1" y="21"/>
                      </a:lnTo>
                      <a:lnTo>
                        <a:pt x="1" y="2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8" name="Freeform 187"/>
                <p:cNvSpPr>
                  <a:spLocks/>
                </p:cNvSpPr>
                <p:nvPr/>
              </p:nvSpPr>
              <p:spPr bwMode="auto">
                <a:xfrm>
                  <a:off x="4387" y="2320"/>
                  <a:ext cx="7" cy="4"/>
                </a:xfrm>
                <a:custGeom>
                  <a:avLst/>
                  <a:gdLst>
                    <a:gd name="T0" fmla="*/ 0 w 35"/>
                    <a:gd name="T1" fmla="*/ 0 h 17"/>
                    <a:gd name="T2" fmla="*/ 0 w 35"/>
                    <a:gd name="T3" fmla="*/ 0 h 17"/>
                    <a:gd name="T4" fmla="*/ 0 w 35"/>
                    <a:gd name="T5" fmla="*/ 0 h 17"/>
                    <a:gd name="T6" fmla="*/ 0 w 35"/>
                    <a:gd name="T7" fmla="*/ 0 h 17"/>
                    <a:gd name="T8" fmla="*/ 0 w 35"/>
                    <a:gd name="T9" fmla="*/ 0 h 17"/>
                    <a:gd name="T10" fmla="*/ 0 w 35"/>
                    <a:gd name="T11" fmla="*/ 0 h 17"/>
                    <a:gd name="T12" fmla="*/ 0 w 35"/>
                    <a:gd name="T13" fmla="*/ 0 h 17"/>
                    <a:gd name="T14" fmla="*/ 0 w 35"/>
                    <a:gd name="T15" fmla="*/ 0 h 17"/>
                    <a:gd name="T16" fmla="*/ 0 w 35"/>
                    <a:gd name="T17" fmla="*/ 0 h 17"/>
                    <a:gd name="T18" fmla="*/ 0 w 35"/>
                    <a:gd name="T19" fmla="*/ 0 h 17"/>
                    <a:gd name="T20" fmla="*/ 0 w 35"/>
                    <a:gd name="T21" fmla="*/ 0 h 17"/>
                    <a:gd name="T22" fmla="*/ 0 w 35"/>
                    <a:gd name="T23" fmla="*/ 0 h 17"/>
                    <a:gd name="T24" fmla="*/ 0 w 35"/>
                    <a:gd name="T25" fmla="*/ 0 h 17"/>
                    <a:gd name="T26" fmla="*/ 0 w 35"/>
                    <a:gd name="T27" fmla="*/ 0 h 17"/>
                    <a:gd name="T28" fmla="*/ 0 w 35"/>
                    <a:gd name="T29" fmla="*/ 0 h 17"/>
                    <a:gd name="T30" fmla="*/ 0 w 3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7"/>
                    <a:gd name="T50" fmla="*/ 35 w 3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7">
                      <a:moveTo>
                        <a:pt x="22" y="0"/>
                      </a:moveTo>
                      <a:lnTo>
                        <a:pt x="19" y="0"/>
                      </a:lnTo>
                      <a:lnTo>
                        <a:pt x="5" y="4"/>
                      </a:lnTo>
                      <a:lnTo>
                        <a:pt x="1" y="6"/>
                      </a:lnTo>
                      <a:lnTo>
                        <a:pt x="0" y="9"/>
                      </a:lnTo>
                      <a:lnTo>
                        <a:pt x="0" y="11"/>
                      </a:lnTo>
                      <a:lnTo>
                        <a:pt x="1" y="14"/>
                      </a:lnTo>
                      <a:lnTo>
                        <a:pt x="15" y="17"/>
                      </a:lnTo>
                      <a:lnTo>
                        <a:pt x="17" y="17"/>
                      </a:lnTo>
                      <a:lnTo>
                        <a:pt x="24" y="17"/>
                      </a:lnTo>
                      <a:lnTo>
                        <a:pt x="30" y="14"/>
                      </a:lnTo>
                      <a:lnTo>
                        <a:pt x="34" y="10"/>
                      </a:lnTo>
                      <a:lnTo>
                        <a:pt x="35" y="6"/>
                      </a:lnTo>
                      <a:lnTo>
                        <a:pt x="34" y="4"/>
                      </a:lnTo>
                      <a:lnTo>
                        <a:pt x="26" y="1"/>
                      </a:lnTo>
                      <a:lnTo>
                        <a:pt x="22"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89" name="Freeform 188"/>
                <p:cNvSpPr>
                  <a:spLocks/>
                </p:cNvSpPr>
                <p:nvPr/>
              </p:nvSpPr>
              <p:spPr bwMode="auto">
                <a:xfrm>
                  <a:off x="4453" y="2352"/>
                  <a:ext cx="8" cy="8"/>
                </a:xfrm>
                <a:custGeom>
                  <a:avLst/>
                  <a:gdLst>
                    <a:gd name="T0" fmla="*/ 0 w 39"/>
                    <a:gd name="T1" fmla="*/ 0 h 40"/>
                    <a:gd name="T2" fmla="*/ 0 w 39"/>
                    <a:gd name="T3" fmla="*/ 0 h 40"/>
                    <a:gd name="T4" fmla="*/ 0 w 39"/>
                    <a:gd name="T5" fmla="*/ 0 h 40"/>
                    <a:gd name="T6" fmla="*/ 0 w 39"/>
                    <a:gd name="T7" fmla="*/ 0 h 40"/>
                    <a:gd name="T8" fmla="*/ 0 w 39"/>
                    <a:gd name="T9" fmla="*/ 0 h 40"/>
                    <a:gd name="T10" fmla="*/ 0 w 39"/>
                    <a:gd name="T11" fmla="*/ 0 h 40"/>
                    <a:gd name="T12" fmla="*/ 0 w 39"/>
                    <a:gd name="T13" fmla="*/ 0 h 40"/>
                    <a:gd name="T14" fmla="*/ 0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0 h 40"/>
                    <a:gd name="T28" fmla="*/ 0 w 39"/>
                    <a:gd name="T29" fmla="*/ 0 h 40"/>
                    <a:gd name="T30" fmla="*/ 0 w 39"/>
                    <a:gd name="T31" fmla="*/ 0 h 40"/>
                    <a:gd name="T32" fmla="*/ 0 w 39"/>
                    <a:gd name="T33" fmla="*/ 0 h 40"/>
                    <a:gd name="T34" fmla="*/ 0 w 39"/>
                    <a:gd name="T35" fmla="*/ 0 h 40"/>
                    <a:gd name="T36" fmla="*/ 0 w 3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40"/>
                    <a:gd name="T59" fmla="*/ 39 w 3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40">
                      <a:moveTo>
                        <a:pt x="12" y="0"/>
                      </a:moveTo>
                      <a:lnTo>
                        <a:pt x="5" y="3"/>
                      </a:lnTo>
                      <a:lnTo>
                        <a:pt x="0" y="4"/>
                      </a:lnTo>
                      <a:lnTo>
                        <a:pt x="0" y="8"/>
                      </a:lnTo>
                      <a:lnTo>
                        <a:pt x="4" y="13"/>
                      </a:lnTo>
                      <a:lnTo>
                        <a:pt x="8" y="19"/>
                      </a:lnTo>
                      <a:lnTo>
                        <a:pt x="12" y="25"/>
                      </a:lnTo>
                      <a:lnTo>
                        <a:pt x="14" y="29"/>
                      </a:lnTo>
                      <a:lnTo>
                        <a:pt x="24" y="39"/>
                      </a:lnTo>
                      <a:lnTo>
                        <a:pt x="25" y="40"/>
                      </a:lnTo>
                      <a:lnTo>
                        <a:pt x="28" y="39"/>
                      </a:lnTo>
                      <a:lnTo>
                        <a:pt x="29" y="37"/>
                      </a:lnTo>
                      <a:lnTo>
                        <a:pt x="38" y="26"/>
                      </a:lnTo>
                      <a:lnTo>
                        <a:pt x="39" y="24"/>
                      </a:lnTo>
                      <a:lnTo>
                        <a:pt x="36" y="10"/>
                      </a:lnTo>
                      <a:lnTo>
                        <a:pt x="35" y="5"/>
                      </a:lnTo>
                      <a:lnTo>
                        <a:pt x="31" y="3"/>
                      </a:lnTo>
                      <a:lnTo>
                        <a:pt x="18" y="0"/>
                      </a:lnTo>
                      <a:lnTo>
                        <a:pt x="12"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0" name="Freeform 189"/>
                <p:cNvSpPr>
                  <a:spLocks/>
                </p:cNvSpPr>
                <p:nvPr/>
              </p:nvSpPr>
              <p:spPr bwMode="auto">
                <a:xfrm>
                  <a:off x="4275" y="2292"/>
                  <a:ext cx="17" cy="19"/>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w 85"/>
                    <a:gd name="T15" fmla="*/ 0 h 95"/>
                    <a:gd name="T16" fmla="*/ 0 w 85"/>
                    <a:gd name="T17" fmla="*/ 0 h 95"/>
                    <a:gd name="T18" fmla="*/ 0 w 85"/>
                    <a:gd name="T19" fmla="*/ 0 h 95"/>
                    <a:gd name="T20" fmla="*/ 0 w 85"/>
                    <a:gd name="T21" fmla="*/ 0 h 95"/>
                    <a:gd name="T22" fmla="*/ 0 w 85"/>
                    <a:gd name="T23" fmla="*/ 0 h 95"/>
                    <a:gd name="T24" fmla="*/ 0 w 85"/>
                    <a:gd name="T25" fmla="*/ 0 h 95"/>
                    <a:gd name="T26" fmla="*/ 0 w 85"/>
                    <a:gd name="T27" fmla="*/ 0 h 95"/>
                    <a:gd name="T28" fmla="*/ 0 w 85"/>
                    <a:gd name="T29" fmla="*/ 0 h 95"/>
                    <a:gd name="T30" fmla="*/ 0 w 85"/>
                    <a:gd name="T31" fmla="*/ 0 h 95"/>
                    <a:gd name="T32" fmla="*/ 0 w 85"/>
                    <a:gd name="T33" fmla="*/ 0 h 95"/>
                    <a:gd name="T34" fmla="*/ 0 w 85"/>
                    <a:gd name="T35" fmla="*/ 0 h 95"/>
                    <a:gd name="T36" fmla="*/ 0 w 85"/>
                    <a:gd name="T37" fmla="*/ 0 h 95"/>
                    <a:gd name="T38" fmla="*/ 0 w 85"/>
                    <a:gd name="T39" fmla="*/ 0 h 95"/>
                    <a:gd name="T40" fmla="*/ 0 w 85"/>
                    <a:gd name="T41" fmla="*/ 0 h 95"/>
                    <a:gd name="T42" fmla="*/ 0 w 85"/>
                    <a:gd name="T43" fmla="*/ 0 h 95"/>
                    <a:gd name="T44" fmla="*/ 0 w 85"/>
                    <a:gd name="T45" fmla="*/ 0 h 95"/>
                    <a:gd name="T46" fmla="*/ 0 w 85"/>
                    <a:gd name="T47" fmla="*/ 0 h 95"/>
                    <a:gd name="T48" fmla="*/ 0 w 85"/>
                    <a:gd name="T49" fmla="*/ 0 h 95"/>
                    <a:gd name="T50" fmla="*/ 0 w 85"/>
                    <a:gd name="T51" fmla="*/ 0 h 95"/>
                    <a:gd name="T52" fmla="*/ 0 w 85"/>
                    <a:gd name="T53" fmla="*/ 0 h 95"/>
                    <a:gd name="T54" fmla="*/ 0 w 85"/>
                    <a:gd name="T55" fmla="*/ 0 h 95"/>
                    <a:gd name="T56" fmla="*/ 0 w 85"/>
                    <a:gd name="T57" fmla="*/ 0 h 95"/>
                    <a:gd name="T58" fmla="*/ 0 w 85"/>
                    <a:gd name="T59" fmla="*/ 0 h 95"/>
                    <a:gd name="T60" fmla="*/ 0 w 85"/>
                    <a:gd name="T61" fmla="*/ 0 h 95"/>
                    <a:gd name="T62" fmla="*/ 0 w 85"/>
                    <a:gd name="T63" fmla="*/ 0 h 95"/>
                    <a:gd name="T64" fmla="*/ 0 w 85"/>
                    <a:gd name="T65" fmla="*/ 0 h 95"/>
                    <a:gd name="T66" fmla="*/ 0 w 85"/>
                    <a:gd name="T67" fmla="*/ 0 h 95"/>
                    <a:gd name="T68" fmla="*/ 0 w 85"/>
                    <a:gd name="T69" fmla="*/ 0 h 95"/>
                    <a:gd name="T70" fmla="*/ 0 w 85"/>
                    <a:gd name="T71" fmla="*/ 0 h 95"/>
                    <a:gd name="T72" fmla="*/ 0 w 85"/>
                    <a:gd name="T73" fmla="*/ 0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95"/>
                    <a:gd name="T113" fmla="*/ 85 w 85"/>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95">
                      <a:moveTo>
                        <a:pt x="40" y="48"/>
                      </a:moveTo>
                      <a:lnTo>
                        <a:pt x="37" y="49"/>
                      </a:lnTo>
                      <a:lnTo>
                        <a:pt x="36" y="54"/>
                      </a:lnTo>
                      <a:lnTo>
                        <a:pt x="36" y="71"/>
                      </a:lnTo>
                      <a:lnTo>
                        <a:pt x="37" y="74"/>
                      </a:lnTo>
                      <a:lnTo>
                        <a:pt x="37" y="76"/>
                      </a:lnTo>
                      <a:lnTo>
                        <a:pt x="44" y="77"/>
                      </a:lnTo>
                      <a:lnTo>
                        <a:pt x="53" y="79"/>
                      </a:lnTo>
                      <a:lnTo>
                        <a:pt x="61" y="81"/>
                      </a:lnTo>
                      <a:lnTo>
                        <a:pt x="68" y="85"/>
                      </a:lnTo>
                      <a:lnTo>
                        <a:pt x="76" y="90"/>
                      </a:lnTo>
                      <a:lnTo>
                        <a:pt x="82" y="95"/>
                      </a:lnTo>
                      <a:lnTo>
                        <a:pt x="83" y="94"/>
                      </a:lnTo>
                      <a:lnTo>
                        <a:pt x="85" y="91"/>
                      </a:lnTo>
                      <a:lnTo>
                        <a:pt x="47" y="15"/>
                      </a:lnTo>
                      <a:lnTo>
                        <a:pt x="44" y="10"/>
                      </a:lnTo>
                      <a:lnTo>
                        <a:pt x="42" y="8"/>
                      </a:lnTo>
                      <a:lnTo>
                        <a:pt x="39" y="5"/>
                      </a:lnTo>
                      <a:lnTo>
                        <a:pt x="32" y="2"/>
                      </a:lnTo>
                      <a:lnTo>
                        <a:pt x="24" y="0"/>
                      </a:lnTo>
                      <a:lnTo>
                        <a:pt x="19" y="0"/>
                      </a:lnTo>
                      <a:lnTo>
                        <a:pt x="14" y="2"/>
                      </a:lnTo>
                      <a:lnTo>
                        <a:pt x="6" y="5"/>
                      </a:lnTo>
                      <a:lnTo>
                        <a:pt x="3" y="9"/>
                      </a:lnTo>
                      <a:lnTo>
                        <a:pt x="1" y="12"/>
                      </a:lnTo>
                      <a:lnTo>
                        <a:pt x="0" y="15"/>
                      </a:lnTo>
                      <a:lnTo>
                        <a:pt x="0" y="18"/>
                      </a:lnTo>
                      <a:lnTo>
                        <a:pt x="1" y="20"/>
                      </a:lnTo>
                      <a:lnTo>
                        <a:pt x="3" y="23"/>
                      </a:lnTo>
                      <a:lnTo>
                        <a:pt x="5" y="25"/>
                      </a:lnTo>
                      <a:lnTo>
                        <a:pt x="9" y="28"/>
                      </a:lnTo>
                      <a:lnTo>
                        <a:pt x="24" y="34"/>
                      </a:lnTo>
                      <a:lnTo>
                        <a:pt x="37" y="38"/>
                      </a:lnTo>
                      <a:lnTo>
                        <a:pt x="45" y="40"/>
                      </a:lnTo>
                      <a:lnTo>
                        <a:pt x="46" y="41"/>
                      </a:lnTo>
                      <a:lnTo>
                        <a:pt x="45" y="44"/>
                      </a:lnTo>
                      <a:lnTo>
                        <a:pt x="40" y="48"/>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1" name="Freeform 190"/>
                <p:cNvSpPr>
                  <a:spLocks/>
                </p:cNvSpPr>
                <p:nvPr/>
              </p:nvSpPr>
              <p:spPr bwMode="auto">
                <a:xfrm>
                  <a:off x="2755" y="3384"/>
                  <a:ext cx="1" cy="1"/>
                </a:xfrm>
                <a:custGeom>
                  <a:avLst/>
                  <a:gdLst>
                    <a:gd name="T0" fmla="*/ 0 w 1"/>
                    <a:gd name="T1" fmla="*/ 0 h 3"/>
                    <a:gd name="T2" fmla="*/ 1 w 1"/>
                    <a:gd name="T3" fmla="*/ 0 h 3"/>
                    <a:gd name="T4" fmla="*/ 1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1" y="0"/>
                      </a:lnTo>
                      <a:lnTo>
                        <a:pt x="0" y="3"/>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2" name="Freeform 191"/>
                <p:cNvSpPr>
                  <a:spLocks/>
                </p:cNvSpPr>
                <p:nvPr/>
              </p:nvSpPr>
              <p:spPr bwMode="auto">
                <a:xfrm>
                  <a:off x="4404" y="1565"/>
                  <a:ext cx="5" cy="5"/>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4"/>
                    <a:gd name="T50" fmla="*/ 29 w 29"/>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4">
                      <a:moveTo>
                        <a:pt x="26" y="5"/>
                      </a:moveTo>
                      <a:lnTo>
                        <a:pt x="25" y="4"/>
                      </a:lnTo>
                      <a:lnTo>
                        <a:pt x="21" y="2"/>
                      </a:lnTo>
                      <a:lnTo>
                        <a:pt x="5" y="0"/>
                      </a:lnTo>
                      <a:lnTo>
                        <a:pt x="4" y="2"/>
                      </a:lnTo>
                      <a:lnTo>
                        <a:pt x="0" y="8"/>
                      </a:lnTo>
                      <a:lnTo>
                        <a:pt x="0" y="14"/>
                      </a:lnTo>
                      <a:lnTo>
                        <a:pt x="0" y="15"/>
                      </a:lnTo>
                      <a:lnTo>
                        <a:pt x="9" y="24"/>
                      </a:lnTo>
                      <a:lnTo>
                        <a:pt x="10" y="24"/>
                      </a:lnTo>
                      <a:lnTo>
                        <a:pt x="15" y="23"/>
                      </a:lnTo>
                      <a:lnTo>
                        <a:pt x="21" y="20"/>
                      </a:lnTo>
                      <a:lnTo>
                        <a:pt x="29" y="14"/>
                      </a:lnTo>
                      <a:lnTo>
                        <a:pt x="29" y="9"/>
                      </a:lnTo>
                      <a:lnTo>
                        <a:pt x="28" y="8"/>
                      </a:lnTo>
                      <a:lnTo>
                        <a:pt x="26" y="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3" name="Freeform 192"/>
                <p:cNvSpPr>
                  <a:spLocks/>
                </p:cNvSpPr>
                <p:nvPr/>
              </p:nvSpPr>
              <p:spPr bwMode="auto">
                <a:xfrm>
                  <a:off x="3848" y="3235"/>
                  <a:ext cx="20" cy="14"/>
                </a:xfrm>
                <a:custGeom>
                  <a:avLst/>
                  <a:gdLst>
                    <a:gd name="T0" fmla="*/ 0 w 98"/>
                    <a:gd name="T1" fmla="*/ 0 h 67"/>
                    <a:gd name="T2" fmla="*/ 0 w 98"/>
                    <a:gd name="T3" fmla="*/ 0 h 67"/>
                    <a:gd name="T4" fmla="*/ 0 w 98"/>
                    <a:gd name="T5" fmla="*/ 0 h 67"/>
                    <a:gd name="T6" fmla="*/ 0 w 98"/>
                    <a:gd name="T7" fmla="*/ 0 h 67"/>
                    <a:gd name="T8" fmla="*/ 0 w 98"/>
                    <a:gd name="T9" fmla="*/ 0 h 67"/>
                    <a:gd name="T10" fmla="*/ 0 w 98"/>
                    <a:gd name="T11" fmla="*/ 0 h 67"/>
                    <a:gd name="T12" fmla="*/ 0 w 98"/>
                    <a:gd name="T13" fmla="*/ 0 h 67"/>
                    <a:gd name="T14" fmla="*/ 0 w 98"/>
                    <a:gd name="T15" fmla="*/ 0 h 67"/>
                    <a:gd name="T16" fmla="*/ 0 w 98"/>
                    <a:gd name="T17" fmla="*/ 0 h 67"/>
                    <a:gd name="T18" fmla="*/ 0 w 98"/>
                    <a:gd name="T19" fmla="*/ 0 h 67"/>
                    <a:gd name="T20" fmla="*/ 0 w 98"/>
                    <a:gd name="T21" fmla="*/ 0 h 67"/>
                    <a:gd name="T22" fmla="*/ 0 w 98"/>
                    <a:gd name="T23" fmla="*/ 0 h 67"/>
                    <a:gd name="T24" fmla="*/ 0 w 98"/>
                    <a:gd name="T25" fmla="*/ 0 h 67"/>
                    <a:gd name="T26" fmla="*/ 0 w 98"/>
                    <a:gd name="T27" fmla="*/ 0 h 67"/>
                    <a:gd name="T28" fmla="*/ 0 w 98"/>
                    <a:gd name="T29" fmla="*/ 0 h 67"/>
                    <a:gd name="T30" fmla="*/ 0 w 98"/>
                    <a:gd name="T31" fmla="*/ 0 h 67"/>
                    <a:gd name="T32" fmla="*/ 0 w 98"/>
                    <a:gd name="T33" fmla="*/ 0 h 67"/>
                    <a:gd name="T34" fmla="*/ 0 w 98"/>
                    <a:gd name="T35" fmla="*/ 0 h 67"/>
                    <a:gd name="T36" fmla="*/ 0 w 98"/>
                    <a:gd name="T37" fmla="*/ 0 h 67"/>
                    <a:gd name="T38" fmla="*/ 0 w 98"/>
                    <a:gd name="T39" fmla="*/ 0 h 67"/>
                    <a:gd name="T40" fmla="*/ 0 w 98"/>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7"/>
                    <a:gd name="T65" fmla="*/ 98 w 98"/>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7">
                      <a:moveTo>
                        <a:pt x="86" y="67"/>
                      </a:moveTo>
                      <a:lnTo>
                        <a:pt x="92" y="66"/>
                      </a:lnTo>
                      <a:lnTo>
                        <a:pt x="96" y="63"/>
                      </a:lnTo>
                      <a:lnTo>
                        <a:pt x="97" y="62"/>
                      </a:lnTo>
                      <a:lnTo>
                        <a:pt x="98" y="59"/>
                      </a:lnTo>
                      <a:lnTo>
                        <a:pt x="98" y="57"/>
                      </a:lnTo>
                      <a:lnTo>
                        <a:pt x="97" y="56"/>
                      </a:lnTo>
                      <a:lnTo>
                        <a:pt x="49" y="7"/>
                      </a:lnTo>
                      <a:lnTo>
                        <a:pt x="41" y="2"/>
                      </a:lnTo>
                      <a:lnTo>
                        <a:pt x="34" y="1"/>
                      </a:lnTo>
                      <a:lnTo>
                        <a:pt x="26" y="0"/>
                      </a:lnTo>
                      <a:lnTo>
                        <a:pt x="19" y="0"/>
                      </a:lnTo>
                      <a:lnTo>
                        <a:pt x="11" y="2"/>
                      </a:lnTo>
                      <a:lnTo>
                        <a:pt x="3" y="6"/>
                      </a:lnTo>
                      <a:lnTo>
                        <a:pt x="0" y="7"/>
                      </a:lnTo>
                      <a:lnTo>
                        <a:pt x="3" y="11"/>
                      </a:lnTo>
                      <a:lnTo>
                        <a:pt x="15" y="25"/>
                      </a:lnTo>
                      <a:lnTo>
                        <a:pt x="17" y="27"/>
                      </a:lnTo>
                      <a:lnTo>
                        <a:pt x="30" y="36"/>
                      </a:lnTo>
                      <a:lnTo>
                        <a:pt x="80" y="67"/>
                      </a:lnTo>
                      <a:lnTo>
                        <a:pt x="86" y="67"/>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4" name="Freeform 193"/>
                <p:cNvSpPr>
                  <a:spLocks/>
                </p:cNvSpPr>
                <p:nvPr/>
              </p:nvSpPr>
              <p:spPr bwMode="auto">
                <a:xfrm>
                  <a:off x="3858" y="3250"/>
                  <a:ext cx="10" cy="8"/>
                </a:xfrm>
                <a:custGeom>
                  <a:avLst/>
                  <a:gdLst>
                    <a:gd name="T0" fmla="*/ 0 w 50"/>
                    <a:gd name="T1" fmla="*/ 0 h 42"/>
                    <a:gd name="T2" fmla="*/ 0 w 50"/>
                    <a:gd name="T3" fmla="*/ 0 h 42"/>
                    <a:gd name="T4" fmla="*/ 0 w 50"/>
                    <a:gd name="T5" fmla="*/ 0 h 42"/>
                    <a:gd name="T6" fmla="*/ 0 w 50"/>
                    <a:gd name="T7" fmla="*/ 0 h 42"/>
                    <a:gd name="T8" fmla="*/ 0 w 50"/>
                    <a:gd name="T9" fmla="*/ 0 h 42"/>
                    <a:gd name="T10" fmla="*/ 0 w 50"/>
                    <a:gd name="T11" fmla="*/ 0 h 42"/>
                    <a:gd name="T12" fmla="*/ 0 w 50"/>
                    <a:gd name="T13" fmla="*/ 0 h 42"/>
                    <a:gd name="T14" fmla="*/ 0 w 50"/>
                    <a:gd name="T15" fmla="*/ 0 h 42"/>
                    <a:gd name="T16" fmla="*/ 0 w 50"/>
                    <a:gd name="T17" fmla="*/ 0 h 42"/>
                    <a:gd name="T18" fmla="*/ 0 w 50"/>
                    <a:gd name="T19" fmla="*/ 0 h 42"/>
                    <a:gd name="T20" fmla="*/ 0 w 50"/>
                    <a:gd name="T21" fmla="*/ 0 h 42"/>
                    <a:gd name="T22" fmla="*/ 0 w 50"/>
                    <a:gd name="T23" fmla="*/ 0 h 42"/>
                    <a:gd name="T24" fmla="*/ 0 w 50"/>
                    <a:gd name="T25" fmla="*/ 0 h 42"/>
                    <a:gd name="T26" fmla="*/ 0 w 50"/>
                    <a:gd name="T27" fmla="*/ 0 h 42"/>
                    <a:gd name="T28" fmla="*/ 0 w 50"/>
                    <a:gd name="T29" fmla="*/ 0 h 42"/>
                    <a:gd name="T30" fmla="*/ 0 w 50"/>
                    <a:gd name="T31" fmla="*/ 0 h 42"/>
                    <a:gd name="T32" fmla="*/ 0 w 50"/>
                    <a:gd name="T33" fmla="*/ 0 h 42"/>
                    <a:gd name="T34" fmla="*/ 0 w 50"/>
                    <a:gd name="T35" fmla="*/ 0 h 42"/>
                    <a:gd name="T36" fmla="*/ 0 w 50"/>
                    <a:gd name="T37" fmla="*/ 0 h 42"/>
                    <a:gd name="T38" fmla="*/ 0 w 50"/>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42"/>
                    <a:gd name="T62" fmla="*/ 50 w 5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42">
                      <a:moveTo>
                        <a:pt x="0" y="12"/>
                      </a:moveTo>
                      <a:lnTo>
                        <a:pt x="1" y="13"/>
                      </a:lnTo>
                      <a:lnTo>
                        <a:pt x="22" y="31"/>
                      </a:lnTo>
                      <a:lnTo>
                        <a:pt x="36" y="38"/>
                      </a:lnTo>
                      <a:lnTo>
                        <a:pt x="41" y="41"/>
                      </a:lnTo>
                      <a:lnTo>
                        <a:pt x="43" y="41"/>
                      </a:lnTo>
                      <a:lnTo>
                        <a:pt x="46" y="42"/>
                      </a:lnTo>
                      <a:lnTo>
                        <a:pt x="48" y="38"/>
                      </a:lnTo>
                      <a:lnTo>
                        <a:pt x="50" y="33"/>
                      </a:lnTo>
                      <a:lnTo>
                        <a:pt x="48" y="28"/>
                      </a:lnTo>
                      <a:lnTo>
                        <a:pt x="39" y="17"/>
                      </a:lnTo>
                      <a:lnTo>
                        <a:pt x="33" y="11"/>
                      </a:lnTo>
                      <a:lnTo>
                        <a:pt x="27" y="6"/>
                      </a:lnTo>
                      <a:lnTo>
                        <a:pt x="24" y="2"/>
                      </a:lnTo>
                      <a:lnTo>
                        <a:pt x="19" y="0"/>
                      </a:lnTo>
                      <a:lnTo>
                        <a:pt x="13" y="2"/>
                      </a:lnTo>
                      <a:lnTo>
                        <a:pt x="6" y="3"/>
                      </a:lnTo>
                      <a:lnTo>
                        <a:pt x="2" y="6"/>
                      </a:lnTo>
                      <a:lnTo>
                        <a:pt x="0" y="10"/>
                      </a:lnTo>
                      <a:lnTo>
                        <a:pt x="0" y="12"/>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5" name="Freeform 194"/>
                <p:cNvSpPr>
                  <a:spLocks/>
                </p:cNvSpPr>
                <p:nvPr/>
              </p:nvSpPr>
              <p:spPr bwMode="auto">
                <a:xfrm>
                  <a:off x="3892" y="3283"/>
                  <a:ext cx="19" cy="15"/>
                </a:xfrm>
                <a:custGeom>
                  <a:avLst/>
                  <a:gdLst>
                    <a:gd name="T0" fmla="*/ 0 w 90"/>
                    <a:gd name="T1" fmla="*/ 0 h 74"/>
                    <a:gd name="T2" fmla="*/ 0 w 90"/>
                    <a:gd name="T3" fmla="*/ 0 h 74"/>
                    <a:gd name="T4" fmla="*/ 0 w 90"/>
                    <a:gd name="T5" fmla="*/ 0 h 74"/>
                    <a:gd name="T6" fmla="*/ 0 w 90"/>
                    <a:gd name="T7" fmla="*/ 0 h 74"/>
                    <a:gd name="T8" fmla="*/ 0 w 90"/>
                    <a:gd name="T9" fmla="*/ 0 h 74"/>
                    <a:gd name="T10" fmla="*/ 0 w 90"/>
                    <a:gd name="T11" fmla="*/ 0 h 74"/>
                    <a:gd name="T12" fmla="*/ 0 w 90"/>
                    <a:gd name="T13" fmla="*/ 0 h 74"/>
                    <a:gd name="T14" fmla="*/ 0 w 90"/>
                    <a:gd name="T15" fmla="*/ 0 h 74"/>
                    <a:gd name="T16" fmla="*/ 0 w 90"/>
                    <a:gd name="T17" fmla="*/ 0 h 74"/>
                    <a:gd name="T18" fmla="*/ 0 w 90"/>
                    <a:gd name="T19" fmla="*/ 0 h 74"/>
                    <a:gd name="T20" fmla="*/ 0 w 90"/>
                    <a:gd name="T21" fmla="*/ 0 h 74"/>
                    <a:gd name="T22" fmla="*/ 0 w 90"/>
                    <a:gd name="T23" fmla="*/ 0 h 74"/>
                    <a:gd name="T24" fmla="*/ 0 w 90"/>
                    <a:gd name="T25" fmla="*/ 0 h 74"/>
                    <a:gd name="T26" fmla="*/ 0 w 90"/>
                    <a:gd name="T27" fmla="*/ 0 h 74"/>
                    <a:gd name="T28" fmla="*/ 0 w 90"/>
                    <a:gd name="T29" fmla="*/ 0 h 74"/>
                    <a:gd name="T30" fmla="*/ 0 w 90"/>
                    <a:gd name="T31" fmla="*/ 0 h 74"/>
                    <a:gd name="T32" fmla="*/ 0 w 90"/>
                    <a:gd name="T33" fmla="*/ 0 h 74"/>
                    <a:gd name="T34" fmla="*/ 0 w 90"/>
                    <a:gd name="T35" fmla="*/ 0 h 74"/>
                    <a:gd name="T36" fmla="*/ 0 w 90"/>
                    <a:gd name="T37" fmla="*/ 0 h 74"/>
                    <a:gd name="T38" fmla="*/ 0 w 90"/>
                    <a:gd name="T39" fmla="*/ 0 h 74"/>
                    <a:gd name="T40" fmla="*/ 0 w 90"/>
                    <a:gd name="T41" fmla="*/ 0 h 74"/>
                    <a:gd name="T42" fmla="*/ 0 w 90"/>
                    <a:gd name="T43" fmla="*/ 0 h 74"/>
                    <a:gd name="T44" fmla="*/ 0 w 90"/>
                    <a:gd name="T45" fmla="*/ 0 h 74"/>
                    <a:gd name="T46" fmla="*/ 0 w 90"/>
                    <a:gd name="T47" fmla="*/ 0 h 74"/>
                    <a:gd name="T48" fmla="*/ 0 w 9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74"/>
                    <a:gd name="T77" fmla="*/ 90 w 9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74">
                      <a:moveTo>
                        <a:pt x="88" y="0"/>
                      </a:moveTo>
                      <a:lnTo>
                        <a:pt x="84" y="6"/>
                      </a:lnTo>
                      <a:lnTo>
                        <a:pt x="58" y="24"/>
                      </a:lnTo>
                      <a:lnTo>
                        <a:pt x="44" y="30"/>
                      </a:lnTo>
                      <a:lnTo>
                        <a:pt x="41" y="31"/>
                      </a:lnTo>
                      <a:lnTo>
                        <a:pt x="38" y="32"/>
                      </a:lnTo>
                      <a:lnTo>
                        <a:pt x="28" y="30"/>
                      </a:lnTo>
                      <a:lnTo>
                        <a:pt x="22" y="32"/>
                      </a:lnTo>
                      <a:lnTo>
                        <a:pt x="7" y="46"/>
                      </a:lnTo>
                      <a:lnTo>
                        <a:pt x="3" y="51"/>
                      </a:lnTo>
                      <a:lnTo>
                        <a:pt x="0" y="55"/>
                      </a:lnTo>
                      <a:lnTo>
                        <a:pt x="0" y="57"/>
                      </a:lnTo>
                      <a:lnTo>
                        <a:pt x="0" y="65"/>
                      </a:lnTo>
                      <a:lnTo>
                        <a:pt x="3" y="72"/>
                      </a:lnTo>
                      <a:lnTo>
                        <a:pt x="9" y="74"/>
                      </a:lnTo>
                      <a:lnTo>
                        <a:pt x="37" y="71"/>
                      </a:lnTo>
                      <a:lnTo>
                        <a:pt x="59" y="58"/>
                      </a:lnTo>
                      <a:lnTo>
                        <a:pt x="70" y="50"/>
                      </a:lnTo>
                      <a:lnTo>
                        <a:pt x="69" y="38"/>
                      </a:lnTo>
                      <a:lnTo>
                        <a:pt x="70" y="36"/>
                      </a:lnTo>
                      <a:lnTo>
                        <a:pt x="80" y="19"/>
                      </a:lnTo>
                      <a:lnTo>
                        <a:pt x="90" y="5"/>
                      </a:lnTo>
                      <a:lnTo>
                        <a:pt x="90" y="2"/>
                      </a:lnTo>
                      <a:lnTo>
                        <a:pt x="90" y="1"/>
                      </a:lnTo>
                      <a:lnTo>
                        <a:pt x="88"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6" name="Freeform 195"/>
                <p:cNvSpPr>
                  <a:spLocks/>
                </p:cNvSpPr>
                <p:nvPr/>
              </p:nvSpPr>
              <p:spPr bwMode="auto">
                <a:xfrm>
                  <a:off x="3917" y="3286"/>
                  <a:ext cx="14" cy="8"/>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w 57"/>
                    <a:gd name="T17" fmla="*/ 0 h 38"/>
                    <a:gd name="T18" fmla="*/ 0 w 57"/>
                    <a:gd name="T19" fmla="*/ 0 h 38"/>
                    <a:gd name="T20" fmla="*/ 0 w 57"/>
                    <a:gd name="T21" fmla="*/ 0 h 38"/>
                    <a:gd name="T22" fmla="*/ 0 w 57"/>
                    <a:gd name="T23" fmla="*/ 0 h 38"/>
                    <a:gd name="T24" fmla="*/ 0 w 57"/>
                    <a:gd name="T25" fmla="*/ 0 h 38"/>
                    <a:gd name="T26" fmla="*/ 0 w 57"/>
                    <a:gd name="T27" fmla="*/ 0 h 38"/>
                    <a:gd name="T28" fmla="*/ 0 w 57"/>
                    <a:gd name="T29" fmla="*/ 0 h 38"/>
                    <a:gd name="T30" fmla="*/ 0 w 57"/>
                    <a:gd name="T31" fmla="*/ 0 h 38"/>
                    <a:gd name="T32" fmla="*/ 0 w 57"/>
                    <a:gd name="T33" fmla="*/ 0 h 38"/>
                    <a:gd name="T34" fmla="*/ 0 w 57"/>
                    <a:gd name="T35" fmla="*/ 0 h 38"/>
                    <a:gd name="T36" fmla="*/ 0 w 57"/>
                    <a:gd name="T37" fmla="*/ 0 h 38"/>
                    <a:gd name="T38" fmla="*/ 0 w 57"/>
                    <a:gd name="T39" fmla="*/ 0 h 38"/>
                    <a:gd name="T40" fmla="*/ 0 w 57"/>
                    <a:gd name="T41" fmla="*/ 0 h 38"/>
                    <a:gd name="T42" fmla="*/ 0 w 5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8"/>
                    <a:gd name="T68" fmla="*/ 57 w 5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8">
                      <a:moveTo>
                        <a:pt x="52" y="15"/>
                      </a:moveTo>
                      <a:lnTo>
                        <a:pt x="48" y="9"/>
                      </a:lnTo>
                      <a:lnTo>
                        <a:pt x="47" y="8"/>
                      </a:lnTo>
                      <a:lnTo>
                        <a:pt x="36" y="3"/>
                      </a:lnTo>
                      <a:lnTo>
                        <a:pt x="35" y="2"/>
                      </a:lnTo>
                      <a:lnTo>
                        <a:pt x="33" y="2"/>
                      </a:lnTo>
                      <a:lnTo>
                        <a:pt x="33" y="0"/>
                      </a:lnTo>
                      <a:lnTo>
                        <a:pt x="30" y="0"/>
                      </a:lnTo>
                      <a:lnTo>
                        <a:pt x="5" y="5"/>
                      </a:lnTo>
                      <a:lnTo>
                        <a:pt x="1" y="8"/>
                      </a:lnTo>
                      <a:lnTo>
                        <a:pt x="0" y="9"/>
                      </a:lnTo>
                      <a:lnTo>
                        <a:pt x="0" y="11"/>
                      </a:lnTo>
                      <a:lnTo>
                        <a:pt x="2" y="14"/>
                      </a:lnTo>
                      <a:lnTo>
                        <a:pt x="7" y="18"/>
                      </a:lnTo>
                      <a:lnTo>
                        <a:pt x="10" y="19"/>
                      </a:lnTo>
                      <a:lnTo>
                        <a:pt x="38" y="33"/>
                      </a:lnTo>
                      <a:lnTo>
                        <a:pt x="52" y="38"/>
                      </a:lnTo>
                      <a:lnTo>
                        <a:pt x="54" y="38"/>
                      </a:lnTo>
                      <a:lnTo>
                        <a:pt x="56" y="38"/>
                      </a:lnTo>
                      <a:lnTo>
                        <a:pt x="57" y="35"/>
                      </a:lnTo>
                      <a:lnTo>
                        <a:pt x="54" y="19"/>
                      </a:lnTo>
                      <a:lnTo>
                        <a:pt x="52" y="1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7" name="Freeform 196"/>
                <p:cNvSpPr>
                  <a:spLocks/>
                </p:cNvSpPr>
                <p:nvPr/>
              </p:nvSpPr>
              <p:spPr bwMode="auto">
                <a:xfrm>
                  <a:off x="3185" y="3541"/>
                  <a:ext cx="219" cy="183"/>
                </a:xfrm>
                <a:custGeom>
                  <a:avLst/>
                  <a:gdLst>
                    <a:gd name="T0" fmla="*/ 0 w 1050"/>
                    <a:gd name="T1" fmla="*/ 0 h 883"/>
                    <a:gd name="T2" fmla="*/ 0 w 1050"/>
                    <a:gd name="T3" fmla="*/ 0 h 883"/>
                    <a:gd name="T4" fmla="*/ 0 w 1050"/>
                    <a:gd name="T5" fmla="*/ 0 h 883"/>
                    <a:gd name="T6" fmla="*/ 0 w 1050"/>
                    <a:gd name="T7" fmla="*/ 0 h 883"/>
                    <a:gd name="T8" fmla="*/ 0 w 1050"/>
                    <a:gd name="T9" fmla="*/ 0 h 883"/>
                    <a:gd name="T10" fmla="*/ 0 w 1050"/>
                    <a:gd name="T11" fmla="*/ 0 h 883"/>
                    <a:gd name="T12" fmla="*/ 0 w 1050"/>
                    <a:gd name="T13" fmla="*/ 0 h 883"/>
                    <a:gd name="T14" fmla="*/ 0 w 1050"/>
                    <a:gd name="T15" fmla="*/ 0 h 883"/>
                    <a:gd name="T16" fmla="*/ 0 w 1050"/>
                    <a:gd name="T17" fmla="*/ 0 h 883"/>
                    <a:gd name="T18" fmla="*/ 0 w 1050"/>
                    <a:gd name="T19" fmla="*/ 0 h 883"/>
                    <a:gd name="T20" fmla="*/ 0 w 1050"/>
                    <a:gd name="T21" fmla="*/ 0 h 883"/>
                    <a:gd name="T22" fmla="*/ 0 w 1050"/>
                    <a:gd name="T23" fmla="*/ 0 h 883"/>
                    <a:gd name="T24" fmla="*/ 0 w 1050"/>
                    <a:gd name="T25" fmla="*/ 0 h 883"/>
                    <a:gd name="T26" fmla="*/ 0 w 1050"/>
                    <a:gd name="T27" fmla="*/ 0 h 883"/>
                    <a:gd name="T28" fmla="*/ 0 w 1050"/>
                    <a:gd name="T29" fmla="*/ 0 h 883"/>
                    <a:gd name="T30" fmla="*/ 0 w 1050"/>
                    <a:gd name="T31" fmla="*/ 0 h 883"/>
                    <a:gd name="T32" fmla="*/ 0 w 1050"/>
                    <a:gd name="T33" fmla="*/ 0 h 883"/>
                    <a:gd name="T34" fmla="*/ 0 w 1050"/>
                    <a:gd name="T35" fmla="*/ 0 h 883"/>
                    <a:gd name="T36" fmla="*/ 0 w 1050"/>
                    <a:gd name="T37" fmla="*/ 0 h 883"/>
                    <a:gd name="T38" fmla="*/ 0 w 1050"/>
                    <a:gd name="T39" fmla="*/ 0 h 883"/>
                    <a:gd name="T40" fmla="*/ 0 w 1050"/>
                    <a:gd name="T41" fmla="*/ 0 h 883"/>
                    <a:gd name="T42" fmla="*/ 0 w 1050"/>
                    <a:gd name="T43" fmla="*/ 0 h 883"/>
                    <a:gd name="T44" fmla="*/ 0 w 1050"/>
                    <a:gd name="T45" fmla="*/ 0 h 883"/>
                    <a:gd name="T46" fmla="*/ 0 w 1050"/>
                    <a:gd name="T47" fmla="*/ 0 h 883"/>
                    <a:gd name="T48" fmla="*/ 0 w 1050"/>
                    <a:gd name="T49" fmla="*/ 0 h 883"/>
                    <a:gd name="T50" fmla="*/ 0 w 1050"/>
                    <a:gd name="T51" fmla="*/ 0 h 883"/>
                    <a:gd name="T52" fmla="*/ 0 w 1050"/>
                    <a:gd name="T53" fmla="*/ 0 h 883"/>
                    <a:gd name="T54" fmla="*/ 0 w 1050"/>
                    <a:gd name="T55" fmla="*/ 0 h 883"/>
                    <a:gd name="T56" fmla="*/ 0 w 1050"/>
                    <a:gd name="T57" fmla="*/ 0 h 883"/>
                    <a:gd name="T58" fmla="*/ 0 w 1050"/>
                    <a:gd name="T59" fmla="*/ 0 h 883"/>
                    <a:gd name="T60" fmla="*/ 0 w 1050"/>
                    <a:gd name="T61" fmla="*/ 0 h 883"/>
                    <a:gd name="T62" fmla="*/ 0 w 1050"/>
                    <a:gd name="T63" fmla="*/ 0 h 883"/>
                    <a:gd name="T64" fmla="*/ 0 w 1050"/>
                    <a:gd name="T65" fmla="*/ 0 h 883"/>
                    <a:gd name="T66" fmla="*/ 0 w 1050"/>
                    <a:gd name="T67" fmla="*/ 0 h 883"/>
                    <a:gd name="T68" fmla="*/ 0 w 1050"/>
                    <a:gd name="T69" fmla="*/ 0 h 883"/>
                    <a:gd name="T70" fmla="*/ 0 w 1050"/>
                    <a:gd name="T71" fmla="*/ 0 h 883"/>
                    <a:gd name="T72" fmla="*/ 0 w 1050"/>
                    <a:gd name="T73" fmla="*/ 0 h 883"/>
                    <a:gd name="T74" fmla="*/ 0 w 1050"/>
                    <a:gd name="T75" fmla="*/ 0 h 883"/>
                    <a:gd name="T76" fmla="*/ 0 w 1050"/>
                    <a:gd name="T77" fmla="*/ 0 h 883"/>
                    <a:gd name="T78" fmla="*/ 0 w 1050"/>
                    <a:gd name="T79" fmla="*/ 0 h 883"/>
                    <a:gd name="T80" fmla="*/ 0 w 1050"/>
                    <a:gd name="T81" fmla="*/ 0 h 883"/>
                    <a:gd name="T82" fmla="*/ 0 w 1050"/>
                    <a:gd name="T83" fmla="*/ 0 h 883"/>
                    <a:gd name="T84" fmla="*/ 0 w 1050"/>
                    <a:gd name="T85" fmla="*/ 0 h 883"/>
                    <a:gd name="T86" fmla="*/ 0 w 1050"/>
                    <a:gd name="T87" fmla="*/ 0 h 883"/>
                    <a:gd name="T88" fmla="*/ 0 w 1050"/>
                    <a:gd name="T89" fmla="*/ 0 h 883"/>
                    <a:gd name="T90" fmla="*/ 0 w 1050"/>
                    <a:gd name="T91" fmla="*/ 0 h 883"/>
                    <a:gd name="T92" fmla="*/ 0 w 1050"/>
                    <a:gd name="T93" fmla="*/ 0 h 883"/>
                    <a:gd name="T94" fmla="*/ 0 w 1050"/>
                    <a:gd name="T95" fmla="*/ 0 h 8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0"/>
                    <a:gd name="T145" fmla="*/ 0 h 883"/>
                    <a:gd name="T146" fmla="*/ 1050 w 1050"/>
                    <a:gd name="T147" fmla="*/ 883 h 8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0" h="883">
                      <a:moveTo>
                        <a:pt x="1003" y="65"/>
                      </a:moveTo>
                      <a:lnTo>
                        <a:pt x="1001" y="63"/>
                      </a:lnTo>
                      <a:lnTo>
                        <a:pt x="996" y="54"/>
                      </a:lnTo>
                      <a:lnTo>
                        <a:pt x="993" y="52"/>
                      </a:lnTo>
                      <a:lnTo>
                        <a:pt x="990" y="52"/>
                      </a:lnTo>
                      <a:lnTo>
                        <a:pt x="978" y="55"/>
                      </a:lnTo>
                      <a:lnTo>
                        <a:pt x="974" y="59"/>
                      </a:lnTo>
                      <a:lnTo>
                        <a:pt x="973" y="60"/>
                      </a:lnTo>
                      <a:lnTo>
                        <a:pt x="968" y="62"/>
                      </a:lnTo>
                      <a:lnTo>
                        <a:pt x="963" y="62"/>
                      </a:lnTo>
                      <a:lnTo>
                        <a:pt x="959" y="60"/>
                      </a:lnTo>
                      <a:lnTo>
                        <a:pt x="931" y="55"/>
                      </a:lnTo>
                      <a:lnTo>
                        <a:pt x="929" y="55"/>
                      </a:lnTo>
                      <a:lnTo>
                        <a:pt x="927" y="53"/>
                      </a:lnTo>
                      <a:lnTo>
                        <a:pt x="906" y="34"/>
                      </a:lnTo>
                      <a:lnTo>
                        <a:pt x="902" y="32"/>
                      </a:lnTo>
                      <a:lnTo>
                        <a:pt x="898" y="28"/>
                      </a:lnTo>
                      <a:lnTo>
                        <a:pt x="895" y="23"/>
                      </a:lnTo>
                      <a:lnTo>
                        <a:pt x="888" y="8"/>
                      </a:lnTo>
                      <a:lnTo>
                        <a:pt x="878" y="0"/>
                      </a:lnTo>
                      <a:lnTo>
                        <a:pt x="849" y="14"/>
                      </a:lnTo>
                      <a:lnTo>
                        <a:pt x="847" y="14"/>
                      </a:lnTo>
                      <a:lnTo>
                        <a:pt x="836" y="23"/>
                      </a:lnTo>
                      <a:lnTo>
                        <a:pt x="836" y="48"/>
                      </a:lnTo>
                      <a:lnTo>
                        <a:pt x="769" y="47"/>
                      </a:lnTo>
                      <a:lnTo>
                        <a:pt x="722" y="53"/>
                      </a:lnTo>
                      <a:lnTo>
                        <a:pt x="670" y="48"/>
                      </a:lnTo>
                      <a:lnTo>
                        <a:pt x="656" y="47"/>
                      </a:lnTo>
                      <a:lnTo>
                        <a:pt x="655" y="48"/>
                      </a:lnTo>
                      <a:lnTo>
                        <a:pt x="652" y="49"/>
                      </a:lnTo>
                      <a:lnTo>
                        <a:pt x="650" y="59"/>
                      </a:lnTo>
                      <a:lnTo>
                        <a:pt x="647" y="67"/>
                      </a:lnTo>
                      <a:lnTo>
                        <a:pt x="646" y="70"/>
                      </a:lnTo>
                      <a:lnTo>
                        <a:pt x="642" y="74"/>
                      </a:lnTo>
                      <a:lnTo>
                        <a:pt x="631" y="88"/>
                      </a:lnTo>
                      <a:lnTo>
                        <a:pt x="581" y="103"/>
                      </a:lnTo>
                      <a:lnTo>
                        <a:pt x="535" y="95"/>
                      </a:lnTo>
                      <a:lnTo>
                        <a:pt x="471" y="85"/>
                      </a:lnTo>
                      <a:lnTo>
                        <a:pt x="470" y="84"/>
                      </a:lnTo>
                      <a:lnTo>
                        <a:pt x="467" y="82"/>
                      </a:lnTo>
                      <a:lnTo>
                        <a:pt x="466" y="80"/>
                      </a:lnTo>
                      <a:lnTo>
                        <a:pt x="462" y="80"/>
                      </a:lnTo>
                      <a:lnTo>
                        <a:pt x="461" y="80"/>
                      </a:lnTo>
                      <a:lnTo>
                        <a:pt x="441" y="84"/>
                      </a:lnTo>
                      <a:lnTo>
                        <a:pt x="420" y="88"/>
                      </a:lnTo>
                      <a:lnTo>
                        <a:pt x="409" y="93"/>
                      </a:lnTo>
                      <a:lnTo>
                        <a:pt x="404" y="96"/>
                      </a:lnTo>
                      <a:lnTo>
                        <a:pt x="384" y="111"/>
                      </a:lnTo>
                      <a:lnTo>
                        <a:pt x="383" y="113"/>
                      </a:lnTo>
                      <a:lnTo>
                        <a:pt x="380" y="130"/>
                      </a:lnTo>
                      <a:lnTo>
                        <a:pt x="381" y="140"/>
                      </a:lnTo>
                      <a:lnTo>
                        <a:pt x="383" y="142"/>
                      </a:lnTo>
                      <a:lnTo>
                        <a:pt x="394" y="147"/>
                      </a:lnTo>
                      <a:lnTo>
                        <a:pt x="393" y="151"/>
                      </a:lnTo>
                      <a:lnTo>
                        <a:pt x="363" y="161"/>
                      </a:lnTo>
                      <a:lnTo>
                        <a:pt x="339" y="152"/>
                      </a:lnTo>
                      <a:lnTo>
                        <a:pt x="322" y="144"/>
                      </a:lnTo>
                      <a:lnTo>
                        <a:pt x="318" y="141"/>
                      </a:lnTo>
                      <a:lnTo>
                        <a:pt x="289" y="128"/>
                      </a:lnTo>
                      <a:lnTo>
                        <a:pt x="287" y="126"/>
                      </a:lnTo>
                      <a:lnTo>
                        <a:pt x="284" y="128"/>
                      </a:lnTo>
                      <a:lnTo>
                        <a:pt x="279" y="129"/>
                      </a:lnTo>
                      <a:lnTo>
                        <a:pt x="267" y="136"/>
                      </a:lnTo>
                      <a:lnTo>
                        <a:pt x="266" y="137"/>
                      </a:lnTo>
                      <a:lnTo>
                        <a:pt x="227" y="183"/>
                      </a:lnTo>
                      <a:lnTo>
                        <a:pt x="226" y="188"/>
                      </a:lnTo>
                      <a:lnTo>
                        <a:pt x="226" y="192"/>
                      </a:lnTo>
                      <a:lnTo>
                        <a:pt x="230" y="217"/>
                      </a:lnTo>
                      <a:lnTo>
                        <a:pt x="246" y="211"/>
                      </a:lnTo>
                      <a:lnTo>
                        <a:pt x="265" y="195"/>
                      </a:lnTo>
                      <a:lnTo>
                        <a:pt x="275" y="187"/>
                      </a:lnTo>
                      <a:lnTo>
                        <a:pt x="287" y="187"/>
                      </a:lnTo>
                      <a:lnTo>
                        <a:pt x="289" y="188"/>
                      </a:lnTo>
                      <a:lnTo>
                        <a:pt x="289" y="190"/>
                      </a:lnTo>
                      <a:lnTo>
                        <a:pt x="286" y="212"/>
                      </a:lnTo>
                      <a:lnTo>
                        <a:pt x="233" y="246"/>
                      </a:lnTo>
                      <a:lnTo>
                        <a:pt x="221" y="253"/>
                      </a:lnTo>
                      <a:lnTo>
                        <a:pt x="200" y="267"/>
                      </a:lnTo>
                      <a:lnTo>
                        <a:pt x="197" y="269"/>
                      </a:lnTo>
                      <a:lnTo>
                        <a:pt x="192" y="270"/>
                      </a:lnTo>
                      <a:lnTo>
                        <a:pt x="174" y="273"/>
                      </a:lnTo>
                      <a:lnTo>
                        <a:pt x="168" y="273"/>
                      </a:lnTo>
                      <a:lnTo>
                        <a:pt x="165" y="275"/>
                      </a:lnTo>
                      <a:lnTo>
                        <a:pt x="161" y="279"/>
                      </a:lnTo>
                      <a:lnTo>
                        <a:pt x="135" y="310"/>
                      </a:lnTo>
                      <a:lnTo>
                        <a:pt x="118" y="326"/>
                      </a:lnTo>
                      <a:lnTo>
                        <a:pt x="89" y="351"/>
                      </a:lnTo>
                      <a:lnTo>
                        <a:pt x="74" y="364"/>
                      </a:lnTo>
                      <a:lnTo>
                        <a:pt x="58" y="374"/>
                      </a:lnTo>
                      <a:lnTo>
                        <a:pt x="52" y="377"/>
                      </a:lnTo>
                      <a:lnTo>
                        <a:pt x="45" y="380"/>
                      </a:lnTo>
                      <a:lnTo>
                        <a:pt x="38" y="380"/>
                      </a:lnTo>
                      <a:lnTo>
                        <a:pt x="33" y="380"/>
                      </a:lnTo>
                      <a:lnTo>
                        <a:pt x="30" y="377"/>
                      </a:lnTo>
                      <a:lnTo>
                        <a:pt x="27" y="377"/>
                      </a:lnTo>
                      <a:lnTo>
                        <a:pt x="4" y="420"/>
                      </a:lnTo>
                      <a:lnTo>
                        <a:pt x="1" y="423"/>
                      </a:lnTo>
                      <a:lnTo>
                        <a:pt x="0" y="447"/>
                      </a:lnTo>
                      <a:lnTo>
                        <a:pt x="0" y="452"/>
                      </a:lnTo>
                      <a:lnTo>
                        <a:pt x="17" y="485"/>
                      </a:lnTo>
                      <a:lnTo>
                        <a:pt x="10" y="538"/>
                      </a:lnTo>
                      <a:lnTo>
                        <a:pt x="27" y="639"/>
                      </a:lnTo>
                      <a:lnTo>
                        <a:pt x="33" y="652"/>
                      </a:lnTo>
                      <a:lnTo>
                        <a:pt x="37" y="666"/>
                      </a:lnTo>
                      <a:lnTo>
                        <a:pt x="41" y="674"/>
                      </a:lnTo>
                      <a:lnTo>
                        <a:pt x="43" y="694"/>
                      </a:lnTo>
                      <a:lnTo>
                        <a:pt x="43" y="695"/>
                      </a:lnTo>
                      <a:lnTo>
                        <a:pt x="42" y="712"/>
                      </a:lnTo>
                      <a:lnTo>
                        <a:pt x="41" y="717"/>
                      </a:lnTo>
                      <a:lnTo>
                        <a:pt x="32" y="740"/>
                      </a:lnTo>
                      <a:lnTo>
                        <a:pt x="33" y="746"/>
                      </a:lnTo>
                      <a:lnTo>
                        <a:pt x="37" y="760"/>
                      </a:lnTo>
                      <a:lnTo>
                        <a:pt x="40" y="765"/>
                      </a:lnTo>
                      <a:lnTo>
                        <a:pt x="41" y="766"/>
                      </a:lnTo>
                      <a:lnTo>
                        <a:pt x="43" y="769"/>
                      </a:lnTo>
                      <a:lnTo>
                        <a:pt x="52" y="769"/>
                      </a:lnTo>
                      <a:lnTo>
                        <a:pt x="69" y="769"/>
                      </a:lnTo>
                      <a:lnTo>
                        <a:pt x="76" y="770"/>
                      </a:lnTo>
                      <a:lnTo>
                        <a:pt x="83" y="771"/>
                      </a:lnTo>
                      <a:lnTo>
                        <a:pt x="93" y="775"/>
                      </a:lnTo>
                      <a:lnTo>
                        <a:pt x="104" y="780"/>
                      </a:lnTo>
                      <a:lnTo>
                        <a:pt x="153" y="803"/>
                      </a:lnTo>
                      <a:lnTo>
                        <a:pt x="154" y="803"/>
                      </a:lnTo>
                      <a:lnTo>
                        <a:pt x="153" y="803"/>
                      </a:lnTo>
                      <a:lnTo>
                        <a:pt x="175" y="823"/>
                      </a:lnTo>
                      <a:lnTo>
                        <a:pt x="185" y="822"/>
                      </a:lnTo>
                      <a:lnTo>
                        <a:pt x="199" y="818"/>
                      </a:lnTo>
                      <a:lnTo>
                        <a:pt x="206" y="818"/>
                      </a:lnTo>
                      <a:lnTo>
                        <a:pt x="241" y="822"/>
                      </a:lnTo>
                      <a:lnTo>
                        <a:pt x="241" y="823"/>
                      </a:lnTo>
                      <a:lnTo>
                        <a:pt x="246" y="836"/>
                      </a:lnTo>
                      <a:lnTo>
                        <a:pt x="279" y="846"/>
                      </a:lnTo>
                      <a:lnTo>
                        <a:pt x="299" y="843"/>
                      </a:lnTo>
                      <a:lnTo>
                        <a:pt x="319" y="842"/>
                      </a:lnTo>
                      <a:lnTo>
                        <a:pt x="339" y="843"/>
                      </a:lnTo>
                      <a:lnTo>
                        <a:pt x="359" y="846"/>
                      </a:lnTo>
                      <a:lnTo>
                        <a:pt x="378" y="849"/>
                      </a:lnTo>
                      <a:lnTo>
                        <a:pt x="398" y="854"/>
                      </a:lnTo>
                      <a:lnTo>
                        <a:pt x="416" y="861"/>
                      </a:lnTo>
                      <a:lnTo>
                        <a:pt x="435" y="868"/>
                      </a:lnTo>
                      <a:lnTo>
                        <a:pt x="452" y="883"/>
                      </a:lnTo>
                      <a:lnTo>
                        <a:pt x="488" y="867"/>
                      </a:lnTo>
                      <a:lnTo>
                        <a:pt x="508" y="856"/>
                      </a:lnTo>
                      <a:lnTo>
                        <a:pt x="506" y="832"/>
                      </a:lnTo>
                      <a:lnTo>
                        <a:pt x="513" y="794"/>
                      </a:lnTo>
                      <a:lnTo>
                        <a:pt x="514" y="792"/>
                      </a:lnTo>
                      <a:lnTo>
                        <a:pt x="514" y="791"/>
                      </a:lnTo>
                      <a:lnTo>
                        <a:pt x="516" y="790"/>
                      </a:lnTo>
                      <a:lnTo>
                        <a:pt x="532" y="790"/>
                      </a:lnTo>
                      <a:lnTo>
                        <a:pt x="635" y="767"/>
                      </a:lnTo>
                      <a:lnTo>
                        <a:pt x="668" y="721"/>
                      </a:lnTo>
                      <a:lnTo>
                        <a:pt x="712" y="680"/>
                      </a:lnTo>
                      <a:lnTo>
                        <a:pt x="724" y="672"/>
                      </a:lnTo>
                      <a:lnTo>
                        <a:pt x="728" y="669"/>
                      </a:lnTo>
                      <a:lnTo>
                        <a:pt x="743" y="662"/>
                      </a:lnTo>
                      <a:lnTo>
                        <a:pt x="794" y="642"/>
                      </a:lnTo>
                      <a:lnTo>
                        <a:pt x="842" y="608"/>
                      </a:lnTo>
                      <a:lnTo>
                        <a:pt x="849" y="603"/>
                      </a:lnTo>
                      <a:lnTo>
                        <a:pt x="850" y="600"/>
                      </a:lnTo>
                      <a:lnTo>
                        <a:pt x="840" y="562"/>
                      </a:lnTo>
                      <a:lnTo>
                        <a:pt x="839" y="562"/>
                      </a:lnTo>
                      <a:lnTo>
                        <a:pt x="837" y="562"/>
                      </a:lnTo>
                      <a:lnTo>
                        <a:pt x="836" y="562"/>
                      </a:lnTo>
                      <a:lnTo>
                        <a:pt x="835" y="565"/>
                      </a:lnTo>
                      <a:lnTo>
                        <a:pt x="832" y="566"/>
                      </a:lnTo>
                      <a:lnTo>
                        <a:pt x="834" y="576"/>
                      </a:lnTo>
                      <a:lnTo>
                        <a:pt x="820" y="562"/>
                      </a:lnTo>
                      <a:lnTo>
                        <a:pt x="860" y="470"/>
                      </a:lnTo>
                      <a:lnTo>
                        <a:pt x="865" y="447"/>
                      </a:lnTo>
                      <a:lnTo>
                        <a:pt x="865" y="444"/>
                      </a:lnTo>
                      <a:lnTo>
                        <a:pt x="863" y="443"/>
                      </a:lnTo>
                      <a:lnTo>
                        <a:pt x="857" y="438"/>
                      </a:lnTo>
                      <a:lnTo>
                        <a:pt x="862" y="438"/>
                      </a:lnTo>
                      <a:lnTo>
                        <a:pt x="865" y="438"/>
                      </a:lnTo>
                      <a:lnTo>
                        <a:pt x="866" y="438"/>
                      </a:lnTo>
                      <a:lnTo>
                        <a:pt x="875" y="417"/>
                      </a:lnTo>
                      <a:lnTo>
                        <a:pt x="895" y="367"/>
                      </a:lnTo>
                      <a:lnTo>
                        <a:pt x="958" y="261"/>
                      </a:lnTo>
                      <a:lnTo>
                        <a:pt x="963" y="257"/>
                      </a:lnTo>
                      <a:lnTo>
                        <a:pt x="973" y="265"/>
                      </a:lnTo>
                      <a:lnTo>
                        <a:pt x="975" y="265"/>
                      </a:lnTo>
                      <a:lnTo>
                        <a:pt x="981" y="262"/>
                      </a:lnTo>
                      <a:lnTo>
                        <a:pt x="984" y="259"/>
                      </a:lnTo>
                      <a:lnTo>
                        <a:pt x="1003" y="238"/>
                      </a:lnTo>
                      <a:lnTo>
                        <a:pt x="1022" y="217"/>
                      </a:lnTo>
                      <a:lnTo>
                        <a:pt x="1042" y="215"/>
                      </a:lnTo>
                      <a:lnTo>
                        <a:pt x="1046" y="213"/>
                      </a:lnTo>
                      <a:lnTo>
                        <a:pt x="1049" y="213"/>
                      </a:lnTo>
                      <a:lnTo>
                        <a:pt x="1050" y="212"/>
                      </a:lnTo>
                      <a:lnTo>
                        <a:pt x="1050" y="211"/>
                      </a:lnTo>
                      <a:lnTo>
                        <a:pt x="1015" y="103"/>
                      </a:lnTo>
                      <a:lnTo>
                        <a:pt x="1003" y="6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8" name="Freeform 197"/>
                <p:cNvSpPr>
                  <a:spLocks/>
                </p:cNvSpPr>
                <p:nvPr/>
              </p:nvSpPr>
              <p:spPr bwMode="auto">
                <a:xfrm>
                  <a:off x="3597" y="3462"/>
                  <a:ext cx="3" cy="8"/>
                </a:xfrm>
                <a:custGeom>
                  <a:avLst/>
                  <a:gdLst>
                    <a:gd name="T0" fmla="*/ 0 w 12"/>
                    <a:gd name="T1" fmla="*/ 0 h 35"/>
                    <a:gd name="T2" fmla="*/ 0 w 12"/>
                    <a:gd name="T3" fmla="*/ 0 h 35"/>
                    <a:gd name="T4" fmla="*/ 0 w 12"/>
                    <a:gd name="T5" fmla="*/ 0 h 35"/>
                    <a:gd name="T6" fmla="*/ 0 w 12"/>
                    <a:gd name="T7" fmla="*/ 0 h 35"/>
                    <a:gd name="T8" fmla="*/ 0 w 12"/>
                    <a:gd name="T9" fmla="*/ 0 h 35"/>
                    <a:gd name="T10" fmla="*/ 0 w 12"/>
                    <a:gd name="T11" fmla="*/ 0 h 35"/>
                    <a:gd name="T12" fmla="*/ 0 w 12"/>
                    <a:gd name="T13" fmla="*/ 0 h 35"/>
                    <a:gd name="T14" fmla="*/ 0 w 12"/>
                    <a:gd name="T15" fmla="*/ 0 h 35"/>
                    <a:gd name="T16" fmla="*/ 0 w 12"/>
                    <a:gd name="T17" fmla="*/ 0 h 35"/>
                    <a:gd name="T18" fmla="*/ 0 w 12"/>
                    <a:gd name="T19" fmla="*/ 0 h 35"/>
                    <a:gd name="T20" fmla="*/ 0 w 12"/>
                    <a:gd name="T21" fmla="*/ 0 h 35"/>
                    <a:gd name="T22" fmla="*/ 0 w 12"/>
                    <a:gd name="T23" fmla="*/ 0 h 35"/>
                    <a:gd name="T24" fmla="*/ 0 w 12"/>
                    <a:gd name="T25" fmla="*/ 0 h 35"/>
                    <a:gd name="T26" fmla="*/ 0 w 12"/>
                    <a:gd name="T27" fmla="*/ 0 h 35"/>
                    <a:gd name="T28" fmla="*/ 0 w 12"/>
                    <a:gd name="T29" fmla="*/ 0 h 35"/>
                    <a:gd name="T30" fmla="*/ 0 w 12"/>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35"/>
                    <a:gd name="T50" fmla="*/ 12 w 1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35">
                      <a:moveTo>
                        <a:pt x="2" y="0"/>
                      </a:moveTo>
                      <a:lnTo>
                        <a:pt x="1" y="0"/>
                      </a:lnTo>
                      <a:lnTo>
                        <a:pt x="0" y="1"/>
                      </a:lnTo>
                      <a:lnTo>
                        <a:pt x="0" y="9"/>
                      </a:lnTo>
                      <a:lnTo>
                        <a:pt x="2" y="34"/>
                      </a:lnTo>
                      <a:lnTo>
                        <a:pt x="3" y="35"/>
                      </a:lnTo>
                      <a:lnTo>
                        <a:pt x="5" y="35"/>
                      </a:lnTo>
                      <a:lnTo>
                        <a:pt x="8" y="35"/>
                      </a:lnTo>
                      <a:lnTo>
                        <a:pt x="9" y="35"/>
                      </a:lnTo>
                      <a:lnTo>
                        <a:pt x="12" y="34"/>
                      </a:lnTo>
                      <a:lnTo>
                        <a:pt x="12" y="23"/>
                      </a:lnTo>
                      <a:lnTo>
                        <a:pt x="8" y="16"/>
                      </a:lnTo>
                      <a:lnTo>
                        <a:pt x="2" y="5"/>
                      </a:lnTo>
                      <a:lnTo>
                        <a:pt x="1" y="3"/>
                      </a:lnTo>
                      <a:lnTo>
                        <a:pt x="2" y="1"/>
                      </a:lnTo>
                      <a:lnTo>
                        <a:pt x="2"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199" name="Freeform 198"/>
                <p:cNvSpPr>
                  <a:spLocks/>
                </p:cNvSpPr>
                <p:nvPr/>
              </p:nvSpPr>
              <p:spPr bwMode="auto">
                <a:xfrm>
                  <a:off x="4067" y="2956"/>
                  <a:ext cx="140" cy="322"/>
                </a:xfrm>
                <a:custGeom>
                  <a:avLst/>
                  <a:gdLst>
                    <a:gd name="T0" fmla="*/ 0 w 664"/>
                    <a:gd name="T1" fmla="*/ 0 h 1550"/>
                    <a:gd name="T2" fmla="*/ 0 w 664"/>
                    <a:gd name="T3" fmla="*/ 0 h 1550"/>
                    <a:gd name="T4" fmla="*/ 0 w 664"/>
                    <a:gd name="T5" fmla="*/ 0 h 1550"/>
                    <a:gd name="T6" fmla="*/ 0 w 664"/>
                    <a:gd name="T7" fmla="*/ 0 h 1550"/>
                    <a:gd name="T8" fmla="*/ 0 w 664"/>
                    <a:gd name="T9" fmla="*/ 0 h 1550"/>
                    <a:gd name="T10" fmla="*/ 0 w 664"/>
                    <a:gd name="T11" fmla="*/ 0 h 1550"/>
                    <a:gd name="T12" fmla="*/ 0 w 664"/>
                    <a:gd name="T13" fmla="*/ 0 h 1550"/>
                    <a:gd name="T14" fmla="*/ 0 w 664"/>
                    <a:gd name="T15" fmla="*/ 0 h 1550"/>
                    <a:gd name="T16" fmla="*/ 0 w 664"/>
                    <a:gd name="T17" fmla="*/ 0 h 1550"/>
                    <a:gd name="T18" fmla="*/ 0 w 664"/>
                    <a:gd name="T19" fmla="*/ 0 h 1550"/>
                    <a:gd name="T20" fmla="*/ 0 w 664"/>
                    <a:gd name="T21" fmla="*/ 0 h 1550"/>
                    <a:gd name="T22" fmla="*/ 0 w 664"/>
                    <a:gd name="T23" fmla="*/ 0 h 1550"/>
                    <a:gd name="T24" fmla="*/ 0 w 664"/>
                    <a:gd name="T25" fmla="*/ 0 h 1550"/>
                    <a:gd name="T26" fmla="*/ 0 w 664"/>
                    <a:gd name="T27" fmla="*/ 0 h 1550"/>
                    <a:gd name="T28" fmla="*/ 0 w 664"/>
                    <a:gd name="T29" fmla="*/ 0 h 1550"/>
                    <a:gd name="T30" fmla="*/ 0 w 664"/>
                    <a:gd name="T31" fmla="*/ 0 h 1550"/>
                    <a:gd name="T32" fmla="*/ 0 w 664"/>
                    <a:gd name="T33" fmla="*/ 0 h 1550"/>
                    <a:gd name="T34" fmla="*/ 0 w 664"/>
                    <a:gd name="T35" fmla="*/ 0 h 1550"/>
                    <a:gd name="T36" fmla="*/ 0 w 664"/>
                    <a:gd name="T37" fmla="*/ 0 h 1550"/>
                    <a:gd name="T38" fmla="*/ 0 w 664"/>
                    <a:gd name="T39" fmla="*/ 0 h 1550"/>
                    <a:gd name="T40" fmla="*/ 0 w 664"/>
                    <a:gd name="T41" fmla="*/ 0 h 1550"/>
                    <a:gd name="T42" fmla="*/ 0 w 664"/>
                    <a:gd name="T43" fmla="*/ 0 h 1550"/>
                    <a:gd name="T44" fmla="*/ 0 w 664"/>
                    <a:gd name="T45" fmla="*/ 0 h 1550"/>
                    <a:gd name="T46" fmla="*/ 0 w 664"/>
                    <a:gd name="T47" fmla="*/ 0 h 1550"/>
                    <a:gd name="T48" fmla="*/ 0 w 664"/>
                    <a:gd name="T49" fmla="*/ 0 h 1550"/>
                    <a:gd name="T50" fmla="*/ 0 w 664"/>
                    <a:gd name="T51" fmla="*/ 0 h 1550"/>
                    <a:gd name="T52" fmla="*/ 0 w 664"/>
                    <a:gd name="T53" fmla="*/ 0 h 1550"/>
                    <a:gd name="T54" fmla="*/ 0 w 664"/>
                    <a:gd name="T55" fmla="*/ 0 h 1550"/>
                    <a:gd name="T56" fmla="*/ 0 w 664"/>
                    <a:gd name="T57" fmla="*/ 0 h 1550"/>
                    <a:gd name="T58" fmla="*/ 0 w 664"/>
                    <a:gd name="T59" fmla="*/ 0 h 1550"/>
                    <a:gd name="T60" fmla="*/ 0 w 664"/>
                    <a:gd name="T61" fmla="*/ 0 h 1550"/>
                    <a:gd name="T62" fmla="*/ 0 w 664"/>
                    <a:gd name="T63" fmla="*/ 0 h 1550"/>
                    <a:gd name="T64" fmla="*/ 0 w 664"/>
                    <a:gd name="T65" fmla="*/ 0 h 1550"/>
                    <a:gd name="T66" fmla="*/ 0 w 664"/>
                    <a:gd name="T67" fmla="*/ 0 h 1550"/>
                    <a:gd name="T68" fmla="*/ 0 w 664"/>
                    <a:gd name="T69" fmla="*/ 0 h 1550"/>
                    <a:gd name="T70" fmla="*/ 0 w 664"/>
                    <a:gd name="T71" fmla="*/ 0 h 1550"/>
                    <a:gd name="T72" fmla="*/ 0 w 664"/>
                    <a:gd name="T73" fmla="*/ 0 h 1550"/>
                    <a:gd name="T74" fmla="*/ 0 w 664"/>
                    <a:gd name="T75" fmla="*/ 0 h 1550"/>
                    <a:gd name="T76" fmla="*/ 0 w 664"/>
                    <a:gd name="T77" fmla="*/ 0 h 1550"/>
                    <a:gd name="T78" fmla="*/ 0 w 664"/>
                    <a:gd name="T79" fmla="*/ 0 h 1550"/>
                    <a:gd name="T80" fmla="*/ 0 w 664"/>
                    <a:gd name="T81" fmla="*/ 0 h 1550"/>
                    <a:gd name="T82" fmla="*/ 0 w 664"/>
                    <a:gd name="T83" fmla="*/ 0 h 1550"/>
                    <a:gd name="T84" fmla="*/ 0 w 664"/>
                    <a:gd name="T85" fmla="*/ 0 h 1550"/>
                    <a:gd name="T86" fmla="*/ 0 w 664"/>
                    <a:gd name="T87" fmla="*/ 0 h 1550"/>
                    <a:gd name="T88" fmla="*/ 0 w 664"/>
                    <a:gd name="T89" fmla="*/ 0 h 1550"/>
                    <a:gd name="T90" fmla="*/ 0 w 664"/>
                    <a:gd name="T91" fmla="*/ 0 h 1550"/>
                    <a:gd name="T92" fmla="*/ 0 w 664"/>
                    <a:gd name="T93" fmla="*/ 0 h 1550"/>
                    <a:gd name="T94" fmla="*/ 0 w 664"/>
                    <a:gd name="T95" fmla="*/ 0 h 1550"/>
                    <a:gd name="T96" fmla="*/ 0 w 664"/>
                    <a:gd name="T97" fmla="*/ 0 h 1550"/>
                    <a:gd name="T98" fmla="*/ 0 w 664"/>
                    <a:gd name="T99" fmla="*/ 0 h 1550"/>
                    <a:gd name="T100" fmla="*/ 0 w 664"/>
                    <a:gd name="T101" fmla="*/ 0 h 1550"/>
                    <a:gd name="T102" fmla="*/ 0 w 664"/>
                    <a:gd name="T103" fmla="*/ 0 h 15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4"/>
                    <a:gd name="T157" fmla="*/ 0 h 1550"/>
                    <a:gd name="T158" fmla="*/ 664 w 664"/>
                    <a:gd name="T159" fmla="*/ 1550 h 15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4" h="1550">
                      <a:moveTo>
                        <a:pt x="628" y="66"/>
                      </a:moveTo>
                      <a:lnTo>
                        <a:pt x="590" y="56"/>
                      </a:lnTo>
                      <a:lnTo>
                        <a:pt x="559" y="53"/>
                      </a:lnTo>
                      <a:lnTo>
                        <a:pt x="543" y="47"/>
                      </a:lnTo>
                      <a:lnTo>
                        <a:pt x="531" y="42"/>
                      </a:lnTo>
                      <a:lnTo>
                        <a:pt x="520" y="36"/>
                      </a:lnTo>
                      <a:lnTo>
                        <a:pt x="519" y="33"/>
                      </a:lnTo>
                      <a:lnTo>
                        <a:pt x="509" y="21"/>
                      </a:lnTo>
                      <a:lnTo>
                        <a:pt x="505" y="17"/>
                      </a:lnTo>
                      <a:lnTo>
                        <a:pt x="503" y="12"/>
                      </a:lnTo>
                      <a:lnTo>
                        <a:pt x="499" y="8"/>
                      </a:lnTo>
                      <a:lnTo>
                        <a:pt x="493" y="5"/>
                      </a:lnTo>
                      <a:lnTo>
                        <a:pt x="487" y="2"/>
                      </a:lnTo>
                      <a:lnTo>
                        <a:pt x="480" y="0"/>
                      </a:lnTo>
                      <a:lnTo>
                        <a:pt x="477" y="0"/>
                      </a:lnTo>
                      <a:lnTo>
                        <a:pt x="457" y="5"/>
                      </a:lnTo>
                      <a:lnTo>
                        <a:pt x="446" y="11"/>
                      </a:lnTo>
                      <a:lnTo>
                        <a:pt x="443" y="12"/>
                      </a:lnTo>
                      <a:lnTo>
                        <a:pt x="432" y="26"/>
                      </a:lnTo>
                      <a:lnTo>
                        <a:pt x="417" y="52"/>
                      </a:lnTo>
                      <a:lnTo>
                        <a:pt x="417" y="54"/>
                      </a:lnTo>
                      <a:lnTo>
                        <a:pt x="410" y="73"/>
                      </a:lnTo>
                      <a:lnTo>
                        <a:pt x="376" y="92"/>
                      </a:lnTo>
                      <a:lnTo>
                        <a:pt x="375" y="92"/>
                      </a:lnTo>
                      <a:lnTo>
                        <a:pt x="375" y="93"/>
                      </a:lnTo>
                      <a:lnTo>
                        <a:pt x="372" y="94"/>
                      </a:lnTo>
                      <a:lnTo>
                        <a:pt x="366" y="97"/>
                      </a:lnTo>
                      <a:lnTo>
                        <a:pt x="355" y="98"/>
                      </a:lnTo>
                      <a:lnTo>
                        <a:pt x="351" y="98"/>
                      </a:lnTo>
                      <a:lnTo>
                        <a:pt x="340" y="103"/>
                      </a:lnTo>
                      <a:lnTo>
                        <a:pt x="299" y="131"/>
                      </a:lnTo>
                      <a:lnTo>
                        <a:pt x="292" y="138"/>
                      </a:lnTo>
                      <a:lnTo>
                        <a:pt x="289" y="139"/>
                      </a:lnTo>
                      <a:lnTo>
                        <a:pt x="272" y="160"/>
                      </a:lnTo>
                      <a:lnTo>
                        <a:pt x="269" y="164"/>
                      </a:lnTo>
                      <a:lnTo>
                        <a:pt x="269" y="166"/>
                      </a:lnTo>
                      <a:lnTo>
                        <a:pt x="246" y="226"/>
                      </a:lnTo>
                      <a:lnTo>
                        <a:pt x="241" y="245"/>
                      </a:lnTo>
                      <a:lnTo>
                        <a:pt x="242" y="247"/>
                      </a:lnTo>
                      <a:lnTo>
                        <a:pt x="243" y="251"/>
                      </a:lnTo>
                      <a:lnTo>
                        <a:pt x="244" y="254"/>
                      </a:lnTo>
                      <a:lnTo>
                        <a:pt x="236" y="281"/>
                      </a:lnTo>
                      <a:lnTo>
                        <a:pt x="221" y="314"/>
                      </a:lnTo>
                      <a:lnTo>
                        <a:pt x="210" y="327"/>
                      </a:lnTo>
                      <a:lnTo>
                        <a:pt x="203" y="328"/>
                      </a:lnTo>
                      <a:lnTo>
                        <a:pt x="200" y="332"/>
                      </a:lnTo>
                      <a:lnTo>
                        <a:pt x="192" y="339"/>
                      </a:lnTo>
                      <a:lnTo>
                        <a:pt x="173" y="363"/>
                      </a:lnTo>
                      <a:lnTo>
                        <a:pt x="156" y="411"/>
                      </a:lnTo>
                      <a:lnTo>
                        <a:pt x="140" y="458"/>
                      </a:lnTo>
                      <a:lnTo>
                        <a:pt x="125" y="507"/>
                      </a:lnTo>
                      <a:lnTo>
                        <a:pt x="110" y="555"/>
                      </a:lnTo>
                      <a:lnTo>
                        <a:pt x="93" y="604"/>
                      </a:lnTo>
                      <a:lnTo>
                        <a:pt x="75" y="651"/>
                      </a:lnTo>
                      <a:lnTo>
                        <a:pt x="65" y="674"/>
                      </a:lnTo>
                      <a:lnTo>
                        <a:pt x="55" y="697"/>
                      </a:lnTo>
                      <a:lnTo>
                        <a:pt x="44" y="720"/>
                      </a:lnTo>
                      <a:lnTo>
                        <a:pt x="32" y="743"/>
                      </a:lnTo>
                      <a:lnTo>
                        <a:pt x="23" y="759"/>
                      </a:lnTo>
                      <a:lnTo>
                        <a:pt x="23" y="761"/>
                      </a:lnTo>
                      <a:lnTo>
                        <a:pt x="17" y="775"/>
                      </a:lnTo>
                      <a:lnTo>
                        <a:pt x="0" y="838"/>
                      </a:lnTo>
                      <a:lnTo>
                        <a:pt x="0" y="841"/>
                      </a:lnTo>
                      <a:lnTo>
                        <a:pt x="6" y="867"/>
                      </a:lnTo>
                      <a:lnTo>
                        <a:pt x="22" y="925"/>
                      </a:lnTo>
                      <a:lnTo>
                        <a:pt x="23" y="928"/>
                      </a:lnTo>
                      <a:lnTo>
                        <a:pt x="21" y="989"/>
                      </a:lnTo>
                      <a:lnTo>
                        <a:pt x="14" y="1015"/>
                      </a:lnTo>
                      <a:lnTo>
                        <a:pt x="14" y="1084"/>
                      </a:lnTo>
                      <a:lnTo>
                        <a:pt x="50" y="1102"/>
                      </a:lnTo>
                      <a:lnTo>
                        <a:pt x="64" y="1118"/>
                      </a:lnTo>
                      <a:lnTo>
                        <a:pt x="67" y="1129"/>
                      </a:lnTo>
                      <a:lnTo>
                        <a:pt x="72" y="1153"/>
                      </a:lnTo>
                      <a:lnTo>
                        <a:pt x="80" y="1175"/>
                      </a:lnTo>
                      <a:lnTo>
                        <a:pt x="90" y="1196"/>
                      </a:lnTo>
                      <a:lnTo>
                        <a:pt x="101" y="1216"/>
                      </a:lnTo>
                      <a:lnTo>
                        <a:pt x="113" y="1234"/>
                      </a:lnTo>
                      <a:lnTo>
                        <a:pt x="137" y="1268"/>
                      </a:lnTo>
                      <a:lnTo>
                        <a:pt x="166" y="1306"/>
                      </a:lnTo>
                      <a:lnTo>
                        <a:pt x="167" y="1311"/>
                      </a:lnTo>
                      <a:lnTo>
                        <a:pt x="167" y="1314"/>
                      </a:lnTo>
                      <a:lnTo>
                        <a:pt x="172" y="1318"/>
                      </a:lnTo>
                      <a:lnTo>
                        <a:pt x="175" y="1319"/>
                      </a:lnTo>
                      <a:lnTo>
                        <a:pt x="190" y="1327"/>
                      </a:lnTo>
                      <a:lnTo>
                        <a:pt x="193" y="1328"/>
                      </a:lnTo>
                      <a:lnTo>
                        <a:pt x="219" y="1335"/>
                      </a:lnTo>
                      <a:lnTo>
                        <a:pt x="248" y="1345"/>
                      </a:lnTo>
                      <a:lnTo>
                        <a:pt x="249" y="1347"/>
                      </a:lnTo>
                      <a:lnTo>
                        <a:pt x="270" y="1360"/>
                      </a:lnTo>
                      <a:lnTo>
                        <a:pt x="280" y="1365"/>
                      </a:lnTo>
                      <a:lnTo>
                        <a:pt x="298" y="1385"/>
                      </a:lnTo>
                      <a:lnTo>
                        <a:pt x="310" y="1400"/>
                      </a:lnTo>
                      <a:lnTo>
                        <a:pt x="336" y="1440"/>
                      </a:lnTo>
                      <a:lnTo>
                        <a:pt x="337" y="1445"/>
                      </a:lnTo>
                      <a:lnTo>
                        <a:pt x="350" y="1473"/>
                      </a:lnTo>
                      <a:lnTo>
                        <a:pt x="350" y="1498"/>
                      </a:lnTo>
                      <a:lnTo>
                        <a:pt x="362" y="1543"/>
                      </a:lnTo>
                      <a:lnTo>
                        <a:pt x="364" y="1544"/>
                      </a:lnTo>
                      <a:lnTo>
                        <a:pt x="365" y="1547"/>
                      </a:lnTo>
                      <a:lnTo>
                        <a:pt x="369" y="1549"/>
                      </a:lnTo>
                      <a:lnTo>
                        <a:pt x="371" y="1549"/>
                      </a:lnTo>
                      <a:lnTo>
                        <a:pt x="374" y="1550"/>
                      </a:lnTo>
                      <a:lnTo>
                        <a:pt x="407" y="1537"/>
                      </a:lnTo>
                      <a:lnTo>
                        <a:pt x="417" y="1523"/>
                      </a:lnTo>
                      <a:lnTo>
                        <a:pt x="427" y="1506"/>
                      </a:lnTo>
                      <a:lnTo>
                        <a:pt x="433" y="1491"/>
                      </a:lnTo>
                      <a:lnTo>
                        <a:pt x="434" y="1488"/>
                      </a:lnTo>
                      <a:lnTo>
                        <a:pt x="431" y="1463"/>
                      </a:lnTo>
                      <a:lnTo>
                        <a:pt x="426" y="1440"/>
                      </a:lnTo>
                      <a:lnTo>
                        <a:pt x="424" y="1437"/>
                      </a:lnTo>
                      <a:lnTo>
                        <a:pt x="418" y="1425"/>
                      </a:lnTo>
                      <a:lnTo>
                        <a:pt x="417" y="1417"/>
                      </a:lnTo>
                      <a:lnTo>
                        <a:pt x="411" y="1378"/>
                      </a:lnTo>
                      <a:lnTo>
                        <a:pt x="410" y="1364"/>
                      </a:lnTo>
                      <a:lnTo>
                        <a:pt x="411" y="1357"/>
                      </a:lnTo>
                      <a:lnTo>
                        <a:pt x="431" y="1253"/>
                      </a:lnTo>
                      <a:lnTo>
                        <a:pt x="446" y="1216"/>
                      </a:lnTo>
                      <a:lnTo>
                        <a:pt x="465" y="1185"/>
                      </a:lnTo>
                      <a:lnTo>
                        <a:pt x="478" y="1174"/>
                      </a:lnTo>
                      <a:lnTo>
                        <a:pt x="488" y="1168"/>
                      </a:lnTo>
                      <a:lnTo>
                        <a:pt x="492" y="1164"/>
                      </a:lnTo>
                      <a:lnTo>
                        <a:pt x="502" y="1149"/>
                      </a:lnTo>
                      <a:lnTo>
                        <a:pt x="530" y="1082"/>
                      </a:lnTo>
                      <a:lnTo>
                        <a:pt x="556" y="991"/>
                      </a:lnTo>
                      <a:lnTo>
                        <a:pt x="580" y="878"/>
                      </a:lnTo>
                      <a:lnTo>
                        <a:pt x="582" y="845"/>
                      </a:lnTo>
                      <a:lnTo>
                        <a:pt x="582" y="785"/>
                      </a:lnTo>
                      <a:lnTo>
                        <a:pt x="582" y="744"/>
                      </a:lnTo>
                      <a:lnTo>
                        <a:pt x="585" y="724"/>
                      </a:lnTo>
                      <a:lnTo>
                        <a:pt x="586" y="715"/>
                      </a:lnTo>
                      <a:lnTo>
                        <a:pt x="590" y="679"/>
                      </a:lnTo>
                      <a:lnTo>
                        <a:pt x="596" y="620"/>
                      </a:lnTo>
                      <a:lnTo>
                        <a:pt x="596" y="614"/>
                      </a:lnTo>
                      <a:lnTo>
                        <a:pt x="596" y="611"/>
                      </a:lnTo>
                      <a:lnTo>
                        <a:pt x="597" y="574"/>
                      </a:lnTo>
                      <a:lnTo>
                        <a:pt x="593" y="554"/>
                      </a:lnTo>
                      <a:lnTo>
                        <a:pt x="590" y="550"/>
                      </a:lnTo>
                      <a:lnTo>
                        <a:pt x="587" y="545"/>
                      </a:lnTo>
                      <a:lnTo>
                        <a:pt x="586" y="543"/>
                      </a:lnTo>
                      <a:lnTo>
                        <a:pt x="586" y="533"/>
                      </a:lnTo>
                      <a:lnTo>
                        <a:pt x="586" y="532"/>
                      </a:lnTo>
                      <a:lnTo>
                        <a:pt x="601" y="483"/>
                      </a:lnTo>
                      <a:lnTo>
                        <a:pt x="603" y="477"/>
                      </a:lnTo>
                      <a:lnTo>
                        <a:pt x="631" y="412"/>
                      </a:lnTo>
                      <a:lnTo>
                        <a:pt x="644" y="325"/>
                      </a:lnTo>
                      <a:lnTo>
                        <a:pt x="637" y="279"/>
                      </a:lnTo>
                      <a:lnTo>
                        <a:pt x="633" y="276"/>
                      </a:lnTo>
                      <a:lnTo>
                        <a:pt x="631" y="271"/>
                      </a:lnTo>
                      <a:lnTo>
                        <a:pt x="615" y="218"/>
                      </a:lnTo>
                      <a:lnTo>
                        <a:pt x="615" y="177"/>
                      </a:lnTo>
                      <a:lnTo>
                        <a:pt x="618" y="168"/>
                      </a:lnTo>
                      <a:lnTo>
                        <a:pt x="634" y="135"/>
                      </a:lnTo>
                      <a:lnTo>
                        <a:pt x="652" y="117"/>
                      </a:lnTo>
                      <a:lnTo>
                        <a:pt x="658" y="110"/>
                      </a:lnTo>
                      <a:lnTo>
                        <a:pt x="664" y="107"/>
                      </a:lnTo>
                      <a:lnTo>
                        <a:pt x="656" y="92"/>
                      </a:lnTo>
                      <a:lnTo>
                        <a:pt x="628" y="66"/>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0" name="Freeform 199"/>
                <p:cNvSpPr>
                  <a:spLocks/>
                </p:cNvSpPr>
                <p:nvPr/>
              </p:nvSpPr>
              <p:spPr bwMode="auto">
                <a:xfrm>
                  <a:off x="836" y="233"/>
                  <a:ext cx="3715" cy="3270"/>
                </a:xfrm>
                <a:custGeom>
                  <a:avLst/>
                  <a:gdLst>
                    <a:gd name="T0" fmla="*/ 0 w 19880"/>
                    <a:gd name="T1" fmla="*/ 0 h 15594"/>
                    <a:gd name="T2" fmla="*/ 0 w 19880"/>
                    <a:gd name="T3" fmla="*/ 0 h 15594"/>
                    <a:gd name="T4" fmla="*/ 0 w 19880"/>
                    <a:gd name="T5" fmla="*/ 0 h 15594"/>
                    <a:gd name="T6" fmla="*/ 0 w 19880"/>
                    <a:gd name="T7" fmla="*/ 0 h 15594"/>
                    <a:gd name="T8" fmla="*/ 0 w 19880"/>
                    <a:gd name="T9" fmla="*/ 0 h 15594"/>
                    <a:gd name="T10" fmla="*/ 0 w 19880"/>
                    <a:gd name="T11" fmla="*/ 0 h 15594"/>
                    <a:gd name="T12" fmla="*/ 0 w 19880"/>
                    <a:gd name="T13" fmla="*/ 0 h 15594"/>
                    <a:gd name="T14" fmla="*/ 0 w 19880"/>
                    <a:gd name="T15" fmla="*/ 0 h 15594"/>
                    <a:gd name="T16" fmla="*/ 0 w 19880"/>
                    <a:gd name="T17" fmla="*/ 0 h 15594"/>
                    <a:gd name="T18" fmla="*/ 0 w 19880"/>
                    <a:gd name="T19" fmla="*/ 0 h 15594"/>
                    <a:gd name="T20" fmla="*/ 0 w 19880"/>
                    <a:gd name="T21" fmla="*/ 0 h 15594"/>
                    <a:gd name="T22" fmla="*/ 0 w 19880"/>
                    <a:gd name="T23" fmla="*/ 0 h 15594"/>
                    <a:gd name="T24" fmla="*/ 0 w 19880"/>
                    <a:gd name="T25" fmla="*/ 0 h 15594"/>
                    <a:gd name="T26" fmla="*/ 0 w 19880"/>
                    <a:gd name="T27" fmla="*/ 0 h 15594"/>
                    <a:gd name="T28" fmla="*/ 0 w 19880"/>
                    <a:gd name="T29" fmla="*/ 0 h 15594"/>
                    <a:gd name="T30" fmla="*/ 0 w 19880"/>
                    <a:gd name="T31" fmla="*/ 0 h 15594"/>
                    <a:gd name="T32" fmla="*/ 0 w 19880"/>
                    <a:gd name="T33" fmla="*/ 0 h 15594"/>
                    <a:gd name="T34" fmla="*/ 0 w 19880"/>
                    <a:gd name="T35" fmla="*/ 0 h 15594"/>
                    <a:gd name="T36" fmla="*/ 0 w 19880"/>
                    <a:gd name="T37" fmla="*/ 0 h 15594"/>
                    <a:gd name="T38" fmla="*/ 0 w 19880"/>
                    <a:gd name="T39" fmla="*/ 0 h 15594"/>
                    <a:gd name="T40" fmla="*/ 0 w 19880"/>
                    <a:gd name="T41" fmla="*/ 0 h 15594"/>
                    <a:gd name="T42" fmla="*/ 0 w 19880"/>
                    <a:gd name="T43" fmla="*/ 0 h 15594"/>
                    <a:gd name="T44" fmla="*/ 0 w 19880"/>
                    <a:gd name="T45" fmla="*/ 0 h 15594"/>
                    <a:gd name="T46" fmla="*/ 0 w 19880"/>
                    <a:gd name="T47" fmla="*/ 0 h 15594"/>
                    <a:gd name="T48" fmla="*/ 0 w 19880"/>
                    <a:gd name="T49" fmla="*/ 0 h 15594"/>
                    <a:gd name="T50" fmla="*/ 0 w 19880"/>
                    <a:gd name="T51" fmla="*/ 0 h 15594"/>
                    <a:gd name="T52" fmla="*/ 0 w 19880"/>
                    <a:gd name="T53" fmla="*/ 0 h 15594"/>
                    <a:gd name="T54" fmla="*/ 0 w 19880"/>
                    <a:gd name="T55" fmla="*/ 0 h 15594"/>
                    <a:gd name="T56" fmla="*/ 0 w 19880"/>
                    <a:gd name="T57" fmla="*/ 0 h 15594"/>
                    <a:gd name="T58" fmla="*/ 0 w 19880"/>
                    <a:gd name="T59" fmla="*/ 0 h 15594"/>
                    <a:gd name="T60" fmla="*/ 0 w 19880"/>
                    <a:gd name="T61" fmla="*/ 0 h 15594"/>
                    <a:gd name="T62" fmla="*/ 0 w 19880"/>
                    <a:gd name="T63" fmla="*/ 0 h 15594"/>
                    <a:gd name="T64" fmla="*/ 0 w 19880"/>
                    <a:gd name="T65" fmla="*/ 0 h 15594"/>
                    <a:gd name="T66" fmla="*/ 0 w 19880"/>
                    <a:gd name="T67" fmla="*/ 0 h 15594"/>
                    <a:gd name="T68" fmla="*/ 0 w 19880"/>
                    <a:gd name="T69" fmla="*/ 0 h 15594"/>
                    <a:gd name="T70" fmla="*/ 0 w 19880"/>
                    <a:gd name="T71" fmla="*/ 0 h 15594"/>
                    <a:gd name="T72" fmla="*/ 0 w 19880"/>
                    <a:gd name="T73" fmla="*/ 0 h 15594"/>
                    <a:gd name="T74" fmla="*/ 0 w 19880"/>
                    <a:gd name="T75" fmla="*/ 0 h 15594"/>
                    <a:gd name="T76" fmla="*/ 0 w 19880"/>
                    <a:gd name="T77" fmla="*/ 0 h 15594"/>
                    <a:gd name="T78" fmla="*/ 0 w 19880"/>
                    <a:gd name="T79" fmla="*/ 0 h 15594"/>
                    <a:gd name="T80" fmla="*/ 0 w 19880"/>
                    <a:gd name="T81" fmla="*/ 0 h 15594"/>
                    <a:gd name="T82" fmla="*/ 0 w 19880"/>
                    <a:gd name="T83" fmla="*/ 0 h 15594"/>
                    <a:gd name="T84" fmla="*/ 0 w 19880"/>
                    <a:gd name="T85" fmla="*/ 0 h 15594"/>
                    <a:gd name="T86" fmla="*/ 0 w 19880"/>
                    <a:gd name="T87" fmla="*/ 0 h 15594"/>
                    <a:gd name="T88" fmla="*/ 0 w 19880"/>
                    <a:gd name="T89" fmla="*/ 0 h 15594"/>
                    <a:gd name="T90" fmla="*/ 0 w 19880"/>
                    <a:gd name="T91" fmla="*/ 0 h 15594"/>
                    <a:gd name="T92" fmla="*/ 0 w 19880"/>
                    <a:gd name="T93" fmla="*/ 0 h 15594"/>
                    <a:gd name="T94" fmla="*/ 0 w 19880"/>
                    <a:gd name="T95" fmla="*/ 0 h 15594"/>
                    <a:gd name="T96" fmla="*/ 0 w 19880"/>
                    <a:gd name="T97" fmla="*/ 0 h 15594"/>
                    <a:gd name="T98" fmla="*/ 0 w 19880"/>
                    <a:gd name="T99" fmla="*/ 0 h 15594"/>
                    <a:gd name="T100" fmla="*/ 0 w 19880"/>
                    <a:gd name="T101" fmla="*/ 0 h 15594"/>
                    <a:gd name="T102" fmla="*/ 0 w 19880"/>
                    <a:gd name="T103" fmla="*/ 0 h 15594"/>
                    <a:gd name="T104" fmla="*/ 0 w 19880"/>
                    <a:gd name="T105" fmla="*/ 0 h 15594"/>
                    <a:gd name="T106" fmla="*/ 0 w 19880"/>
                    <a:gd name="T107" fmla="*/ 0 h 15594"/>
                    <a:gd name="T108" fmla="*/ 0 w 19880"/>
                    <a:gd name="T109" fmla="*/ 0 h 15594"/>
                    <a:gd name="T110" fmla="*/ 0 w 19880"/>
                    <a:gd name="T111" fmla="*/ 0 h 15594"/>
                    <a:gd name="T112" fmla="*/ 0 w 19880"/>
                    <a:gd name="T113" fmla="*/ 0 h 15594"/>
                    <a:gd name="T114" fmla="*/ 0 w 19880"/>
                    <a:gd name="T115" fmla="*/ 0 h 15594"/>
                    <a:gd name="T116" fmla="*/ 0 w 19880"/>
                    <a:gd name="T117" fmla="*/ 0 h 15594"/>
                    <a:gd name="T118" fmla="*/ 0 w 19880"/>
                    <a:gd name="T119" fmla="*/ 0 h 15594"/>
                    <a:gd name="T120" fmla="*/ 0 w 19880"/>
                    <a:gd name="T121" fmla="*/ 0 h 15594"/>
                    <a:gd name="T122" fmla="*/ 0 w 19880"/>
                    <a:gd name="T123" fmla="*/ 0 h 15594"/>
                    <a:gd name="T124" fmla="*/ 0 w 19880"/>
                    <a:gd name="T125" fmla="*/ 0 h 15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880"/>
                    <a:gd name="T190" fmla="*/ 0 h 15594"/>
                    <a:gd name="T191" fmla="*/ 19880 w 19880"/>
                    <a:gd name="T192" fmla="*/ 15594 h 15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880" h="15594">
                      <a:moveTo>
                        <a:pt x="5462" y="1989"/>
                      </a:moveTo>
                      <a:lnTo>
                        <a:pt x="5460" y="1987"/>
                      </a:lnTo>
                      <a:lnTo>
                        <a:pt x="5458" y="1984"/>
                      </a:lnTo>
                      <a:lnTo>
                        <a:pt x="5430" y="1968"/>
                      </a:lnTo>
                      <a:lnTo>
                        <a:pt x="5426" y="1967"/>
                      </a:lnTo>
                      <a:lnTo>
                        <a:pt x="5412" y="1966"/>
                      </a:lnTo>
                      <a:lnTo>
                        <a:pt x="5339" y="1961"/>
                      </a:lnTo>
                      <a:lnTo>
                        <a:pt x="5337" y="1961"/>
                      </a:lnTo>
                      <a:lnTo>
                        <a:pt x="5332" y="1963"/>
                      </a:lnTo>
                      <a:lnTo>
                        <a:pt x="5298" y="1993"/>
                      </a:lnTo>
                      <a:lnTo>
                        <a:pt x="5283" y="2012"/>
                      </a:lnTo>
                      <a:lnTo>
                        <a:pt x="5281" y="2019"/>
                      </a:lnTo>
                      <a:lnTo>
                        <a:pt x="5281" y="2028"/>
                      </a:lnTo>
                      <a:lnTo>
                        <a:pt x="5282" y="2040"/>
                      </a:lnTo>
                      <a:lnTo>
                        <a:pt x="5283" y="2048"/>
                      </a:lnTo>
                      <a:lnTo>
                        <a:pt x="5284" y="2051"/>
                      </a:lnTo>
                      <a:lnTo>
                        <a:pt x="5287" y="2058"/>
                      </a:lnTo>
                      <a:lnTo>
                        <a:pt x="5288" y="2086"/>
                      </a:lnTo>
                      <a:lnTo>
                        <a:pt x="5277" y="2125"/>
                      </a:lnTo>
                      <a:lnTo>
                        <a:pt x="5273" y="2131"/>
                      </a:lnTo>
                      <a:lnTo>
                        <a:pt x="5271" y="2133"/>
                      </a:lnTo>
                      <a:lnTo>
                        <a:pt x="5263" y="2138"/>
                      </a:lnTo>
                      <a:lnTo>
                        <a:pt x="5250" y="2150"/>
                      </a:lnTo>
                      <a:lnTo>
                        <a:pt x="5231" y="2163"/>
                      </a:lnTo>
                      <a:lnTo>
                        <a:pt x="5227" y="2167"/>
                      </a:lnTo>
                      <a:lnTo>
                        <a:pt x="5212" y="2183"/>
                      </a:lnTo>
                      <a:lnTo>
                        <a:pt x="5210" y="2187"/>
                      </a:lnTo>
                      <a:lnTo>
                        <a:pt x="5207" y="2194"/>
                      </a:lnTo>
                      <a:lnTo>
                        <a:pt x="5205" y="2200"/>
                      </a:lnTo>
                      <a:lnTo>
                        <a:pt x="5176" y="2208"/>
                      </a:lnTo>
                      <a:lnTo>
                        <a:pt x="5165" y="2210"/>
                      </a:lnTo>
                      <a:lnTo>
                        <a:pt x="5163" y="2210"/>
                      </a:lnTo>
                      <a:lnTo>
                        <a:pt x="5155" y="2209"/>
                      </a:lnTo>
                      <a:lnTo>
                        <a:pt x="5145" y="2205"/>
                      </a:lnTo>
                      <a:lnTo>
                        <a:pt x="5135" y="2203"/>
                      </a:lnTo>
                      <a:lnTo>
                        <a:pt x="5130" y="2203"/>
                      </a:lnTo>
                      <a:lnTo>
                        <a:pt x="5125" y="2203"/>
                      </a:lnTo>
                      <a:lnTo>
                        <a:pt x="5120" y="2205"/>
                      </a:lnTo>
                      <a:lnTo>
                        <a:pt x="5115" y="2208"/>
                      </a:lnTo>
                      <a:lnTo>
                        <a:pt x="5112" y="2214"/>
                      </a:lnTo>
                      <a:lnTo>
                        <a:pt x="5110" y="2218"/>
                      </a:lnTo>
                      <a:lnTo>
                        <a:pt x="5108" y="2219"/>
                      </a:lnTo>
                      <a:lnTo>
                        <a:pt x="5091" y="2227"/>
                      </a:lnTo>
                      <a:lnTo>
                        <a:pt x="5083" y="2228"/>
                      </a:lnTo>
                      <a:lnTo>
                        <a:pt x="5072" y="2225"/>
                      </a:lnTo>
                      <a:lnTo>
                        <a:pt x="5066" y="2223"/>
                      </a:lnTo>
                      <a:lnTo>
                        <a:pt x="5059" y="2219"/>
                      </a:lnTo>
                      <a:lnTo>
                        <a:pt x="5047" y="2215"/>
                      </a:lnTo>
                      <a:lnTo>
                        <a:pt x="5030" y="2212"/>
                      </a:lnTo>
                      <a:lnTo>
                        <a:pt x="5025" y="2210"/>
                      </a:lnTo>
                      <a:lnTo>
                        <a:pt x="4991" y="2208"/>
                      </a:lnTo>
                      <a:lnTo>
                        <a:pt x="4974" y="2208"/>
                      </a:lnTo>
                      <a:lnTo>
                        <a:pt x="4965" y="2207"/>
                      </a:lnTo>
                      <a:lnTo>
                        <a:pt x="4954" y="2208"/>
                      </a:lnTo>
                      <a:lnTo>
                        <a:pt x="4950" y="2210"/>
                      </a:lnTo>
                      <a:lnTo>
                        <a:pt x="4941" y="2217"/>
                      </a:lnTo>
                      <a:lnTo>
                        <a:pt x="4935" y="2225"/>
                      </a:lnTo>
                      <a:lnTo>
                        <a:pt x="4882" y="2304"/>
                      </a:lnTo>
                      <a:lnTo>
                        <a:pt x="4878" y="2310"/>
                      </a:lnTo>
                      <a:lnTo>
                        <a:pt x="4872" y="2321"/>
                      </a:lnTo>
                      <a:lnTo>
                        <a:pt x="4871" y="2327"/>
                      </a:lnTo>
                      <a:lnTo>
                        <a:pt x="4868" y="2338"/>
                      </a:lnTo>
                      <a:lnTo>
                        <a:pt x="4867" y="2346"/>
                      </a:lnTo>
                      <a:lnTo>
                        <a:pt x="4864" y="2350"/>
                      </a:lnTo>
                      <a:lnTo>
                        <a:pt x="4854" y="2371"/>
                      </a:lnTo>
                      <a:lnTo>
                        <a:pt x="4849" y="2379"/>
                      </a:lnTo>
                      <a:lnTo>
                        <a:pt x="4848" y="2381"/>
                      </a:lnTo>
                      <a:lnTo>
                        <a:pt x="4842" y="2387"/>
                      </a:lnTo>
                      <a:lnTo>
                        <a:pt x="4840" y="2389"/>
                      </a:lnTo>
                      <a:lnTo>
                        <a:pt x="4837" y="2393"/>
                      </a:lnTo>
                      <a:lnTo>
                        <a:pt x="4836" y="2401"/>
                      </a:lnTo>
                      <a:lnTo>
                        <a:pt x="4835" y="2406"/>
                      </a:lnTo>
                      <a:lnTo>
                        <a:pt x="4833" y="2423"/>
                      </a:lnTo>
                      <a:lnTo>
                        <a:pt x="4833" y="2501"/>
                      </a:lnTo>
                      <a:lnTo>
                        <a:pt x="4832" y="2548"/>
                      </a:lnTo>
                      <a:lnTo>
                        <a:pt x="4831" y="2558"/>
                      </a:lnTo>
                      <a:lnTo>
                        <a:pt x="4828" y="2567"/>
                      </a:lnTo>
                      <a:lnTo>
                        <a:pt x="4826" y="2573"/>
                      </a:lnTo>
                      <a:lnTo>
                        <a:pt x="4822" y="2579"/>
                      </a:lnTo>
                      <a:lnTo>
                        <a:pt x="4820" y="2586"/>
                      </a:lnTo>
                      <a:lnTo>
                        <a:pt x="4818" y="2592"/>
                      </a:lnTo>
                      <a:lnTo>
                        <a:pt x="4817" y="2601"/>
                      </a:lnTo>
                      <a:lnTo>
                        <a:pt x="4818" y="2613"/>
                      </a:lnTo>
                      <a:lnTo>
                        <a:pt x="4832" y="2647"/>
                      </a:lnTo>
                      <a:lnTo>
                        <a:pt x="4836" y="2659"/>
                      </a:lnTo>
                      <a:lnTo>
                        <a:pt x="4836" y="2665"/>
                      </a:lnTo>
                      <a:lnTo>
                        <a:pt x="4836" y="2668"/>
                      </a:lnTo>
                      <a:lnTo>
                        <a:pt x="4828" y="2697"/>
                      </a:lnTo>
                      <a:lnTo>
                        <a:pt x="4825" y="2714"/>
                      </a:lnTo>
                      <a:lnTo>
                        <a:pt x="4820" y="2729"/>
                      </a:lnTo>
                      <a:lnTo>
                        <a:pt x="4820" y="2731"/>
                      </a:lnTo>
                      <a:lnTo>
                        <a:pt x="4816" y="2735"/>
                      </a:lnTo>
                      <a:lnTo>
                        <a:pt x="4815" y="2735"/>
                      </a:lnTo>
                      <a:lnTo>
                        <a:pt x="4810" y="2737"/>
                      </a:lnTo>
                      <a:lnTo>
                        <a:pt x="4774" y="2758"/>
                      </a:lnTo>
                      <a:lnTo>
                        <a:pt x="4771" y="2763"/>
                      </a:lnTo>
                      <a:lnTo>
                        <a:pt x="4755" y="2789"/>
                      </a:lnTo>
                      <a:lnTo>
                        <a:pt x="4753" y="2792"/>
                      </a:lnTo>
                      <a:lnTo>
                        <a:pt x="4750" y="2792"/>
                      </a:lnTo>
                      <a:lnTo>
                        <a:pt x="4708" y="2788"/>
                      </a:lnTo>
                      <a:lnTo>
                        <a:pt x="4683" y="2783"/>
                      </a:lnTo>
                      <a:lnTo>
                        <a:pt x="4677" y="2779"/>
                      </a:lnTo>
                      <a:lnTo>
                        <a:pt x="4671" y="2781"/>
                      </a:lnTo>
                      <a:lnTo>
                        <a:pt x="4661" y="2782"/>
                      </a:lnTo>
                      <a:lnTo>
                        <a:pt x="4658" y="2783"/>
                      </a:lnTo>
                      <a:lnTo>
                        <a:pt x="4651" y="2792"/>
                      </a:lnTo>
                      <a:lnTo>
                        <a:pt x="4647" y="2797"/>
                      </a:lnTo>
                      <a:lnTo>
                        <a:pt x="4644" y="2799"/>
                      </a:lnTo>
                      <a:lnTo>
                        <a:pt x="4637" y="2806"/>
                      </a:lnTo>
                      <a:lnTo>
                        <a:pt x="4603" y="2823"/>
                      </a:lnTo>
                      <a:lnTo>
                        <a:pt x="4564" y="2845"/>
                      </a:lnTo>
                      <a:lnTo>
                        <a:pt x="4559" y="2847"/>
                      </a:lnTo>
                      <a:lnTo>
                        <a:pt x="4514" y="2850"/>
                      </a:lnTo>
                      <a:lnTo>
                        <a:pt x="4510" y="2852"/>
                      </a:lnTo>
                      <a:lnTo>
                        <a:pt x="4497" y="2848"/>
                      </a:lnTo>
                      <a:lnTo>
                        <a:pt x="4493" y="2847"/>
                      </a:lnTo>
                      <a:lnTo>
                        <a:pt x="4490" y="2845"/>
                      </a:lnTo>
                      <a:lnTo>
                        <a:pt x="4490" y="2843"/>
                      </a:lnTo>
                      <a:lnTo>
                        <a:pt x="4492" y="2840"/>
                      </a:lnTo>
                      <a:lnTo>
                        <a:pt x="4493" y="2838"/>
                      </a:lnTo>
                      <a:lnTo>
                        <a:pt x="4502" y="2830"/>
                      </a:lnTo>
                      <a:lnTo>
                        <a:pt x="4507" y="2822"/>
                      </a:lnTo>
                      <a:lnTo>
                        <a:pt x="4512" y="2813"/>
                      </a:lnTo>
                      <a:lnTo>
                        <a:pt x="4513" y="2806"/>
                      </a:lnTo>
                      <a:lnTo>
                        <a:pt x="4513" y="2803"/>
                      </a:lnTo>
                      <a:lnTo>
                        <a:pt x="4513" y="2801"/>
                      </a:lnTo>
                      <a:lnTo>
                        <a:pt x="4509" y="2794"/>
                      </a:lnTo>
                      <a:lnTo>
                        <a:pt x="4502" y="2781"/>
                      </a:lnTo>
                      <a:lnTo>
                        <a:pt x="4495" y="2775"/>
                      </a:lnTo>
                      <a:lnTo>
                        <a:pt x="4488" y="2770"/>
                      </a:lnTo>
                      <a:lnTo>
                        <a:pt x="4483" y="2767"/>
                      </a:lnTo>
                      <a:lnTo>
                        <a:pt x="4372" y="2738"/>
                      </a:lnTo>
                      <a:lnTo>
                        <a:pt x="4349" y="2735"/>
                      </a:lnTo>
                      <a:lnTo>
                        <a:pt x="4338" y="2734"/>
                      </a:lnTo>
                      <a:lnTo>
                        <a:pt x="4331" y="2736"/>
                      </a:lnTo>
                      <a:lnTo>
                        <a:pt x="4324" y="2738"/>
                      </a:lnTo>
                      <a:lnTo>
                        <a:pt x="4320" y="2741"/>
                      </a:lnTo>
                      <a:lnTo>
                        <a:pt x="4311" y="2742"/>
                      </a:lnTo>
                      <a:lnTo>
                        <a:pt x="4307" y="2741"/>
                      </a:lnTo>
                      <a:lnTo>
                        <a:pt x="4257" y="2730"/>
                      </a:lnTo>
                      <a:lnTo>
                        <a:pt x="4248" y="2725"/>
                      </a:lnTo>
                      <a:lnTo>
                        <a:pt x="4238" y="2720"/>
                      </a:lnTo>
                      <a:lnTo>
                        <a:pt x="4222" y="2704"/>
                      </a:lnTo>
                      <a:lnTo>
                        <a:pt x="4216" y="2699"/>
                      </a:lnTo>
                      <a:lnTo>
                        <a:pt x="4188" y="2685"/>
                      </a:lnTo>
                      <a:lnTo>
                        <a:pt x="4161" y="2670"/>
                      </a:lnTo>
                      <a:lnTo>
                        <a:pt x="4147" y="2661"/>
                      </a:lnTo>
                      <a:lnTo>
                        <a:pt x="4136" y="2652"/>
                      </a:lnTo>
                      <a:lnTo>
                        <a:pt x="4131" y="2645"/>
                      </a:lnTo>
                      <a:lnTo>
                        <a:pt x="4128" y="2639"/>
                      </a:lnTo>
                      <a:lnTo>
                        <a:pt x="4123" y="2633"/>
                      </a:lnTo>
                      <a:lnTo>
                        <a:pt x="4120" y="2625"/>
                      </a:lnTo>
                      <a:lnTo>
                        <a:pt x="4116" y="2623"/>
                      </a:lnTo>
                      <a:lnTo>
                        <a:pt x="4099" y="2608"/>
                      </a:lnTo>
                      <a:lnTo>
                        <a:pt x="4047" y="2567"/>
                      </a:lnTo>
                      <a:lnTo>
                        <a:pt x="4043" y="2566"/>
                      </a:lnTo>
                      <a:lnTo>
                        <a:pt x="4034" y="2563"/>
                      </a:lnTo>
                      <a:lnTo>
                        <a:pt x="4019" y="2562"/>
                      </a:lnTo>
                      <a:lnTo>
                        <a:pt x="4013" y="2562"/>
                      </a:lnTo>
                      <a:lnTo>
                        <a:pt x="4008" y="2563"/>
                      </a:lnTo>
                      <a:lnTo>
                        <a:pt x="4005" y="2567"/>
                      </a:lnTo>
                      <a:lnTo>
                        <a:pt x="4005" y="2568"/>
                      </a:lnTo>
                      <a:lnTo>
                        <a:pt x="4001" y="2592"/>
                      </a:lnTo>
                      <a:lnTo>
                        <a:pt x="3993" y="2619"/>
                      </a:lnTo>
                      <a:lnTo>
                        <a:pt x="3978" y="2666"/>
                      </a:lnTo>
                      <a:lnTo>
                        <a:pt x="3976" y="2673"/>
                      </a:lnTo>
                      <a:lnTo>
                        <a:pt x="3972" y="2679"/>
                      </a:lnTo>
                      <a:lnTo>
                        <a:pt x="3966" y="2689"/>
                      </a:lnTo>
                      <a:lnTo>
                        <a:pt x="3954" y="2704"/>
                      </a:lnTo>
                      <a:lnTo>
                        <a:pt x="3936" y="2721"/>
                      </a:lnTo>
                      <a:lnTo>
                        <a:pt x="3923" y="2737"/>
                      </a:lnTo>
                      <a:lnTo>
                        <a:pt x="3910" y="2755"/>
                      </a:lnTo>
                      <a:lnTo>
                        <a:pt x="3896" y="2777"/>
                      </a:lnTo>
                      <a:lnTo>
                        <a:pt x="3888" y="2793"/>
                      </a:lnTo>
                      <a:lnTo>
                        <a:pt x="3878" y="2808"/>
                      </a:lnTo>
                      <a:lnTo>
                        <a:pt x="3872" y="2823"/>
                      </a:lnTo>
                      <a:lnTo>
                        <a:pt x="3852" y="2865"/>
                      </a:lnTo>
                      <a:lnTo>
                        <a:pt x="3821" y="2921"/>
                      </a:lnTo>
                      <a:lnTo>
                        <a:pt x="3791" y="2953"/>
                      </a:lnTo>
                      <a:lnTo>
                        <a:pt x="3786" y="2957"/>
                      </a:lnTo>
                      <a:lnTo>
                        <a:pt x="3778" y="2966"/>
                      </a:lnTo>
                      <a:lnTo>
                        <a:pt x="3775" y="2971"/>
                      </a:lnTo>
                      <a:lnTo>
                        <a:pt x="3761" y="2991"/>
                      </a:lnTo>
                      <a:lnTo>
                        <a:pt x="3759" y="2996"/>
                      </a:lnTo>
                      <a:lnTo>
                        <a:pt x="3754" y="3007"/>
                      </a:lnTo>
                      <a:lnTo>
                        <a:pt x="3750" y="3021"/>
                      </a:lnTo>
                      <a:lnTo>
                        <a:pt x="3742" y="3042"/>
                      </a:lnTo>
                      <a:lnTo>
                        <a:pt x="3719" y="3094"/>
                      </a:lnTo>
                      <a:lnTo>
                        <a:pt x="3719" y="3096"/>
                      </a:lnTo>
                      <a:lnTo>
                        <a:pt x="3713" y="3108"/>
                      </a:lnTo>
                      <a:lnTo>
                        <a:pt x="3705" y="3122"/>
                      </a:lnTo>
                      <a:lnTo>
                        <a:pt x="3698" y="3132"/>
                      </a:lnTo>
                      <a:lnTo>
                        <a:pt x="3685" y="3147"/>
                      </a:lnTo>
                      <a:lnTo>
                        <a:pt x="3677" y="3153"/>
                      </a:lnTo>
                      <a:lnTo>
                        <a:pt x="3668" y="3163"/>
                      </a:lnTo>
                      <a:lnTo>
                        <a:pt x="3655" y="3182"/>
                      </a:lnTo>
                      <a:lnTo>
                        <a:pt x="3623" y="3232"/>
                      </a:lnTo>
                      <a:lnTo>
                        <a:pt x="3621" y="3237"/>
                      </a:lnTo>
                      <a:lnTo>
                        <a:pt x="3619" y="3240"/>
                      </a:lnTo>
                      <a:lnTo>
                        <a:pt x="3617" y="3247"/>
                      </a:lnTo>
                      <a:lnTo>
                        <a:pt x="3616" y="3253"/>
                      </a:lnTo>
                      <a:lnTo>
                        <a:pt x="3616" y="3258"/>
                      </a:lnTo>
                      <a:lnTo>
                        <a:pt x="3616" y="3262"/>
                      </a:lnTo>
                      <a:lnTo>
                        <a:pt x="3618" y="3267"/>
                      </a:lnTo>
                      <a:lnTo>
                        <a:pt x="3619" y="3270"/>
                      </a:lnTo>
                      <a:lnTo>
                        <a:pt x="3622" y="3274"/>
                      </a:lnTo>
                      <a:lnTo>
                        <a:pt x="3626" y="3277"/>
                      </a:lnTo>
                      <a:lnTo>
                        <a:pt x="3633" y="3283"/>
                      </a:lnTo>
                      <a:lnTo>
                        <a:pt x="3643" y="3286"/>
                      </a:lnTo>
                      <a:lnTo>
                        <a:pt x="3653" y="3291"/>
                      </a:lnTo>
                      <a:lnTo>
                        <a:pt x="3663" y="3294"/>
                      </a:lnTo>
                      <a:lnTo>
                        <a:pt x="3674" y="3298"/>
                      </a:lnTo>
                      <a:lnTo>
                        <a:pt x="3688" y="3304"/>
                      </a:lnTo>
                      <a:lnTo>
                        <a:pt x="3695" y="3310"/>
                      </a:lnTo>
                      <a:lnTo>
                        <a:pt x="3701" y="3315"/>
                      </a:lnTo>
                      <a:lnTo>
                        <a:pt x="3708" y="3321"/>
                      </a:lnTo>
                      <a:lnTo>
                        <a:pt x="3709" y="3326"/>
                      </a:lnTo>
                      <a:lnTo>
                        <a:pt x="3709" y="3336"/>
                      </a:lnTo>
                      <a:lnTo>
                        <a:pt x="3708" y="3345"/>
                      </a:lnTo>
                      <a:lnTo>
                        <a:pt x="3704" y="3359"/>
                      </a:lnTo>
                      <a:lnTo>
                        <a:pt x="3700" y="3373"/>
                      </a:lnTo>
                      <a:lnTo>
                        <a:pt x="3695" y="3388"/>
                      </a:lnTo>
                      <a:lnTo>
                        <a:pt x="3688" y="3403"/>
                      </a:lnTo>
                      <a:lnTo>
                        <a:pt x="3680" y="3417"/>
                      </a:lnTo>
                      <a:lnTo>
                        <a:pt x="3673" y="3431"/>
                      </a:lnTo>
                      <a:lnTo>
                        <a:pt x="3663" y="3443"/>
                      </a:lnTo>
                      <a:lnTo>
                        <a:pt x="3653" y="3452"/>
                      </a:lnTo>
                      <a:lnTo>
                        <a:pt x="3649" y="3454"/>
                      </a:lnTo>
                      <a:lnTo>
                        <a:pt x="3645" y="3455"/>
                      </a:lnTo>
                      <a:lnTo>
                        <a:pt x="3637" y="3457"/>
                      </a:lnTo>
                      <a:lnTo>
                        <a:pt x="3632" y="3454"/>
                      </a:lnTo>
                      <a:lnTo>
                        <a:pt x="3624" y="3449"/>
                      </a:lnTo>
                      <a:lnTo>
                        <a:pt x="3621" y="3444"/>
                      </a:lnTo>
                      <a:lnTo>
                        <a:pt x="3618" y="3441"/>
                      </a:lnTo>
                      <a:lnTo>
                        <a:pt x="3593" y="3402"/>
                      </a:lnTo>
                      <a:lnTo>
                        <a:pt x="3592" y="3396"/>
                      </a:lnTo>
                      <a:lnTo>
                        <a:pt x="3586" y="3391"/>
                      </a:lnTo>
                      <a:lnTo>
                        <a:pt x="3585" y="3391"/>
                      </a:lnTo>
                      <a:lnTo>
                        <a:pt x="3578" y="3387"/>
                      </a:lnTo>
                      <a:lnTo>
                        <a:pt x="3570" y="3386"/>
                      </a:lnTo>
                      <a:lnTo>
                        <a:pt x="3557" y="3386"/>
                      </a:lnTo>
                      <a:lnTo>
                        <a:pt x="3552" y="3386"/>
                      </a:lnTo>
                      <a:lnTo>
                        <a:pt x="3532" y="3388"/>
                      </a:lnTo>
                      <a:lnTo>
                        <a:pt x="3525" y="3391"/>
                      </a:lnTo>
                      <a:lnTo>
                        <a:pt x="3510" y="3395"/>
                      </a:lnTo>
                      <a:lnTo>
                        <a:pt x="3490" y="3400"/>
                      </a:lnTo>
                      <a:lnTo>
                        <a:pt x="3478" y="3401"/>
                      </a:lnTo>
                      <a:lnTo>
                        <a:pt x="3469" y="3401"/>
                      </a:lnTo>
                      <a:lnTo>
                        <a:pt x="3460" y="3397"/>
                      </a:lnTo>
                      <a:lnTo>
                        <a:pt x="3428" y="3373"/>
                      </a:lnTo>
                      <a:lnTo>
                        <a:pt x="3424" y="3367"/>
                      </a:lnTo>
                      <a:lnTo>
                        <a:pt x="3423" y="3366"/>
                      </a:lnTo>
                      <a:lnTo>
                        <a:pt x="3422" y="3361"/>
                      </a:lnTo>
                      <a:lnTo>
                        <a:pt x="3423" y="3356"/>
                      </a:lnTo>
                      <a:lnTo>
                        <a:pt x="3427" y="3352"/>
                      </a:lnTo>
                      <a:lnTo>
                        <a:pt x="3431" y="3340"/>
                      </a:lnTo>
                      <a:lnTo>
                        <a:pt x="3431" y="3331"/>
                      </a:lnTo>
                      <a:lnTo>
                        <a:pt x="3431" y="3320"/>
                      </a:lnTo>
                      <a:lnTo>
                        <a:pt x="3426" y="3309"/>
                      </a:lnTo>
                      <a:lnTo>
                        <a:pt x="3419" y="3299"/>
                      </a:lnTo>
                      <a:lnTo>
                        <a:pt x="3417" y="3296"/>
                      </a:lnTo>
                      <a:lnTo>
                        <a:pt x="3408" y="3293"/>
                      </a:lnTo>
                      <a:lnTo>
                        <a:pt x="3401" y="3293"/>
                      </a:lnTo>
                      <a:lnTo>
                        <a:pt x="3393" y="3291"/>
                      </a:lnTo>
                      <a:lnTo>
                        <a:pt x="3388" y="3293"/>
                      </a:lnTo>
                      <a:lnTo>
                        <a:pt x="3385" y="3294"/>
                      </a:lnTo>
                      <a:lnTo>
                        <a:pt x="3373" y="3298"/>
                      </a:lnTo>
                      <a:lnTo>
                        <a:pt x="3370" y="3300"/>
                      </a:lnTo>
                      <a:lnTo>
                        <a:pt x="3363" y="3304"/>
                      </a:lnTo>
                      <a:lnTo>
                        <a:pt x="3346" y="3306"/>
                      </a:lnTo>
                      <a:lnTo>
                        <a:pt x="3327" y="3306"/>
                      </a:lnTo>
                      <a:lnTo>
                        <a:pt x="3309" y="3306"/>
                      </a:lnTo>
                      <a:lnTo>
                        <a:pt x="3288" y="3306"/>
                      </a:lnTo>
                      <a:lnTo>
                        <a:pt x="3267" y="3306"/>
                      </a:lnTo>
                      <a:lnTo>
                        <a:pt x="3245" y="3309"/>
                      </a:lnTo>
                      <a:lnTo>
                        <a:pt x="3234" y="3310"/>
                      </a:lnTo>
                      <a:lnTo>
                        <a:pt x="3224" y="3313"/>
                      </a:lnTo>
                      <a:lnTo>
                        <a:pt x="3213" y="3316"/>
                      </a:lnTo>
                      <a:lnTo>
                        <a:pt x="3203" y="3320"/>
                      </a:lnTo>
                      <a:lnTo>
                        <a:pt x="3198" y="3322"/>
                      </a:lnTo>
                      <a:lnTo>
                        <a:pt x="3188" y="3325"/>
                      </a:lnTo>
                      <a:lnTo>
                        <a:pt x="3182" y="3325"/>
                      </a:lnTo>
                      <a:lnTo>
                        <a:pt x="3139" y="3322"/>
                      </a:lnTo>
                      <a:lnTo>
                        <a:pt x="3091" y="3310"/>
                      </a:lnTo>
                      <a:lnTo>
                        <a:pt x="3083" y="3309"/>
                      </a:lnTo>
                      <a:lnTo>
                        <a:pt x="3011" y="3310"/>
                      </a:lnTo>
                      <a:lnTo>
                        <a:pt x="2977" y="3321"/>
                      </a:lnTo>
                      <a:lnTo>
                        <a:pt x="2975" y="3325"/>
                      </a:lnTo>
                      <a:lnTo>
                        <a:pt x="2972" y="3326"/>
                      </a:lnTo>
                      <a:lnTo>
                        <a:pt x="2966" y="3326"/>
                      </a:lnTo>
                      <a:lnTo>
                        <a:pt x="2961" y="3325"/>
                      </a:lnTo>
                      <a:lnTo>
                        <a:pt x="2901" y="3315"/>
                      </a:lnTo>
                      <a:lnTo>
                        <a:pt x="2886" y="3310"/>
                      </a:lnTo>
                      <a:lnTo>
                        <a:pt x="2880" y="3309"/>
                      </a:lnTo>
                      <a:lnTo>
                        <a:pt x="2873" y="3309"/>
                      </a:lnTo>
                      <a:lnTo>
                        <a:pt x="2861" y="3311"/>
                      </a:lnTo>
                      <a:lnTo>
                        <a:pt x="2787" y="3346"/>
                      </a:lnTo>
                      <a:lnTo>
                        <a:pt x="2784" y="3347"/>
                      </a:lnTo>
                      <a:lnTo>
                        <a:pt x="2782" y="3350"/>
                      </a:lnTo>
                      <a:lnTo>
                        <a:pt x="2778" y="3355"/>
                      </a:lnTo>
                      <a:lnTo>
                        <a:pt x="2778" y="3359"/>
                      </a:lnTo>
                      <a:lnTo>
                        <a:pt x="2781" y="3363"/>
                      </a:lnTo>
                      <a:lnTo>
                        <a:pt x="2783" y="3368"/>
                      </a:lnTo>
                      <a:lnTo>
                        <a:pt x="2812" y="3404"/>
                      </a:lnTo>
                      <a:lnTo>
                        <a:pt x="2817" y="3408"/>
                      </a:lnTo>
                      <a:lnTo>
                        <a:pt x="2819" y="3409"/>
                      </a:lnTo>
                      <a:lnTo>
                        <a:pt x="2829" y="3412"/>
                      </a:lnTo>
                      <a:lnTo>
                        <a:pt x="2855" y="3412"/>
                      </a:lnTo>
                      <a:lnTo>
                        <a:pt x="2890" y="3413"/>
                      </a:lnTo>
                      <a:lnTo>
                        <a:pt x="2898" y="3414"/>
                      </a:lnTo>
                      <a:lnTo>
                        <a:pt x="2902" y="3419"/>
                      </a:lnTo>
                      <a:lnTo>
                        <a:pt x="2946" y="3454"/>
                      </a:lnTo>
                      <a:lnTo>
                        <a:pt x="2967" y="3474"/>
                      </a:lnTo>
                      <a:lnTo>
                        <a:pt x="2968" y="3477"/>
                      </a:lnTo>
                      <a:lnTo>
                        <a:pt x="2967" y="3479"/>
                      </a:lnTo>
                      <a:lnTo>
                        <a:pt x="2965" y="3484"/>
                      </a:lnTo>
                      <a:lnTo>
                        <a:pt x="2963" y="3486"/>
                      </a:lnTo>
                      <a:lnTo>
                        <a:pt x="2962" y="3488"/>
                      </a:lnTo>
                      <a:lnTo>
                        <a:pt x="2960" y="3488"/>
                      </a:lnTo>
                      <a:lnTo>
                        <a:pt x="2915" y="3508"/>
                      </a:lnTo>
                      <a:lnTo>
                        <a:pt x="2893" y="3568"/>
                      </a:lnTo>
                      <a:lnTo>
                        <a:pt x="2883" y="3617"/>
                      </a:lnTo>
                      <a:lnTo>
                        <a:pt x="2883" y="3623"/>
                      </a:lnTo>
                      <a:lnTo>
                        <a:pt x="2878" y="3675"/>
                      </a:lnTo>
                      <a:lnTo>
                        <a:pt x="2876" y="3677"/>
                      </a:lnTo>
                      <a:lnTo>
                        <a:pt x="2873" y="3688"/>
                      </a:lnTo>
                      <a:lnTo>
                        <a:pt x="2864" y="3705"/>
                      </a:lnTo>
                      <a:lnTo>
                        <a:pt x="2855" y="3716"/>
                      </a:lnTo>
                      <a:lnTo>
                        <a:pt x="2854" y="3721"/>
                      </a:lnTo>
                      <a:lnTo>
                        <a:pt x="2852" y="3728"/>
                      </a:lnTo>
                      <a:lnTo>
                        <a:pt x="2850" y="3733"/>
                      </a:lnTo>
                      <a:lnTo>
                        <a:pt x="2850" y="3739"/>
                      </a:lnTo>
                      <a:lnTo>
                        <a:pt x="2859" y="3792"/>
                      </a:lnTo>
                      <a:lnTo>
                        <a:pt x="2873" y="3883"/>
                      </a:lnTo>
                      <a:lnTo>
                        <a:pt x="2880" y="3957"/>
                      </a:lnTo>
                      <a:lnTo>
                        <a:pt x="2886" y="4013"/>
                      </a:lnTo>
                      <a:lnTo>
                        <a:pt x="2888" y="4018"/>
                      </a:lnTo>
                      <a:lnTo>
                        <a:pt x="2888" y="4023"/>
                      </a:lnTo>
                      <a:lnTo>
                        <a:pt x="2890" y="4028"/>
                      </a:lnTo>
                      <a:lnTo>
                        <a:pt x="2895" y="4042"/>
                      </a:lnTo>
                      <a:lnTo>
                        <a:pt x="2896" y="4051"/>
                      </a:lnTo>
                      <a:lnTo>
                        <a:pt x="2896" y="4057"/>
                      </a:lnTo>
                      <a:lnTo>
                        <a:pt x="2894" y="4064"/>
                      </a:lnTo>
                      <a:lnTo>
                        <a:pt x="2890" y="4070"/>
                      </a:lnTo>
                      <a:lnTo>
                        <a:pt x="2888" y="4077"/>
                      </a:lnTo>
                      <a:lnTo>
                        <a:pt x="2884" y="4082"/>
                      </a:lnTo>
                      <a:lnTo>
                        <a:pt x="2874" y="4092"/>
                      </a:lnTo>
                      <a:lnTo>
                        <a:pt x="2869" y="4095"/>
                      </a:lnTo>
                      <a:lnTo>
                        <a:pt x="2869" y="4125"/>
                      </a:lnTo>
                      <a:lnTo>
                        <a:pt x="2880" y="4131"/>
                      </a:lnTo>
                      <a:lnTo>
                        <a:pt x="2881" y="4133"/>
                      </a:lnTo>
                      <a:lnTo>
                        <a:pt x="2884" y="4135"/>
                      </a:lnTo>
                      <a:lnTo>
                        <a:pt x="2886" y="4151"/>
                      </a:lnTo>
                      <a:lnTo>
                        <a:pt x="2888" y="4167"/>
                      </a:lnTo>
                      <a:lnTo>
                        <a:pt x="2888" y="4185"/>
                      </a:lnTo>
                      <a:lnTo>
                        <a:pt x="2886" y="4200"/>
                      </a:lnTo>
                      <a:lnTo>
                        <a:pt x="2884" y="4207"/>
                      </a:lnTo>
                      <a:lnTo>
                        <a:pt x="2880" y="4211"/>
                      </a:lnTo>
                      <a:lnTo>
                        <a:pt x="2875" y="4215"/>
                      </a:lnTo>
                      <a:lnTo>
                        <a:pt x="2869" y="4217"/>
                      </a:lnTo>
                      <a:lnTo>
                        <a:pt x="2865" y="4217"/>
                      </a:lnTo>
                      <a:lnTo>
                        <a:pt x="2857" y="4216"/>
                      </a:lnTo>
                      <a:lnTo>
                        <a:pt x="2852" y="4212"/>
                      </a:lnTo>
                      <a:lnTo>
                        <a:pt x="2845" y="4202"/>
                      </a:lnTo>
                      <a:lnTo>
                        <a:pt x="2840" y="4196"/>
                      </a:lnTo>
                      <a:lnTo>
                        <a:pt x="2829" y="4193"/>
                      </a:lnTo>
                      <a:lnTo>
                        <a:pt x="2819" y="4195"/>
                      </a:lnTo>
                      <a:lnTo>
                        <a:pt x="2732" y="4220"/>
                      </a:lnTo>
                      <a:lnTo>
                        <a:pt x="2730" y="4223"/>
                      </a:lnTo>
                      <a:lnTo>
                        <a:pt x="2729" y="4225"/>
                      </a:lnTo>
                      <a:lnTo>
                        <a:pt x="2729" y="4231"/>
                      </a:lnTo>
                      <a:lnTo>
                        <a:pt x="2730" y="4236"/>
                      </a:lnTo>
                      <a:lnTo>
                        <a:pt x="2731" y="4238"/>
                      </a:lnTo>
                      <a:lnTo>
                        <a:pt x="2741" y="4256"/>
                      </a:lnTo>
                      <a:lnTo>
                        <a:pt x="2743" y="4259"/>
                      </a:lnTo>
                      <a:lnTo>
                        <a:pt x="2747" y="4263"/>
                      </a:lnTo>
                      <a:lnTo>
                        <a:pt x="2760" y="4273"/>
                      </a:lnTo>
                      <a:lnTo>
                        <a:pt x="2766" y="4274"/>
                      </a:lnTo>
                      <a:lnTo>
                        <a:pt x="2773" y="4278"/>
                      </a:lnTo>
                      <a:lnTo>
                        <a:pt x="2778" y="4282"/>
                      </a:lnTo>
                      <a:lnTo>
                        <a:pt x="2779" y="4284"/>
                      </a:lnTo>
                      <a:lnTo>
                        <a:pt x="2781" y="4288"/>
                      </a:lnTo>
                      <a:lnTo>
                        <a:pt x="2782" y="4292"/>
                      </a:lnTo>
                      <a:lnTo>
                        <a:pt x="2779" y="4299"/>
                      </a:lnTo>
                      <a:lnTo>
                        <a:pt x="2763" y="4303"/>
                      </a:lnTo>
                      <a:lnTo>
                        <a:pt x="2717" y="4309"/>
                      </a:lnTo>
                      <a:lnTo>
                        <a:pt x="2691" y="4309"/>
                      </a:lnTo>
                      <a:lnTo>
                        <a:pt x="2669" y="4305"/>
                      </a:lnTo>
                      <a:lnTo>
                        <a:pt x="2666" y="4308"/>
                      </a:lnTo>
                      <a:lnTo>
                        <a:pt x="2660" y="4316"/>
                      </a:lnTo>
                      <a:lnTo>
                        <a:pt x="2623" y="4369"/>
                      </a:lnTo>
                      <a:lnTo>
                        <a:pt x="2615" y="4380"/>
                      </a:lnTo>
                      <a:lnTo>
                        <a:pt x="2615" y="4411"/>
                      </a:lnTo>
                      <a:lnTo>
                        <a:pt x="2615" y="4416"/>
                      </a:lnTo>
                      <a:lnTo>
                        <a:pt x="2617" y="4422"/>
                      </a:lnTo>
                      <a:lnTo>
                        <a:pt x="2623" y="4439"/>
                      </a:lnTo>
                      <a:lnTo>
                        <a:pt x="2627" y="4447"/>
                      </a:lnTo>
                      <a:lnTo>
                        <a:pt x="2613" y="4466"/>
                      </a:lnTo>
                      <a:lnTo>
                        <a:pt x="2610" y="4507"/>
                      </a:lnTo>
                      <a:lnTo>
                        <a:pt x="2612" y="4549"/>
                      </a:lnTo>
                      <a:lnTo>
                        <a:pt x="2615" y="4555"/>
                      </a:lnTo>
                      <a:lnTo>
                        <a:pt x="2615" y="4561"/>
                      </a:lnTo>
                      <a:lnTo>
                        <a:pt x="2610" y="4575"/>
                      </a:lnTo>
                      <a:lnTo>
                        <a:pt x="2609" y="4576"/>
                      </a:lnTo>
                      <a:lnTo>
                        <a:pt x="2608" y="4577"/>
                      </a:lnTo>
                      <a:lnTo>
                        <a:pt x="2604" y="4579"/>
                      </a:lnTo>
                      <a:lnTo>
                        <a:pt x="2594" y="4580"/>
                      </a:lnTo>
                      <a:lnTo>
                        <a:pt x="2591" y="4580"/>
                      </a:lnTo>
                      <a:lnTo>
                        <a:pt x="2589" y="4584"/>
                      </a:lnTo>
                      <a:lnTo>
                        <a:pt x="2587" y="4608"/>
                      </a:lnTo>
                      <a:lnTo>
                        <a:pt x="2587" y="4611"/>
                      </a:lnTo>
                      <a:lnTo>
                        <a:pt x="2589" y="4616"/>
                      </a:lnTo>
                      <a:lnTo>
                        <a:pt x="2591" y="4621"/>
                      </a:lnTo>
                      <a:lnTo>
                        <a:pt x="2592" y="4627"/>
                      </a:lnTo>
                      <a:lnTo>
                        <a:pt x="2593" y="4632"/>
                      </a:lnTo>
                      <a:lnTo>
                        <a:pt x="2592" y="4637"/>
                      </a:lnTo>
                      <a:lnTo>
                        <a:pt x="2591" y="4641"/>
                      </a:lnTo>
                      <a:lnTo>
                        <a:pt x="2589" y="4643"/>
                      </a:lnTo>
                      <a:lnTo>
                        <a:pt x="2586" y="4647"/>
                      </a:lnTo>
                      <a:lnTo>
                        <a:pt x="2583" y="4648"/>
                      </a:lnTo>
                      <a:lnTo>
                        <a:pt x="2578" y="4651"/>
                      </a:lnTo>
                      <a:lnTo>
                        <a:pt x="2569" y="4652"/>
                      </a:lnTo>
                      <a:lnTo>
                        <a:pt x="2560" y="4652"/>
                      </a:lnTo>
                      <a:lnTo>
                        <a:pt x="2550" y="4651"/>
                      </a:lnTo>
                      <a:lnTo>
                        <a:pt x="2540" y="4649"/>
                      </a:lnTo>
                      <a:lnTo>
                        <a:pt x="2515" y="4638"/>
                      </a:lnTo>
                      <a:lnTo>
                        <a:pt x="2506" y="4635"/>
                      </a:lnTo>
                      <a:lnTo>
                        <a:pt x="2496" y="4633"/>
                      </a:lnTo>
                      <a:lnTo>
                        <a:pt x="2485" y="4631"/>
                      </a:lnTo>
                      <a:lnTo>
                        <a:pt x="2474" y="4630"/>
                      </a:lnTo>
                      <a:lnTo>
                        <a:pt x="2463" y="4631"/>
                      </a:lnTo>
                      <a:lnTo>
                        <a:pt x="2456" y="4631"/>
                      </a:lnTo>
                      <a:lnTo>
                        <a:pt x="2451" y="4632"/>
                      </a:lnTo>
                      <a:lnTo>
                        <a:pt x="2446" y="4635"/>
                      </a:lnTo>
                      <a:lnTo>
                        <a:pt x="2442" y="4637"/>
                      </a:lnTo>
                      <a:lnTo>
                        <a:pt x="2438" y="4640"/>
                      </a:lnTo>
                      <a:lnTo>
                        <a:pt x="2434" y="4643"/>
                      </a:lnTo>
                      <a:lnTo>
                        <a:pt x="2432" y="4648"/>
                      </a:lnTo>
                      <a:lnTo>
                        <a:pt x="2429" y="4653"/>
                      </a:lnTo>
                      <a:lnTo>
                        <a:pt x="2424" y="4664"/>
                      </a:lnTo>
                      <a:lnTo>
                        <a:pt x="2423" y="4667"/>
                      </a:lnTo>
                      <a:lnTo>
                        <a:pt x="2415" y="4674"/>
                      </a:lnTo>
                      <a:lnTo>
                        <a:pt x="2413" y="4677"/>
                      </a:lnTo>
                      <a:lnTo>
                        <a:pt x="2412" y="4678"/>
                      </a:lnTo>
                      <a:lnTo>
                        <a:pt x="2409" y="4679"/>
                      </a:lnTo>
                      <a:lnTo>
                        <a:pt x="2404" y="4681"/>
                      </a:lnTo>
                      <a:lnTo>
                        <a:pt x="2394" y="4681"/>
                      </a:lnTo>
                      <a:lnTo>
                        <a:pt x="2387" y="4677"/>
                      </a:lnTo>
                      <a:lnTo>
                        <a:pt x="2377" y="4673"/>
                      </a:lnTo>
                      <a:lnTo>
                        <a:pt x="2368" y="4672"/>
                      </a:lnTo>
                      <a:lnTo>
                        <a:pt x="2366" y="4672"/>
                      </a:lnTo>
                      <a:lnTo>
                        <a:pt x="2317" y="4683"/>
                      </a:lnTo>
                      <a:lnTo>
                        <a:pt x="2253" y="4684"/>
                      </a:lnTo>
                      <a:lnTo>
                        <a:pt x="2178" y="4700"/>
                      </a:lnTo>
                      <a:lnTo>
                        <a:pt x="2099" y="4719"/>
                      </a:lnTo>
                      <a:lnTo>
                        <a:pt x="2008" y="4740"/>
                      </a:lnTo>
                      <a:lnTo>
                        <a:pt x="1945" y="4761"/>
                      </a:lnTo>
                      <a:lnTo>
                        <a:pt x="1899" y="4779"/>
                      </a:lnTo>
                      <a:lnTo>
                        <a:pt x="1895" y="4780"/>
                      </a:lnTo>
                      <a:lnTo>
                        <a:pt x="1889" y="4782"/>
                      </a:lnTo>
                      <a:lnTo>
                        <a:pt x="1882" y="4787"/>
                      </a:lnTo>
                      <a:lnTo>
                        <a:pt x="1881" y="4792"/>
                      </a:lnTo>
                      <a:lnTo>
                        <a:pt x="1881" y="4796"/>
                      </a:lnTo>
                      <a:lnTo>
                        <a:pt x="1881" y="4801"/>
                      </a:lnTo>
                      <a:lnTo>
                        <a:pt x="1858" y="4833"/>
                      </a:lnTo>
                      <a:lnTo>
                        <a:pt x="1814" y="4874"/>
                      </a:lnTo>
                      <a:lnTo>
                        <a:pt x="1800" y="4884"/>
                      </a:lnTo>
                      <a:lnTo>
                        <a:pt x="1793" y="4889"/>
                      </a:lnTo>
                      <a:lnTo>
                        <a:pt x="1776" y="4898"/>
                      </a:lnTo>
                      <a:lnTo>
                        <a:pt x="1769" y="4900"/>
                      </a:lnTo>
                      <a:lnTo>
                        <a:pt x="1751" y="4907"/>
                      </a:lnTo>
                      <a:lnTo>
                        <a:pt x="1744" y="4905"/>
                      </a:lnTo>
                      <a:lnTo>
                        <a:pt x="1743" y="4904"/>
                      </a:lnTo>
                      <a:lnTo>
                        <a:pt x="1741" y="4903"/>
                      </a:lnTo>
                      <a:lnTo>
                        <a:pt x="1738" y="4898"/>
                      </a:lnTo>
                      <a:lnTo>
                        <a:pt x="1736" y="4895"/>
                      </a:lnTo>
                      <a:lnTo>
                        <a:pt x="1735" y="4894"/>
                      </a:lnTo>
                      <a:lnTo>
                        <a:pt x="1725" y="4889"/>
                      </a:lnTo>
                      <a:lnTo>
                        <a:pt x="1685" y="4874"/>
                      </a:lnTo>
                      <a:lnTo>
                        <a:pt x="1677" y="4872"/>
                      </a:lnTo>
                      <a:lnTo>
                        <a:pt x="1671" y="4873"/>
                      </a:lnTo>
                      <a:lnTo>
                        <a:pt x="1651" y="4879"/>
                      </a:lnTo>
                      <a:lnTo>
                        <a:pt x="1615" y="4887"/>
                      </a:lnTo>
                      <a:lnTo>
                        <a:pt x="1567" y="4881"/>
                      </a:lnTo>
                      <a:lnTo>
                        <a:pt x="1554" y="4878"/>
                      </a:lnTo>
                      <a:lnTo>
                        <a:pt x="1548" y="4873"/>
                      </a:lnTo>
                      <a:lnTo>
                        <a:pt x="1547" y="4871"/>
                      </a:lnTo>
                      <a:lnTo>
                        <a:pt x="1543" y="4867"/>
                      </a:lnTo>
                      <a:lnTo>
                        <a:pt x="1534" y="4859"/>
                      </a:lnTo>
                      <a:lnTo>
                        <a:pt x="1518" y="4848"/>
                      </a:lnTo>
                      <a:lnTo>
                        <a:pt x="1507" y="4845"/>
                      </a:lnTo>
                      <a:lnTo>
                        <a:pt x="1506" y="4843"/>
                      </a:lnTo>
                      <a:lnTo>
                        <a:pt x="1500" y="4843"/>
                      </a:lnTo>
                      <a:lnTo>
                        <a:pt x="1485" y="4847"/>
                      </a:lnTo>
                      <a:lnTo>
                        <a:pt x="1479" y="4847"/>
                      </a:lnTo>
                      <a:lnTo>
                        <a:pt x="1441" y="4831"/>
                      </a:lnTo>
                      <a:lnTo>
                        <a:pt x="1438" y="4830"/>
                      </a:lnTo>
                      <a:lnTo>
                        <a:pt x="1436" y="4828"/>
                      </a:lnTo>
                      <a:lnTo>
                        <a:pt x="1430" y="4822"/>
                      </a:lnTo>
                      <a:lnTo>
                        <a:pt x="1424" y="4812"/>
                      </a:lnTo>
                      <a:lnTo>
                        <a:pt x="1423" y="4811"/>
                      </a:lnTo>
                      <a:lnTo>
                        <a:pt x="1416" y="4807"/>
                      </a:lnTo>
                      <a:lnTo>
                        <a:pt x="1407" y="4805"/>
                      </a:lnTo>
                      <a:lnTo>
                        <a:pt x="1399" y="4804"/>
                      </a:lnTo>
                      <a:lnTo>
                        <a:pt x="1387" y="4804"/>
                      </a:lnTo>
                      <a:lnTo>
                        <a:pt x="1369" y="4804"/>
                      </a:lnTo>
                      <a:lnTo>
                        <a:pt x="1352" y="4805"/>
                      </a:lnTo>
                      <a:lnTo>
                        <a:pt x="1349" y="4806"/>
                      </a:lnTo>
                      <a:lnTo>
                        <a:pt x="1320" y="4823"/>
                      </a:lnTo>
                      <a:lnTo>
                        <a:pt x="1316" y="4826"/>
                      </a:lnTo>
                      <a:lnTo>
                        <a:pt x="1243" y="4903"/>
                      </a:lnTo>
                      <a:lnTo>
                        <a:pt x="1241" y="4905"/>
                      </a:lnTo>
                      <a:lnTo>
                        <a:pt x="1231" y="4935"/>
                      </a:lnTo>
                      <a:lnTo>
                        <a:pt x="1213" y="4965"/>
                      </a:lnTo>
                      <a:lnTo>
                        <a:pt x="1163" y="5015"/>
                      </a:lnTo>
                      <a:lnTo>
                        <a:pt x="1157" y="5021"/>
                      </a:lnTo>
                      <a:lnTo>
                        <a:pt x="1154" y="5022"/>
                      </a:lnTo>
                      <a:lnTo>
                        <a:pt x="1148" y="5026"/>
                      </a:lnTo>
                      <a:lnTo>
                        <a:pt x="1137" y="5033"/>
                      </a:lnTo>
                      <a:lnTo>
                        <a:pt x="1129" y="5036"/>
                      </a:lnTo>
                      <a:lnTo>
                        <a:pt x="1092" y="5047"/>
                      </a:lnTo>
                      <a:lnTo>
                        <a:pt x="1088" y="5047"/>
                      </a:lnTo>
                      <a:lnTo>
                        <a:pt x="1087" y="5047"/>
                      </a:lnTo>
                      <a:lnTo>
                        <a:pt x="1087" y="5043"/>
                      </a:lnTo>
                      <a:lnTo>
                        <a:pt x="1085" y="5042"/>
                      </a:lnTo>
                      <a:lnTo>
                        <a:pt x="1086" y="5030"/>
                      </a:lnTo>
                      <a:lnTo>
                        <a:pt x="1062" y="5009"/>
                      </a:lnTo>
                      <a:lnTo>
                        <a:pt x="1006" y="5000"/>
                      </a:lnTo>
                      <a:lnTo>
                        <a:pt x="977" y="5004"/>
                      </a:lnTo>
                      <a:lnTo>
                        <a:pt x="972" y="5006"/>
                      </a:lnTo>
                      <a:lnTo>
                        <a:pt x="968" y="5011"/>
                      </a:lnTo>
                      <a:lnTo>
                        <a:pt x="965" y="5015"/>
                      </a:lnTo>
                      <a:lnTo>
                        <a:pt x="957" y="5022"/>
                      </a:lnTo>
                      <a:lnTo>
                        <a:pt x="954" y="5023"/>
                      </a:lnTo>
                      <a:lnTo>
                        <a:pt x="948" y="5026"/>
                      </a:lnTo>
                      <a:lnTo>
                        <a:pt x="939" y="5026"/>
                      </a:lnTo>
                      <a:lnTo>
                        <a:pt x="937" y="5025"/>
                      </a:lnTo>
                      <a:lnTo>
                        <a:pt x="933" y="5023"/>
                      </a:lnTo>
                      <a:lnTo>
                        <a:pt x="913" y="5011"/>
                      </a:lnTo>
                      <a:lnTo>
                        <a:pt x="905" y="5007"/>
                      </a:lnTo>
                      <a:lnTo>
                        <a:pt x="898" y="5007"/>
                      </a:lnTo>
                      <a:lnTo>
                        <a:pt x="887" y="5009"/>
                      </a:lnTo>
                      <a:lnTo>
                        <a:pt x="876" y="5009"/>
                      </a:lnTo>
                      <a:lnTo>
                        <a:pt x="872" y="5006"/>
                      </a:lnTo>
                      <a:lnTo>
                        <a:pt x="870" y="5001"/>
                      </a:lnTo>
                      <a:lnTo>
                        <a:pt x="870" y="4989"/>
                      </a:lnTo>
                      <a:lnTo>
                        <a:pt x="871" y="4970"/>
                      </a:lnTo>
                      <a:lnTo>
                        <a:pt x="881" y="4893"/>
                      </a:lnTo>
                      <a:lnTo>
                        <a:pt x="883" y="4888"/>
                      </a:lnTo>
                      <a:lnTo>
                        <a:pt x="886" y="4878"/>
                      </a:lnTo>
                      <a:lnTo>
                        <a:pt x="887" y="4871"/>
                      </a:lnTo>
                      <a:lnTo>
                        <a:pt x="887" y="4867"/>
                      </a:lnTo>
                      <a:lnTo>
                        <a:pt x="886" y="4854"/>
                      </a:lnTo>
                      <a:lnTo>
                        <a:pt x="885" y="4847"/>
                      </a:lnTo>
                      <a:lnTo>
                        <a:pt x="882" y="4843"/>
                      </a:lnTo>
                      <a:lnTo>
                        <a:pt x="880" y="4840"/>
                      </a:lnTo>
                      <a:lnTo>
                        <a:pt x="876" y="4840"/>
                      </a:lnTo>
                      <a:lnTo>
                        <a:pt x="849" y="4847"/>
                      </a:lnTo>
                      <a:lnTo>
                        <a:pt x="814" y="4859"/>
                      </a:lnTo>
                      <a:lnTo>
                        <a:pt x="798" y="4866"/>
                      </a:lnTo>
                      <a:lnTo>
                        <a:pt x="775" y="4874"/>
                      </a:lnTo>
                      <a:lnTo>
                        <a:pt x="758" y="4883"/>
                      </a:lnTo>
                      <a:lnTo>
                        <a:pt x="742" y="4892"/>
                      </a:lnTo>
                      <a:lnTo>
                        <a:pt x="737" y="4893"/>
                      </a:lnTo>
                      <a:lnTo>
                        <a:pt x="685" y="4877"/>
                      </a:lnTo>
                      <a:lnTo>
                        <a:pt x="671" y="4868"/>
                      </a:lnTo>
                      <a:lnTo>
                        <a:pt x="662" y="4861"/>
                      </a:lnTo>
                      <a:lnTo>
                        <a:pt x="655" y="4853"/>
                      </a:lnTo>
                      <a:lnTo>
                        <a:pt x="647" y="4843"/>
                      </a:lnTo>
                      <a:lnTo>
                        <a:pt x="642" y="4836"/>
                      </a:lnTo>
                      <a:lnTo>
                        <a:pt x="641" y="4835"/>
                      </a:lnTo>
                      <a:lnTo>
                        <a:pt x="639" y="4831"/>
                      </a:lnTo>
                      <a:lnTo>
                        <a:pt x="636" y="4827"/>
                      </a:lnTo>
                      <a:lnTo>
                        <a:pt x="632" y="4825"/>
                      </a:lnTo>
                      <a:lnTo>
                        <a:pt x="630" y="4825"/>
                      </a:lnTo>
                      <a:lnTo>
                        <a:pt x="626" y="4823"/>
                      </a:lnTo>
                      <a:lnTo>
                        <a:pt x="622" y="4826"/>
                      </a:lnTo>
                      <a:lnTo>
                        <a:pt x="620" y="4830"/>
                      </a:lnTo>
                      <a:lnTo>
                        <a:pt x="599" y="4856"/>
                      </a:lnTo>
                      <a:lnTo>
                        <a:pt x="596" y="4861"/>
                      </a:lnTo>
                      <a:lnTo>
                        <a:pt x="596" y="4864"/>
                      </a:lnTo>
                      <a:lnTo>
                        <a:pt x="599" y="4868"/>
                      </a:lnTo>
                      <a:lnTo>
                        <a:pt x="604" y="4877"/>
                      </a:lnTo>
                      <a:lnTo>
                        <a:pt x="611" y="4893"/>
                      </a:lnTo>
                      <a:lnTo>
                        <a:pt x="613" y="4898"/>
                      </a:lnTo>
                      <a:lnTo>
                        <a:pt x="614" y="4903"/>
                      </a:lnTo>
                      <a:lnTo>
                        <a:pt x="613" y="4908"/>
                      </a:lnTo>
                      <a:lnTo>
                        <a:pt x="609" y="4910"/>
                      </a:lnTo>
                      <a:lnTo>
                        <a:pt x="605" y="4912"/>
                      </a:lnTo>
                      <a:lnTo>
                        <a:pt x="603" y="4910"/>
                      </a:lnTo>
                      <a:lnTo>
                        <a:pt x="598" y="4909"/>
                      </a:lnTo>
                      <a:lnTo>
                        <a:pt x="590" y="4904"/>
                      </a:lnTo>
                      <a:lnTo>
                        <a:pt x="585" y="4899"/>
                      </a:lnTo>
                      <a:lnTo>
                        <a:pt x="570" y="4891"/>
                      </a:lnTo>
                      <a:lnTo>
                        <a:pt x="565" y="4889"/>
                      </a:lnTo>
                      <a:lnTo>
                        <a:pt x="562" y="4889"/>
                      </a:lnTo>
                      <a:lnTo>
                        <a:pt x="559" y="4889"/>
                      </a:lnTo>
                      <a:lnTo>
                        <a:pt x="557" y="4891"/>
                      </a:lnTo>
                      <a:lnTo>
                        <a:pt x="509" y="4909"/>
                      </a:lnTo>
                      <a:lnTo>
                        <a:pt x="504" y="4910"/>
                      </a:lnTo>
                      <a:lnTo>
                        <a:pt x="485" y="4923"/>
                      </a:lnTo>
                      <a:lnTo>
                        <a:pt x="468" y="4934"/>
                      </a:lnTo>
                      <a:lnTo>
                        <a:pt x="437" y="4948"/>
                      </a:lnTo>
                      <a:lnTo>
                        <a:pt x="424" y="4953"/>
                      </a:lnTo>
                      <a:lnTo>
                        <a:pt x="414" y="4955"/>
                      </a:lnTo>
                      <a:lnTo>
                        <a:pt x="405" y="4956"/>
                      </a:lnTo>
                      <a:lnTo>
                        <a:pt x="399" y="4956"/>
                      </a:lnTo>
                      <a:lnTo>
                        <a:pt x="391" y="4955"/>
                      </a:lnTo>
                      <a:lnTo>
                        <a:pt x="384" y="4954"/>
                      </a:lnTo>
                      <a:lnTo>
                        <a:pt x="380" y="4951"/>
                      </a:lnTo>
                      <a:lnTo>
                        <a:pt x="375" y="4944"/>
                      </a:lnTo>
                      <a:lnTo>
                        <a:pt x="372" y="4940"/>
                      </a:lnTo>
                      <a:lnTo>
                        <a:pt x="368" y="4936"/>
                      </a:lnTo>
                      <a:lnTo>
                        <a:pt x="362" y="4934"/>
                      </a:lnTo>
                      <a:lnTo>
                        <a:pt x="353" y="4934"/>
                      </a:lnTo>
                      <a:lnTo>
                        <a:pt x="293" y="4934"/>
                      </a:lnTo>
                      <a:lnTo>
                        <a:pt x="290" y="4935"/>
                      </a:lnTo>
                      <a:lnTo>
                        <a:pt x="286" y="4936"/>
                      </a:lnTo>
                      <a:lnTo>
                        <a:pt x="280" y="4940"/>
                      </a:lnTo>
                      <a:lnTo>
                        <a:pt x="277" y="4941"/>
                      </a:lnTo>
                      <a:lnTo>
                        <a:pt x="273" y="4944"/>
                      </a:lnTo>
                      <a:lnTo>
                        <a:pt x="198" y="5022"/>
                      </a:lnTo>
                      <a:lnTo>
                        <a:pt x="193" y="5031"/>
                      </a:lnTo>
                      <a:lnTo>
                        <a:pt x="186" y="5050"/>
                      </a:lnTo>
                      <a:lnTo>
                        <a:pt x="185" y="5053"/>
                      </a:lnTo>
                      <a:lnTo>
                        <a:pt x="188" y="5057"/>
                      </a:lnTo>
                      <a:lnTo>
                        <a:pt x="193" y="5061"/>
                      </a:lnTo>
                      <a:lnTo>
                        <a:pt x="203" y="5068"/>
                      </a:lnTo>
                      <a:lnTo>
                        <a:pt x="204" y="5073"/>
                      </a:lnTo>
                      <a:lnTo>
                        <a:pt x="204" y="5089"/>
                      </a:lnTo>
                      <a:lnTo>
                        <a:pt x="200" y="5128"/>
                      </a:lnTo>
                      <a:lnTo>
                        <a:pt x="157" y="5173"/>
                      </a:lnTo>
                      <a:lnTo>
                        <a:pt x="153" y="5175"/>
                      </a:lnTo>
                      <a:lnTo>
                        <a:pt x="147" y="5176"/>
                      </a:lnTo>
                      <a:lnTo>
                        <a:pt x="142" y="5175"/>
                      </a:lnTo>
                      <a:lnTo>
                        <a:pt x="125" y="5173"/>
                      </a:lnTo>
                      <a:lnTo>
                        <a:pt x="87" y="5165"/>
                      </a:lnTo>
                      <a:lnTo>
                        <a:pt x="82" y="5166"/>
                      </a:lnTo>
                      <a:lnTo>
                        <a:pt x="78" y="5171"/>
                      </a:lnTo>
                      <a:lnTo>
                        <a:pt x="77" y="5174"/>
                      </a:lnTo>
                      <a:lnTo>
                        <a:pt x="76" y="5180"/>
                      </a:lnTo>
                      <a:lnTo>
                        <a:pt x="75" y="5196"/>
                      </a:lnTo>
                      <a:lnTo>
                        <a:pt x="72" y="5201"/>
                      </a:lnTo>
                      <a:lnTo>
                        <a:pt x="72" y="5207"/>
                      </a:lnTo>
                      <a:lnTo>
                        <a:pt x="70" y="5215"/>
                      </a:lnTo>
                      <a:lnTo>
                        <a:pt x="57" y="5230"/>
                      </a:lnTo>
                      <a:lnTo>
                        <a:pt x="42" y="5247"/>
                      </a:lnTo>
                      <a:lnTo>
                        <a:pt x="39" y="5253"/>
                      </a:lnTo>
                      <a:lnTo>
                        <a:pt x="36" y="5258"/>
                      </a:lnTo>
                      <a:lnTo>
                        <a:pt x="36" y="5263"/>
                      </a:lnTo>
                      <a:lnTo>
                        <a:pt x="50" y="5338"/>
                      </a:lnTo>
                      <a:lnTo>
                        <a:pt x="51" y="5339"/>
                      </a:lnTo>
                      <a:lnTo>
                        <a:pt x="53" y="5343"/>
                      </a:lnTo>
                      <a:lnTo>
                        <a:pt x="61" y="5353"/>
                      </a:lnTo>
                      <a:lnTo>
                        <a:pt x="65" y="5359"/>
                      </a:lnTo>
                      <a:lnTo>
                        <a:pt x="76" y="5384"/>
                      </a:lnTo>
                      <a:lnTo>
                        <a:pt x="77" y="5386"/>
                      </a:lnTo>
                      <a:lnTo>
                        <a:pt x="77" y="5399"/>
                      </a:lnTo>
                      <a:lnTo>
                        <a:pt x="75" y="5405"/>
                      </a:lnTo>
                      <a:lnTo>
                        <a:pt x="72" y="5407"/>
                      </a:lnTo>
                      <a:lnTo>
                        <a:pt x="68" y="5410"/>
                      </a:lnTo>
                      <a:lnTo>
                        <a:pt x="62" y="5410"/>
                      </a:lnTo>
                      <a:lnTo>
                        <a:pt x="48" y="5405"/>
                      </a:lnTo>
                      <a:lnTo>
                        <a:pt x="40" y="5405"/>
                      </a:lnTo>
                      <a:lnTo>
                        <a:pt x="34" y="5405"/>
                      </a:lnTo>
                      <a:lnTo>
                        <a:pt x="26" y="5409"/>
                      </a:lnTo>
                      <a:lnTo>
                        <a:pt x="19" y="5416"/>
                      </a:lnTo>
                      <a:lnTo>
                        <a:pt x="15" y="5421"/>
                      </a:lnTo>
                      <a:lnTo>
                        <a:pt x="12" y="5429"/>
                      </a:lnTo>
                      <a:lnTo>
                        <a:pt x="10" y="5493"/>
                      </a:lnTo>
                      <a:lnTo>
                        <a:pt x="14" y="5528"/>
                      </a:lnTo>
                      <a:lnTo>
                        <a:pt x="12" y="5539"/>
                      </a:lnTo>
                      <a:lnTo>
                        <a:pt x="12" y="5548"/>
                      </a:lnTo>
                      <a:lnTo>
                        <a:pt x="12" y="5553"/>
                      </a:lnTo>
                      <a:lnTo>
                        <a:pt x="19" y="5564"/>
                      </a:lnTo>
                      <a:lnTo>
                        <a:pt x="43" y="5595"/>
                      </a:lnTo>
                      <a:lnTo>
                        <a:pt x="45" y="5598"/>
                      </a:lnTo>
                      <a:lnTo>
                        <a:pt x="51" y="5601"/>
                      </a:lnTo>
                      <a:lnTo>
                        <a:pt x="55" y="5602"/>
                      </a:lnTo>
                      <a:lnTo>
                        <a:pt x="60" y="5605"/>
                      </a:lnTo>
                      <a:lnTo>
                        <a:pt x="87" y="5612"/>
                      </a:lnTo>
                      <a:lnTo>
                        <a:pt x="91" y="5611"/>
                      </a:lnTo>
                      <a:lnTo>
                        <a:pt x="93" y="5609"/>
                      </a:lnTo>
                      <a:lnTo>
                        <a:pt x="117" y="5576"/>
                      </a:lnTo>
                      <a:lnTo>
                        <a:pt x="122" y="5563"/>
                      </a:lnTo>
                      <a:lnTo>
                        <a:pt x="123" y="5560"/>
                      </a:lnTo>
                      <a:lnTo>
                        <a:pt x="132" y="5559"/>
                      </a:lnTo>
                      <a:lnTo>
                        <a:pt x="137" y="5559"/>
                      </a:lnTo>
                      <a:lnTo>
                        <a:pt x="142" y="5560"/>
                      </a:lnTo>
                      <a:lnTo>
                        <a:pt x="181" y="5581"/>
                      </a:lnTo>
                      <a:lnTo>
                        <a:pt x="229" y="5610"/>
                      </a:lnTo>
                      <a:lnTo>
                        <a:pt x="260" y="5637"/>
                      </a:lnTo>
                      <a:lnTo>
                        <a:pt x="297" y="5670"/>
                      </a:lnTo>
                      <a:lnTo>
                        <a:pt x="323" y="5691"/>
                      </a:lnTo>
                      <a:lnTo>
                        <a:pt x="327" y="5693"/>
                      </a:lnTo>
                      <a:lnTo>
                        <a:pt x="329" y="5697"/>
                      </a:lnTo>
                      <a:lnTo>
                        <a:pt x="342" y="5723"/>
                      </a:lnTo>
                      <a:lnTo>
                        <a:pt x="342" y="5725"/>
                      </a:lnTo>
                      <a:lnTo>
                        <a:pt x="342" y="5734"/>
                      </a:lnTo>
                      <a:lnTo>
                        <a:pt x="339" y="5747"/>
                      </a:lnTo>
                      <a:lnTo>
                        <a:pt x="339" y="5750"/>
                      </a:lnTo>
                      <a:lnTo>
                        <a:pt x="333" y="5763"/>
                      </a:lnTo>
                      <a:lnTo>
                        <a:pt x="332" y="5764"/>
                      </a:lnTo>
                      <a:lnTo>
                        <a:pt x="329" y="5768"/>
                      </a:lnTo>
                      <a:lnTo>
                        <a:pt x="323" y="5771"/>
                      </a:lnTo>
                      <a:lnTo>
                        <a:pt x="317" y="5774"/>
                      </a:lnTo>
                      <a:lnTo>
                        <a:pt x="314" y="5775"/>
                      </a:lnTo>
                      <a:lnTo>
                        <a:pt x="306" y="5783"/>
                      </a:lnTo>
                      <a:lnTo>
                        <a:pt x="302" y="5785"/>
                      </a:lnTo>
                      <a:lnTo>
                        <a:pt x="298" y="5791"/>
                      </a:lnTo>
                      <a:lnTo>
                        <a:pt x="283" y="5840"/>
                      </a:lnTo>
                      <a:lnTo>
                        <a:pt x="273" y="5893"/>
                      </a:lnTo>
                      <a:lnTo>
                        <a:pt x="273" y="5896"/>
                      </a:lnTo>
                      <a:lnTo>
                        <a:pt x="276" y="5901"/>
                      </a:lnTo>
                      <a:lnTo>
                        <a:pt x="280" y="5908"/>
                      </a:lnTo>
                      <a:lnTo>
                        <a:pt x="285" y="5913"/>
                      </a:lnTo>
                      <a:lnTo>
                        <a:pt x="287" y="5914"/>
                      </a:lnTo>
                      <a:lnTo>
                        <a:pt x="296" y="5924"/>
                      </a:lnTo>
                      <a:lnTo>
                        <a:pt x="298" y="5928"/>
                      </a:lnTo>
                      <a:lnTo>
                        <a:pt x="299" y="5931"/>
                      </a:lnTo>
                      <a:lnTo>
                        <a:pt x="299" y="5933"/>
                      </a:lnTo>
                      <a:lnTo>
                        <a:pt x="290" y="5990"/>
                      </a:lnTo>
                      <a:lnTo>
                        <a:pt x="293" y="6042"/>
                      </a:lnTo>
                      <a:lnTo>
                        <a:pt x="291" y="6046"/>
                      </a:lnTo>
                      <a:lnTo>
                        <a:pt x="287" y="6050"/>
                      </a:lnTo>
                      <a:lnTo>
                        <a:pt x="262" y="6080"/>
                      </a:lnTo>
                      <a:lnTo>
                        <a:pt x="261" y="6081"/>
                      </a:lnTo>
                      <a:lnTo>
                        <a:pt x="253" y="6083"/>
                      </a:lnTo>
                      <a:lnTo>
                        <a:pt x="249" y="6086"/>
                      </a:lnTo>
                      <a:lnTo>
                        <a:pt x="246" y="6088"/>
                      </a:lnTo>
                      <a:lnTo>
                        <a:pt x="244" y="6093"/>
                      </a:lnTo>
                      <a:lnTo>
                        <a:pt x="245" y="6114"/>
                      </a:lnTo>
                      <a:lnTo>
                        <a:pt x="245" y="6123"/>
                      </a:lnTo>
                      <a:lnTo>
                        <a:pt x="246" y="6131"/>
                      </a:lnTo>
                      <a:lnTo>
                        <a:pt x="249" y="6136"/>
                      </a:lnTo>
                      <a:lnTo>
                        <a:pt x="251" y="6139"/>
                      </a:lnTo>
                      <a:lnTo>
                        <a:pt x="266" y="6158"/>
                      </a:lnTo>
                      <a:lnTo>
                        <a:pt x="273" y="6163"/>
                      </a:lnTo>
                      <a:lnTo>
                        <a:pt x="276" y="6167"/>
                      </a:lnTo>
                      <a:lnTo>
                        <a:pt x="280" y="6170"/>
                      </a:lnTo>
                      <a:lnTo>
                        <a:pt x="283" y="6175"/>
                      </a:lnTo>
                      <a:lnTo>
                        <a:pt x="308" y="6230"/>
                      </a:lnTo>
                      <a:lnTo>
                        <a:pt x="265" y="6257"/>
                      </a:lnTo>
                      <a:lnTo>
                        <a:pt x="257" y="6260"/>
                      </a:lnTo>
                      <a:lnTo>
                        <a:pt x="203" y="6273"/>
                      </a:lnTo>
                      <a:lnTo>
                        <a:pt x="188" y="6272"/>
                      </a:lnTo>
                      <a:lnTo>
                        <a:pt x="185" y="6273"/>
                      </a:lnTo>
                      <a:lnTo>
                        <a:pt x="184" y="6275"/>
                      </a:lnTo>
                      <a:lnTo>
                        <a:pt x="160" y="6273"/>
                      </a:lnTo>
                      <a:lnTo>
                        <a:pt x="155" y="6272"/>
                      </a:lnTo>
                      <a:lnTo>
                        <a:pt x="153" y="6271"/>
                      </a:lnTo>
                      <a:lnTo>
                        <a:pt x="153" y="6270"/>
                      </a:lnTo>
                      <a:lnTo>
                        <a:pt x="150" y="6266"/>
                      </a:lnTo>
                      <a:lnTo>
                        <a:pt x="148" y="6246"/>
                      </a:lnTo>
                      <a:lnTo>
                        <a:pt x="148" y="6242"/>
                      </a:lnTo>
                      <a:lnTo>
                        <a:pt x="149" y="6234"/>
                      </a:lnTo>
                      <a:lnTo>
                        <a:pt x="148" y="6230"/>
                      </a:lnTo>
                      <a:lnTo>
                        <a:pt x="147" y="6230"/>
                      </a:lnTo>
                      <a:lnTo>
                        <a:pt x="145" y="6227"/>
                      </a:lnTo>
                      <a:lnTo>
                        <a:pt x="139" y="6227"/>
                      </a:lnTo>
                      <a:lnTo>
                        <a:pt x="78" y="6239"/>
                      </a:lnTo>
                      <a:lnTo>
                        <a:pt x="6" y="6245"/>
                      </a:lnTo>
                      <a:lnTo>
                        <a:pt x="4" y="6245"/>
                      </a:lnTo>
                      <a:lnTo>
                        <a:pt x="1" y="6249"/>
                      </a:lnTo>
                      <a:lnTo>
                        <a:pt x="0" y="6252"/>
                      </a:lnTo>
                      <a:lnTo>
                        <a:pt x="1" y="6255"/>
                      </a:lnTo>
                      <a:lnTo>
                        <a:pt x="2" y="6262"/>
                      </a:lnTo>
                      <a:lnTo>
                        <a:pt x="34" y="6316"/>
                      </a:lnTo>
                      <a:lnTo>
                        <a:pt x="43" y="6331"/>
                      </a:lnTo>
                      <a:lnTo>
                        <a:pt x="47" y="6328"/>
                      </a:lnTo>
                      <a:lnTo>
                        <a:pt x="50" y="6328"/>
                      </a:lnTo>
                      <a:lnTo>
                        <a:pt x="82" y="6327"/>
                      </a:lnTo>
                      <a:lnTo>
                        <a:pt x="87" y="6328"/>
                      </a:lnTo>
                      <a:lnTo>
                        <a:pt x="91" y="6328"/>
                      </a:lnTo>
                      <a:lnTo>
                        <a:pt x="128" y="6359"/>
                      </a:lnTo>
                      <a:lnTo>
                        <a:pt x="159" y="6395"/>
                      </a:lnTo>
                      <a:lnTo>
                        <a:pt x="171" y="6393"/>
                      </a:lnTo>
                      <a:lnTo>
                        <a:pt x="184" y="6393"/>
                      </a:lnTo>
                      <a:lnTo>
                        <a:pt x="191" y="6394"/>
                      </a:lnTo>
                      <a:lnTo>
                        <a:pt x="232" y="6403"/>
                      </a:lnTo>
                      <a:lnTo>
                        <a:pt x="236" y="6403"/>
                      </a:lnTo>
                      <a:lnTo>
                        <a:pt x="237" y="6405"/>
                      </a:lnTo>
                      <a:lnTo>
                        <a:pt x="240" y="6405"/>
                      </a:lnTo>
                      <a:lnTo>
                        <a:pt x="240" y="6408"/>
                      </a:lnTo>
                      <a:lnTo>
                        <a:pt x="245" y="6419"/>
                      </a:lnTo>
                      <a:lnTo>
                        <a:pt x="247" y="6423"/>
                      </a:lnTo>
                      <a:lnTo>
                        <a:pt x="252" y="6428"/>
                      </a:lnTo>
                      <a:lnTo>
                        <a:pt x="263" y="6435"/>
                      </a:lnTo>
                      <a:lnTo>
                        <a:pt x="276" y="6442"/>
                      </a:lnTo>
                      <a:lnTo>
                        <a:pt x="288" y="6449"/>
                      </a:lnTo>
                      <a:lnTo>
                        <a:pt x="304" y="6460"/>
                      </a:lnTo>
                      <a:lnTo>
                        <a:pt x="308" y="6462"/>
                      </a:lnTo>
                      <a:lnTo>
                        <a:pt x="312" y="6469"/>
                      </a:lnTo>
                      <a:lnTo>
                        <a:pt x="313" y="6471"/>
                      </a:lnTo>
                      <a:lnTo>
                        <a:pt x="314" y="6498"/>
                      </a:lnTo>
                      <a:lnTo>
                        <a:pt x="312" y="6505"/>
                      </a:lnTo>
                      <a:lnTo>
                        <a:pt x="306" y="6522"/>
                      </a:lnTo>
                      <a:lnTo>
                        <a:pt x="301" y="6539"/>
                      </a:lnTo>
                      <a:lnTo>
                        <a:pt x="301" y="6546"/>
                      </a:lnTo>
                      <a:lnTo>
                        <a:pt x="303" y="6551"/>
                      </a:lnTo>
                      <a:lnTo>
                        <a:pt x="307" y="6557"/>
                      </a:lnTo>
                      <a:lnTo>
                        <a:pt x="311" y="6558"/>
                      </a:lnTo>
                      <a:lnTo>
                        <a:pt x="316" y="6560"/>
                      </a:lnTo>
                      <a:lnTo>
                        <a:pt x="328" y="6564"/>
                      </a:lnTo>
                      <a:lnTo>
                        <a:pt x="331" y="6564"/>
                      </a:lnTo>
                      <a:lnTo>
                        <a:pt x="333" y="6560"/>
                      </a:lnTo>
                      <a:lnTo>
                        <a:pt x="338" y="6552"/>
                      </a:lnTo>
                      <a:lnTo>
                        <a:pt x="339" y="6551"/>
                      </a:lnTo>
                      <a:lnTo>
                        <a:pt x="344" y="6549"/>
                      </a:lnTo>
                      <a:lnTo>
                        <a:pt x="349" y="6549"/>
                      </a:lnTo>
                      <a:lnTo>
                        <a:pt x="375" y="6560"/>
                      </a:lnTo>
                      <a:lnTo>
                        <a:pt x="384" y="6567"/>
                      </a:lnTo>
                      <a:lnTo>
                        <a:pt x="399" y="6577"/>
                      </a:lnTo>
                      <a:lnTo>
                        <a:pt x="401" y="6579"/>
                      </a:lnTo>
                      <a:lnTo>
                        <a:pt x="410" y="6587"/>
                      </a:lnTo>
                      <a:lnTo>
                        <a:pt x="422" y="6604"/>
                      </a:lnTo>
                      <a:lnTo>
                        <a:pt x="431" y="6619"/>
                      </a:lnTo>
                      <a:lnTo>
                        <a:pt x="437" y="6626"/>
                      </a:lnTo>
                      <a:lnTo>
                        <a:pt x="439" y="6630"/>
                      </a:lnTo>
                      <a:lnTo>
                        <a:pt x="447" y="6647"/>
                      </a:lnTo>
                      <a:lnTo>
                        <a:pt x="447" y="6651"/>
                      </a:lnTo>
                      <a:lnTo>
                        <a:pt x="449" y="6652"/>
                      </a:lnTo>
                      <a:lnTo>
                        <a:pt x="460" y="6728"/>
                      </a:lnTo>
                      <a:lnTo>
                        <a:pt x="461" y="6733"/>
                      </a:lnTo>
                      <a:lnTo>
                        <a:pt x="461" y="6743"/>
                      </a:lnTo>
                      <a:lnTo>
                        <a:pt x="444" y="6836"/>
                      </a:lnTo>
                      <a:lnTo>
                        <a:pt x="422" y="6860"/>
                      </a:lnTo>
                      <a:lnTo>
                        <a:pt x="416" y="6865"/>
                      </a:lnTo>
                      <a:lnTo>
                        <a:pt x="413" y="6867"/>
                      </a:lnTo>
                      <a:lnTo>
                        <a:pt x="396" y="6872"/>
                      </a:lnTo>
                      <a:lnTo>
                        <a:pt x="393" y="6874"/>
                      </a:lnTo>
                      <a:lnTo>
                        <a:pt x="388" y="6874"/>
                      </a:lnTo>
                      <a:lnTo>
                        <a:pt x="385" y="6875"/>
                      </a:lnTo>
                      <a:lnTo>
                        <a:pt x="384" y="6877"/>
                      </a:lnTo>
                      <a:lnTo>
                        <a:pt x="383" y="6881"/>
                      </a:lnTo>
                      <a:lnTo>
                        <a:pt x="381" y="6895"/>
                      </a:lnTo>
                      <a:lnTo>
                        <a:pt x="383" y="6901"/>
                      </a:lnTo>
                      <a:lnTo>
                        <a:pt x="383" y="6908"/>
                      </a:lnTo>
                      <a:lnTo>
                        <a:pt x="384" y="6915"/>
                      </a:lnTo>
                      <a:lnTo>
                        <a:pt x="385" y="6921"/>
                      </a:lnTo>
                      <a:lnTo>
                        <a:pt x="388" y="6926"/>
                      </a:lnTo>
                      <a:lnTo>
                        <a:pt x="391" y="6929"/>
                      </a:lnTo>
                      <a:lnTo>
                        <a:pt x="395" y="6933"/>
                      </a:lnTo>
                      <a:lnTo>
                        <a:pt x="401" y="6936"/>
                      </a:lnTo>
                      <a:lnTo>
                        <a:pt x="409" y="6938"/>
                      </a:lnTo>
                      <a:lnTo>
                        <a:pt x="416" y="6939"/>
                      </a:lnTo>
                      <a:lnTo>
                        <a:pt x="421" y="6941"/>
                      </a:lnTo>
                      <a:lnTo>
                        <a:pt x="426" y="6943"/>
                      </a:lnTo>
                      <a:lnTo>
                        <a:pt x="430" y="6946"/>
                      </a:lnTo>
                      <a:lnTo>
                        <a:pt x="435" y="6952"/>
                      </a:lnTo>
                      <a:lnTo>
                        <a:pt x="437" y="6958"/>
                      </a:lnTo>
                      <a:lnTo>
                        <a:pt x="439" y="6970"/>
                      </a:lnTo>
                      <a:lnTo>
                        <a:pt x="439" y="6993"/>
                      </a:lnTo>
                      <a:lnTo>
                        <a:pt x="437" y="7002"/>
                      </a:lnTo>
                      <a:lnTo>
                        <a:pt x="434" y="7010"/>
                      </a:lnTo>
                      <a:lnTo>
                        <a:pt x="430" y="7025"/>
                      </a:lnTo>
                      <a:lnTo>
                        <a:pt x="430" y="7029"/>
                      </a:lnTo>
                      <a:lnTo>
                        <a:pt x="431" y="7031"/>
                      </a:lnTo>
                      <a:lnTo>
                        <a:pt x="432" y="7034"/>
                      </a:lnTo>
                      <a:lnTo>
                        <a:pt x="435" y="7036"/>
                      </a:lnTo>
                      <a:lnTo>
                        <a:pt x="441" y="7040"/>
                      </a:lnTo>
                      <a:lnTo>
                        <a:pt x="450" y="7043"/>
                      </a:lnTo>
                      <a:lnTo>
                        <a:pt x="467" y="7045"/>
                      </a:lnTo>
                      <a:lnTo>
                        <a:pt x="477" y="7045"/>
                      </a:lnTo>
                      <a:lnTo>
                        <a:pt x="506" y="7046"/>
                      </a:lnTo>
                      <a:lnTo>
                        <a:pt x="564" y="7046"/>
                      </a:lnTo>
                      <a:lnTo>
                        <a:pt x="567" y="7046"/>
                      </a:lnTo>
                      <a:lnTo>
                        <a:pt x="572" y="7079"/>
                      </a:lnTo>
                      <a:lnTo>
                        <a:pt x="621" y="7167"/>
                      </a:lnTo>
                      <a:lnTo>
                        <a:pt x="624" y="7169"/>
                      </a:lnTo>
                      <a:lnTo>
                        <a:pt x="665" y="7209"/>
                      </a:lnTo>
                      <a:lnTo>
                        <a:pt x="672" y="7214"/>
                      </a:lnTo>
                      <a:lnTo>
                        <a:pt x="753" y="7267"/>
                      </a:lnTo>
                      <a:lnTo>
                        <a:pt x="760" y="7272"/>
                      </a:lnTo>
                      <a:lnTo>
                        <a:pt x="767" y="7272"/>
                      </a:lnTo>
                      <a:lnTo>
                        <a:pt x="772" y="7271"/>
                      </a:lnTo>
                      <a:lnTo>
                        <a:pt x="775" y="7271"/>
                      </a:lnTo>
                      <a:lnTo>
                        <a:pt x="783" y="7272"/>
                      </a:lnTo>
                      <a:lnTo>
                        <a:pt x="790" y="7275"/>
                      </a:lnTo>
                      <a:lnTo>
                        <a:pt x="796" y="7279"/>
                      </a:lnTo>
                      <a:lnTo>
                        <a:pt x="803" y="7284"/>
                      </a:lnTo>
                      <a:lnTo>
                        <a:pt x="808" y="7294"/>
                      </a:lnTo>
                      <a:lnTo>
                        <a:pt x="816" y="7307"/>
                      </a:lnTo>
                      <a:lnTo>
                        <a:pt x="821" y="7313"/>
                      </a:lnTo>
                      <a:lnTo>
                        <a:pt x="824" y="7315"/>
                      </a:lnTo>
                      <a:lnTo>
                        <a:pt x="830" y="7317"/>
                      </a:lnTo>
                      <a:lnTo>
                        <a:pt x="839" y="7320"/>
                      </a:lnTo>
                      <a:lnTo>
                        <a:pt x="900" y="7336"/>
                      </a:lnTo>
                      <a:lnTo>
                        <a:pt x="954" y="7338"/>
                      </a:lnTo>
                      <a:lnTo>
                        <a:pt x="973" y="7344"/>
                      </a:lnTo>
                      <a:lnTo>
                        <a:pt x="990" y="7357"/>
                      </a:lnTo>
                      <a:lnTo>
                        <a:pt x="1001" y="7366"/>
                      </a:lnTo>
                      <a:lnTo>
                        <a:pt x="1005" y="7367"/>
                      </a:lnTo>
                      <a:lnTo>
                        <a:pt x="1011" y="7368"/>
                      </a:lnTo>
                      <a:lnTo>
                        <a:pt x="1016" y="7366"/>
                      </a:lnTo>
                      <a:lnTo>
                        <a:pt x="1018" y="7364"/>
                      </a:lnTo>
                      <a:lnTo>
                        <a:pt x="1021" y="7361"/>
                      </a:lnTo>
                      <a:lnTo>
                        <a:pt x="1025" y="7354"/>
                      </a:lnTo>
                      <a:lnTo>
                        <a:pt x="1026" y="7347"/>
                      </a:lnTo>
                      <a:lnTo>
                        <a:pt x="1028" y="7346"/>
                      </a:lnTo>
                      <a:lnTo>
                        <a:pt x="1030" y="7347"/>
                      </a:lnTo>
                      <a:lnTo>
                        <a:pt x="1034" y="7349"/>
                      </a:lnTo>
                      <a:lnTo>
                        <a:pt x="1039" y="7354"/>
                      </a:lnTo>
                      <a:lnTo>
                        <a:pt x="1042" y="7362"/>
                      </a:lnTo>
                      <a:lnTo>
                        <a:pt x="1046" y="7373"/>
                      </a:lnTo>
                      <a:lnTo>
                        <a:pt x="1047" y="7383"/>
                      </a:lnTo>
                      <a:lnTo>
                        <a:pt x="1047" y="7394"/>
                      </a:lnTo>
                      <a:lnTo>
                        <a:pt x="1046" y="7404"/>
                      </a:lnTo>
                      <a:lnTo>
                        <a:pt x="1045" y="7407"/>
                      </a:lnTo>
                      <a:lnTo>
                        <a:pt x="1036" y="7420"/>
                      </a:lnTo>
                      <a:lnTo>
                        <a:pt x="1029" y="7429"/>
                      </a:lnTo>
                      <a:lnTo>
                        <a:pt x="1024" y="7436"/>
                      </a:lnTo>
                      <a:lnTo>
                        <a:pt x="1020" y="7445"/>
                      </a:lnTo>
                      <a:lnTo>
                        <a:pt x="1016" y="7454"/>
                      </a:lnTo>
                      <a:lnTo>
                        <a:pt x="1015" y="7464"/>
                      </a:lnTo>
                      <a:lnTo>
                        <a:pt x="1015" y="7472"/>
                      </a:lnTo>
                      <a:lnTo>
                        <a:pt x="1016" y="7482"/>
                      </a:lnTo>
                      <a:lnTo>
                        <a:pt x="1018" y="7494"/>
                      </a:lnTo>
                      <a:lnTo>
                        <a:pt x="1019" y="7500"/>
                      </a:lnTo>
                      <a:lnTo>
                        <a:pt x="1021" y="7517"/>
                      </a:lnTo>
                      <a:lnTo>
                        <a:pt x="1024" y="7523"/>
                      </a:lnTo>
                      <a:lnTo>
                        <a:pt x="1028" y="7540"/>
                      </a:lnTo>
                      <a:lnTo>
                        <a:pt x="1031" y="7553"/>
                      </a:lnTo>
                      <a:lnTo>
                        <a:pt x="1034" y="7566"/>
                      </a:lnTo>
                      <a:lnTo>
                        <a:pt x="1035" y="7578"/>
                      </a:lnTo>
                      <a:lnTo>
                        <a:pt x="1034" y="7593"/>
                      </a:lnTo>
                      <a:lnTo>
                        <a:pt x="1029" y="7610"/>
                      </a:lnTo>
                      <a:lnTo>
                        <a:pt x="1028" y="7623"/>
                      </a:lnTo>
                      <a:lnTo>
                        <a:pt x="1026" y="7632"/>
                      </a:lnTo>
                      <a:lnTo>
                        <a:pt x="1028" y="7639"/>
                      </a:lnTo>
                      <a:lnTo>
                        <a:pt x="1029" y="7645"/>
                      </a:lnTo>
                      <a:lnTo>
                        <a:pt x="1034" y="7654"/>
                      </a:lnTo>
                      <a:lnTo>
                        <a:pt x="1036" y="7664"/>
                      </a:lnTo>
                      <a:lnTo>
                        <a:pt x="1039" y="7671"/>
                      </a:lnTo>
                      <a:lnTo>
                        <a:pt x="1037" y="7728"/>
                      </a:lnTo>
                      <a:lnTo>
                        <a:pt x="1037" y="7741"/>
                      </a:lnTo>
                      <a:lnTo>
                        <a:pt x="1036" y="7750"/>
                      </a:lnTo>
                      <a:lnTo>
                        <a:pt x="1035" y="7759"/>
                      </a:lnTo>
                      <a:lnTo>
                        <a:pt x="1037" y="7772"/>
                      </a:lnTo>
                      <a:lnTo>
                        <a:pt x="1040" y="7782"/>
                      </a:lnTo>
                      <a:lnTo>
                        <a:pt x="1044" y="7791"/>
                      </a:lnTo>
                      <a:lnTo>
                        <a:pt x="1049" y="7797"/>
                      </a:lnTo>
                      <a:lnTo>
                        <a:pt x="1055" y="7803"/>
                      </a:lnTo>
                      <a:lnTo>
                        <a:pt x="1062" y="7808"/>
                      </a:lnTo>
                      <a:lnTo>
                        <a:pt x="1072" y="7813"/>
                      </a:lnTo>
                      <a:lnTo>
                        <a:pt x="1083" y="7818"/>
                      </a:lnTo>
                      <a:lnTo>
                        <a:pt x="1096" y="7823"/>
                      </a:lnTo>
                      <a:lnTo>
                        <a:pt x="1106" y="7828"/>
                      </a:lnTo>
                      <a:lnTo>
                        <a:pt x="1127" y="7837"/>
                      </a:lnTo>
                      <a:lnTo>
                        <a:pt x="1141" y="7844"/>
                      </a:lnTo>
                      <a:lnTo>
                        <a:pt x="1153" y="7853"/>
                      </a:lnTo>
                      <a:lnTo>
                        <a:pt x="1169" y="7869"/>
                      </a:lnTo>
                      <a:lnTo>
                        <a:pt x="1178" y="7882"/>
                      </a:lnTo>
                      <a:lnTo>
                        <a:pt x="1182" y="7887"/>
                      </a:lnTo>
                      <a:lnTo>
                        <a:pt x="1187" y="7900"/>
                      </a:lnTo>
                      <a:lnTo>
                        <a:pt x="1190" y="7911"/>
                      </a:lnTo>
                      <a:lnTo>
                        <a:pt x="1210" y="7936"/>
                      </a:lnTo>
                      <a:lnTo>
                        <a:pt x="1228" y="7945"/>
                      </a:lnTo>
                      <a:lnTo>
                        <a:pt x="1236" y="7952"/>
                      </a:lnTo>
                      <a:lnTo>
                        <a:pt x="1241" y="7958"/>
                      </a:lnTo>
                      <a:lnTo>
                        <a:pt x="1243" y="7962"/>
                      </a:lnTo>
                      <a:lnTo>
                        <a:pt x="1245" y="7968"/>
                      </a:lnTo>
                      <a:lnTo>
                        <a:pt x="1246" y="7997"/>
                      </a:lnTo>
                      <a:lnTo>
                        <a:pt x="1246" y="8001"/>
                      </a:lnTo>
                      <a:lnTo>
                        <a:pt x="1246" y="8005"/>
                      </a:lnTo>
                      <a:lnTo>
                        <a:pt x="1244" y="8012"/>
                      </a:lnTo>
                      <a:lnTo>
                        <a:pt x="1241" y="8017"/>
                      </a:lnTo>
                      <a:lnTo>
                        <a:pt x="1235" y="8027"/>
                      </a:lnTo>
                      <a:lnTo>
                        <a:pt x="1229" y="8034"/>
                      </a:lnTo>
                      <a:lnTo>
                        <a:pt x="1224" y="8038"/>
                      </a:lnTo>
                      <a:lnTo>
                        <a:pt x="1209" y="8044"/>
                      </a:lnTo>
                      <a:lnTo>
                        <a:pt x="1188" y="8053"/>
                      </a:lnTo>
                      <a:lnTo>
                        <a:pt x="1173" y="8054"/>
                      </a:lnTo>
                      <a:lnTo>
                        <a:pt x="1164" y="8055"/>
                      </a:lnTo>
                      <a:lnTo>
                        <a:pt x="1157" y="8055"/>
                      </a:lnTo>
                      <a:lnTo>
                        <a:pt x="1144" y="8056"/>
                      </a:lnTo>
                      <a:lnTo>
                        <a:pt x="1139" y="8056"/>
                      </a:lnTo>
                      <a:lnTo>
                        <a:pt x="1134" y="8059"/>
                      </a:lnTo>
                      <a:lnTo>
                        <a:pt x="1131" y="8060"/>
                      </a:lnTo>
                      <a:lnTo>
                        <a:pt x="1127" y="8064"/>
                      </a:lnTo>
                      <a:lnTo>
                        <a:pt x="1123" y="8066"/>
                      </a:lnTo>
                      <a:lnTo>
                        <a:pt x="1119" y="8075"/>
                      </a:lnTo>
                      <a:lnTo>
                        <a:pt x="1117" y="8084"/>
                      </a:lnTo>
                      <a:lnTo>
                        <a:pt x="1116" y="8094"/>
                      </a:lnTo>
                      <a:lnTo>
                        <a:pt x="1116" y="8104"/>
                      </a:lnTo>
                      <a:lnTo>
                        <a:pt x="1117" y="8114"/>
                      </a:lnTo>
                      <a:lnTo>
                        <a:pt x="1118" y="8122"/>
                      </a:lnTo>
                      <a:lnTo>
                        <a:pt x="1118" y="8146"/>
                      </a:lnTo>
                      <a:lnTo>
                        <a:pt x="1118" y="8181"/>
                      </a:lnTo>
                      <a:lnTo>
                        <a:pt x="1118" y="8191"/>
                      </a:lnTo>
                      <a:lnTo>
                        <a:pt x="1116" y="8204"/>
                      </a:lnTo>
                      <a:lnTo>
                        <a:pt x="1113" y="8218"/>
                      </a:lnTo>
                      <a:lnTo>
                        <a:pt x="1110" y="8232"/>
                      </a:lnTo>
                      <a:lnTo>
                        <a:pt x="1100" y="8259"/>
                      </a:lnTo>
                      <a:lnTo>
                        <a:pt x="1091" y="8280"/>
                      </a:lnTo>
                      <a:lnTo>
                        <a:pt x="1083" y="8310"/>
                      </a:lnTo>
                      <a:lnTo>
                        <a:pt x="1083" y="8325"/>
                      </a:lnTo>
                      <a:lnTo>
                        <a:pt x="1085" y="8338"/>
                      </a:lnTo>
                      <a:lnTo>
                        <a:pt x="1087" y="8345"/>
                      </a:lnTo>
                      <a:lnTo>
                        <a:pt x="1095" y="8360"/>
                      </a:lnTo>
                      <a:lnTo>
                        <a:pt x="1105" y="8376"/>
                      </a:lnTo>
                      <a:lnTo>
                        <a:pt x="1115" y="8384"/>
                      </a:lnTo>
                      <a:lnTo>
                        <a:pt x="1115" y="8392"/>
                      </a:lnTo>
                      <a:lnTo>
                        <a:pt x="1115" y="8402"/>
                      </a:lnTo>
                      <a:lnTo>
                        <a:pt x="1117" y="8411"/>
                      </a:lnTo>
                      <a:lnTo>
                        <a:pt x="1119" y="8419"/>
                      </a:lnTo>
                      <a:lnTo>
                        <a:pt x="1123" y="8427"/>
                      </a:lnTo>
                      <a:lnTo>
                        <a:pt x="1131" y="8442"/>
                      </a:lnTo>
                      <a:lnTo>
                        <a:pt x="1142" y="8455"/>
                      </a:lnTo>
                      <a:lnTo>
                        <a:pt x="1154" y="8469"/>
                      </a:lnTo>
                      <a:lnTo>
                        <a:pt x="1167" y="8480"/>
                      </a:lnTo>
                      <a:lnTo>
                        <a:pt x="1180" y="8493"/>
                      </a:lnTo>
                      <a:lnTo>
                        <a:pt x="1194" y="8504"/>
                      </a:lnTo>
                      <a:lnTo>
                        <a:pt x="1201" y="8509"/>
                      </a:lnTo>
                      <a:lnTo>
                        <a:pt x="1204" y="8511"/>
                      </a:lnTo>
                      <a:lnTo>
                        <a:pt x="1210" y="8515"/>
                      </a:lnTo>
                      <a:lnTo>
                        <a:pt x="1220" y="8519"/>
                      </a:lnTo>
                      <a:lnTo>
                        <a:pt x="1234" y="8520"/>
                      </a:lnTo>
                      <a:lnTo>
                        <a:pt x="1239" y="8521"/>
                      </a:lnTo>
                      <a:lnTo>
                        <a:pt x="1244" y="8524"/>
                      </a:lnTo>
                      <a:lnTo>
                        <a:pt x="1250" y="8529"/>
                      </a:lnTo>
                      <a:lnTo>
                        <a:pt x="1256" y="8540"/>
                      </a:lnTo>
                      <a:lnTo>
                        <a:pt x="1256" y="8546"/>
                      </a:lnTo>
                      <a:lnTo>
                        <a:pt x="1255" y="8548"/>
                      </a:lnTo>
                      <a:lnTo>
                        <a:pt x="1254" y="8551"/>
                      </a:lnTo>
                      <a:lnTo>
                        <a:pt x="1252" y="8552"/>
                      </a:lnTo>
                      <a:lnTo>
                        <a:pt x="1243" y="8558"/>
                      </a:lnTo>
                      <a:lnTo>
                        <a:pt x="1239" y="8562"/>
                      </a:lnTo>
                      <a:lnTo>
                        <a:pt x="1235" y="8567"/>
                      </a:lnTo>
                      <a:lnTo>
                        <a:pt x="1229" y="8581"/>
                      </a:lnTo>
                      <a:lnTo>
                        <a:pt x="1215" y="8613"/>
                      </a:lnTo>
                      <a:lnTo>
                        <a:pt x="1214" y="8619"/>
                      </a:lnTo>
                      <a:lnTo>
                        <a:pt x="1214" y="8623"/>
                      </a:lnTo>
                      <a:lnTo>
                        <a:pt x="1215" y="8628"/>
                      </a:lnTo>
                      <a:lnTo>
                        <a:pt x="1234" y="8705"/>
                      </a:lnTo>
                      <a:lnTo>
                        <a:pt x="1236" y="8710"/>
                      </a:lnTo>
                      <a:lnTo>
                        <a:pt x="1251" y="8734"/>
                      </a:lnTo>
                      <a:lnTo>
                        <a:pt x="1250" y="8744"/>
                      </a:lnTo>
                      <a:lnTo>
                        <a:pt x="1246" y="8753"/>
                      </a:lnTo>
                      <a:lnTo>
                        <a:pt x="1241" y="8762"/>
                      </a:lnTo>
                      <a:lnTo>
                        <a:pt x="1236" y="8770"/>
                      </a:lnTo>
                      <a:lnTo>
                        <a:pt x="1229" y="8777"/>
                      </a:lnTo>
                      <a:lnTo>
                        <a:pt x="1221" y="8785"/>
                      </a:lnTo>
                      <a:lnTo>
                        <a:pt x="1213" y="8791"/>
                      </a:lnTo>
                      <a:lnTo>
                        <a:pt x="1204" y="8796"/>
                      </a:lnTo>
                      <a:lnTo>
                        <a:pt x="1156" y="8817"/>
                      </a:lnTo>
                      <a:lnTo>
                        <a:pt x="1129" y="8817"/>
                      </a:lnTo>
                      <a:lnTo>
                        <a:pt x="1126" y="8813"/>
                      </a:lnTo>
                      <a:lnTo>
                        <a:pt x="1123" y="8812"/>
                      </a:lnTo>
                      <a:lnTo>
                        <a:pt x="1115" y="8812"/>
                      </a:lnTo>
                      <a:lnTo>
                        <a:pt x="1095" y="8813"/>
                      </a:lnTo>
                      <a:lnTo>
                        <a:pt x="1088" y="8813"/>
                      </a:lnTo>
                      <a:lnTo>
                        <a:pt x="1081" y="8816"/>
                      </a:lnTo>
                      <a:lnTo>
                        <a:pt x="1074" y="8819"/>
                      </a:lnTo>
                      <a:lnTo>
                        <a:pt x="1070" y="8822"/>
                      </a:lnTo>
                      <a:lnTo>
                        <a:pt x="1070" y="8823"/>
                      </a:lnTo>
                      <a:lnTo>
                        <a:pt x="1067" y="8826"/>
                      </a:lnTo>
                      <a:lnTo>
                        <a:pt x="1042" y="8855"/>
                      </a:lnTo>
                      <a:lnTo>
                        <a:pt x="1000" y="8858"/>
                      </a:lnTo>
                      <a:lnTo>
                        <a:pt x="987" y="8850"/>
                      </a:lnTo>
                      <a:lnTo>
                        <a:pt x="982" y="8844"/>
                      </a:lnTo>
                      <a:lnTo>
                        <a:pt x="952" y="8798"/>
                      </a:lnTo>
                      <a:lnTo>
                        <a:pt x="949" y="8794"/>
                      </a:lnTo>
                      <a:lnTo>
                        <a:pt x="946" y="8782"/>
                      </a:lnTo>
                      <a:lnTo>
                        <a:pt x="944" y="8777"/>
                      </a:lnTo>
                      <a:lnTo>
                        <a:pt x="948" y="8751"/>
                      </a:lnTo>
                      <a:lnTo>
                        <a:pt x="921" y="8721"/>
                      </a:lnTo>
                      <a:lnTo>
                        <a:pt x="917" y="8724"/>
                      </a:lnTo>
                      <a:lnTo>
                        <a:pt x="914" y="8724"/>
                      </a:lnTo>
                      <a:lnTo>
                        <a:pt x="905" y="8724"/>
                      </a:lnTo>
                      <a:lnTo>
                        <a:pt x="883" y="8722"/>
                      </a:lnTo>
                      <a:lnTo>
                        <a:pt x="877" y="8721"/>
                      </a:lnTo>
                      <a:lnTo>
                        <a:pt x="867" y="8716"/>
                      </a:lnTo>
                      <a:lnTo>
                        <a:pt x="856" y="8709"/>
                      </a:lnTo>
                      <a:lnTo>
                        <a:pt x="854" y="8708"/>
                      </a:lnTo>
                      <a:lnTo>
                        <a:pt x="824" y="8708"/>
                      </a:lnTo>
                      <a:lnTo>
                        <a:pt x="818" y="8710"/>
                      </a:lnTo>
                      <a:lnTo>
                        <a:pt x="815" y="8711"/>
                      </a:lnTo>
                      <a:lnTo>
                        <a:pt x="814" y="8712"/>
                      </a:lnTo>
                      <a:lnTo>
                        <a:pt x="813" y="8715"/>
                      </a:lnTo>
                      <a:lnTo>
                        <a:pt x="811" y="8717"/>
                      </a:lnTo>
                      <a:lnTo>
                        <a:pt x="810" y="8854"/>
                      </a:lnTo>
                      <a:lnTo>
                        <a:pt x="814" y="8865"/>
                      </a:lnTo>
                      <a:lnTo>
                        <a:pt x="836" y="8925"/>
                      </a:lnTo>
                      <a:lnTo>
                        <a:pt x="852" y="8965"/>
                      </a:lnTo>
                      <a:lnTo>
                        <a:pt x="855" y="8970"/>
                      </a:lnTo>
                      <a:lnTo>
                        <a:pt x="859" y="8975"/>
                      </a:lnTo>
                      <a:lnTo>
                        <a:pt x="864" y="8978"/>
                      </a:lnTo>
                      <a:lnTo>
                        <a:pt x="866" y="8982"/>
                      </a:lnTo>
                      <a:lnTo>
                        <a:pt x="873" y="8990"/>
                      </a:lnTo>
                      <a:lnTo>
                        <a:pt x="882" y="9002"/>
                      </a:lnTo>
                      <a:lnTo>
                        <a:pt x="880" y="9009"/>
                      </a:lnTo>
                      <a:lnTo>
                        <a:pt x="878" y="9012"/>
                      </a:lnTo>
                      <a:lnTo>
                        <a:pt x="844" y="9069"/>
                      </a:lnTo>
                      <a:lnTo>
                        <a:pt x="836" y="9073"/>
                      </a:lnTo>
                      <a:lnTo>
                        <a:pt x="835" y="9073"/>
                      </a:lnTo>
                      <a:lnTo>
                        <a:pt x="830" y="9080"/>
                      </a:lnTo>
                      <a:lnTo>
                        <a:pt x="829" y="9084"/>
                      </a:lnTo>
                      <a:lnTo>
                        <a:pt x="828" y="9086"/>
                      </a:lnTo>
                      <a:lnTo>
                        <a:pt x="830" y="9109"/>
                      </a:lnTo>
                      <a:lnTo>
                        <a:pt x="835" y="9131"/>
                      </a:lnTo>
                      <a:lnTo>
                        <a:pt x="837" y="9135"/>
                      </a:lnTo>
                      <a:lnTo>
                        <a:pt x="841" y="9139"/>
                      </a:lnTo>
                      <a:lnTo>
                        <a:pt x="842" y="9139"/>
                      </a:lnTo>
                      <a:lnTo>
                        <a:pt x="846" y="9139"/>
                      </a:lnTo>
                      <a:lnTo>
                        <a:pt x="864" y="9171"/>
                      </a:lnTo>
                      <a:lnTo>
                        <a:pt x="864" y="9175"/>
                      </a:lnTo>
                      <a:lnTo>
                        <a:pt x="864" y="9177"/>
                      </a:lnTo>
                      <a:lnTo>
                        <a:pt x="862" y="9178"/>
                      </a:lnTo>
                      <a:lnTo>
                        <a:pt x="849" y="9183"/>
                      </a:lnTo>
                      <a:lnTo>
                        <a:pt x="828" y="9192"/>
                      </a:lnTo>
                      <a:lnTo>
                        <a:pt x="811" y="9197"/>
                      </a:lnTo>
                      <a:lnTo>
                        <a:pt x="806" y="9202"/>
                      </a:lnTo>
                      <a:lnTo>
                        <a:pt x="804" y="9206"/>
                      </a:lnTo>
                      <a:lnTo>
                        <a:pt x="803" y="9207"/>
                      </a:lnTo>
                      <a:lnTo>
                        <a:pt x="803" y="9211"/>
                      </a:lnTo>
                      <a:lnTo>
                        <a:pt x="799" y="9300"/>
                      </a:lnTo>
                      <a:lnTo>
                        <a:pt x="800" y="9301"/>
                      </a:lnTo>
                      <a:lnTo>
                        <a:pt x="810" y="9311"/>
                      </a:lnTo>
                      <a:lnTo>
                        <a:pt x="816" y="9315"/>
                      </a:lnTo>
                      <a:lnTo>
                        <a:pt x="818" y="9316"/>
                      </a:lnTo>
                      <a:lnTo>
                        <a:pt x="840" y="9318"/>
                      </a:lnTo>
                      <a:lnTo>
                        <a:pt x="845" y="9318"/>
                      </a:lnTo>
                      <a:lnTo>
                        <a:pt x="850" y="9315"/>
                      </a:lnTo>
                      <a:lnTo>
                        <a:pt x="878" y="9300"/>
                      </a:lnTo>
                      <a:lnTo>
                        <a:pt x="901" y="9288"/>
                      </a:lnTo>
                      <a:lnTo>
                        <a:pt x="901" y="9285"/>
                      </a:lnTo>
                      <a:lnTo>
                        <a:pt x="902" y="9284"/>
                      </a:lnTo>
                      <a:lnTo>
                        <a:pt x="906" y="9280"/>
                      </a:lnTo>
                      <a:lnTo>
                        <a:pt x="910" y="9278"/>
                      </a:lnTo>
                      <a:lnTo>
                        <a:pt x="917" y="9275"/>
                      </a:lnTo>
                      <a:lnTo>
                        <a:pt x="932" y="9274"/>
                      </a:lnTo>
                      <a:lnTo>
                        <a:pt x="934" y="9275"/>
                      </a:lnTo>
                      <a:lnTo>
                        <a:pt x="936" y="9275"/>
                      </a:lnTo>
                      <a:lnTo>
                        <a:pt x="958" y="9301"/>
                      </a:lnTo>
                      <a:lnTo>
                        <a:pt x="968" y="9329"/>
                      </a:lnTo>
                      <a:lnTo>
                        <a:pt x="967" y="9354"/>
                      </a:lnTo>
                      <a:lnTo>
                        <a:pt x="968" y="9372"/>
                      </a:lnTo>
                      <a:lnTo>
                        <a:pt x="969" y="9378"/>
                      </a:lnTo>
                      <a:lnTo>
                        <a:pt x="980" y="9426"/>
                      </a:lnTo>
                      <a:lnTo>
                        <a:pt x="983" y="9433"/>
                      </a:lnTo>
                      <a:lnTo>
                        <a:pt x="984" y="9434"/>
                      </a:lnTo>
                      <a:lnTo>
                        <a:pt x="1013" y="9479"/>
                      </a:lnTo>
                      <a:lnTo>
                        <a:pt x="1050" y="9534"/>
                      </a:lnTo>
                      <a:lnTo>
                        <a:pt x="1052" y="9536"/>
                      </a:lnTo>
                      <a:lnTo>
                        <a:pt x="1066" y="9549"/>
                      </a:lnTo>
                      <a:lnTo>
                        <a:pt x="1069" y="9550"/>
                      </a:lnTo>
                      <a:lnTo>
                        <a:pt x="1072" y="9550"/>
                      </a:lnTo>
                      <a:lnTo>
                        <a:pt x="1076" y="9546"/>
                      </a:lnTo>
                      <a:lnTo>
                        <a:pt x="1077" y="9545"/>
                      </a:lnTo>
                      <a:lnTo>
                        <a:pt x="1081" y="9542"/>
                      </a:lnTo>
                      <a:lnTo>
                        <a:pt x="1083" y="9542"/>
                      </a:lnTo>
                      <a:lnTo>
                        <a:pt x="1095" y="9538"/>
                      </a:lnTo>
                      <a:lnTo>
                        <a:pt x="1126" y="9539"/>
                      </a:lnTo>
                      <a:lnTo>
                        <a:pt x="1128" y="9540"/>
                      </a:lnTo>
                      <a:lnTo>
                        <a:pt x="1141" y="9546"/>
                      </a:lnTo>
                      <a:lnTo>
                        <a:pt x="1168" y="9560"/>
                      </a:lnTo>
                      <a:lnTo>
                        <a:pt x="1169" y="9561"/>
                      </a:lnTo>
                      <a:lnTo>
                        <a:pt x="1173" y="9565"/>
                      </a:lnTo>
                      <a:lnTo>
                        <a:pt x="1175" y="9571"/>
                      </a:lnTo>
                      <a:lnTo>
                        <a:pt x="1175" y="9572"/>
                      </a:lnTo>
                      <a:lnTo>
                        <a:pt x="1194" y="9606"/>
                      </a:lnTo>
                      <a:lnTo>
                        <a:pt x="1225" y="9638"/>
                      </a:lnTo>
                      <a:lnTo>
                        <a:pt x="1262" y="9664"/>
                      </a:lnTo>
                      <a:lnTo>
                        <a:pt x="1267" y="9665"/>
                      </a:lnTo>
                      <a:lnTo>
                        <a:pt x="1270" y="9667"/>
                      </a:lnTo>
                      <a:lnTo>
                        <a:pt x="1274" y="9670"/>
                      </a:lnTo>
                      <a:lnTo>
                        <a:pt x="1288" y="9699"/>
                      </a:lnTo>
                      <a:lnTo>
                        <a:pt x="1288" y="9702"/>
                      </a:lnTo>
                      <a:lnTo>
                        <a:pt x="1288" y="9704"/>
                      </a:lnTo>
                      <a:lnTo>
                        <a:pt x="1288" y="9706"/>
                      </a:lnTo>
                      <a:lnTo>
                        <a:pt x="1275" y="9719"/>
                      </a:lnTo>
                      <a:lnTo>
                        <a:pt x="1265" y="9738"/>
                      </a:lnTo>
                      <a:lnTo>
                        <a:pt x="1262" y="9771"/>
                      </a:lnTo>
                      <a:lnTo>
                        <a:pt x="1277" y="9776"/>
                      </a:lnTo>
                      <a:lnTo>
                        <a:pt x="1287" y="9779"/>
                      </a:lnTo>
                      <a:lnTo>
                        <a:pt x="1293" y="9782"/>
                      </a:lnTo>
                      <a:lnTo>
                        <a:pt x="1295" y="9785"/>
                      </a:lnTo>
                      <a:lnTo>
                        <a:pt x="1333" y="9815"/>
                      </a:lnTo>
                      <a:lnTo>
                        <a:pt x="1353" y="9834"/>
                      </a:lnTo>
                      <a:lnTo>
                        <a:pt x="1378" y="9848"/>
                      </a:lnTo>
                      <a:lnTo>
                        <a:pt x="1383" y="9848"/>
                      </a:lnTo>
                      <a:lnTo>
                        <a:pt x="1387" y="9848"/>
                      </a:lnTo>
                      <a:lnTo>
                        <a:pt x="1393" y="9852"/>
                      </a:lnTo>
                      <a:lnTo>
                        <a:pt x="1395" y="9854"/>
                      </a:lnTo>
                      <a:lnTo>
                        <a:pt x="1439" y="9900"/>
                      </a:lnTo>
                      <a:lnTo>
                        <a:pt x="1441" y="9905"/>
                      </a:lnTo>
                      <a:lnTo>
                        <a:pt x="1441" y="9908"/>
                      </a:lnTo>
                      <a:lnTo>
                        <a:pt x="1443" y="9918"/>
                      </a:lnTo>
                      <a:lnTo>
                        <a:pt x="1446" y="9928"/>
                      </a:lnTo>
                      <a:lnTo>
                        <a:pt x="1449" y="9933"/>
                      </a:lnTo>
                      <a:lnTo>
                        <a:pt x="1450" y="9936"/>
                      </a:lnTo>
                      <a:lnTo>
                        <a:pt x="1454" y="9939"/>
                      </a:lnTo>
                      <a:lnTo>
                        <a:pt x="1484" y="9962"/>
                      </a:lnTo>
                      <a:lnTo>
                        <a:pt x="1485" y="9965"/>
                      </a:lnTo>
                      <a:lnTo>
                        <a:pt x="1502" y="9972"/>
                      </a:lnTo>
                      <a:lnTo>
                        <a:pt x="1512" y="9979"/>
                      </a:lnTo>
                      <a:lnTo>
                        <a:pt x="1515" y="9980"/>
                      </a:lnTo>
                      <a:lnTo>
                        <a:pt x="1517" y="9982"/>
                      </a:lnTo>
                      <a:lnTo>
                        <a:pt x="1525" y="10005"/>
                      </a:lnTo>
                      <a:lnTo>
                        <a:pt x="1525" y="10007"/>
                      </a:lnTo>
                      <a:lnTo>
                        <a:pt x="1523" y="10010"/>
                      </a:lnTo>
                      <a:lnTo>
                        <a:pt x="1521" y="10011"/>
                      </a:lnTo>
                      <a:lnTo>
                        <a:pt x="1532" y="10037"/>
                      </a:lnTo>
                      <a:lnTo>
                        <a:pt x="1533" y="10042"/>
                      </a:lnTo>
                      <a:lnTo>
                        <a:pt x="1536" y="10064"/>
                      </a:lnTo>
                      <a:lnTo>
                        <a:pt x="1536" y="10071"/>
                      </a:lnTo>
                      <a:lnTo>
                        <a:pt x="1533" y="10077"/>
                      </a:lnTo>
                      <a:lnTo>
                        <a:pt x="1531" y="10078"/>
                      </a:lnTo>
                      <a:lnTo>
                        <a:pt x="1530" y="10082"/>
                      </a:lnTo>
                      <a:lnTo>
                        <a:pt x="1528" y="10084"/>
                      </a:lnTo>
                      <a:lnTo>
                        <a:pt x="1530" y="10087"/>
                      </a:lnTo>
                      <a:lnTo>
                        <a:pt x="1537" y="10103"/>
                      </a:lnTo>
                      <a:lnTo>
                        <a:pt x="1541" y="10108"/>
                      </a:lnTo>
                      <a:lnTo>
                        <a:pt x="1547" y="10112"/>
                      </a:lnTo>
                      <a:lnTo>
                        <a:pt x="1575" y="10119"/>
                      </a:lnTo>
                      <a:lnTo>
                        <a:pt x="1577" y="10119"/>
                      </a:lnTo>
                      <a:lnTo>
                        <a:pt x="1582" y="10117"/>
                      </a:lnTo>
                      <a:lnTo>
                        <a:pt x="1594" y="10105"/>
                      </a:lnTo>
                      <a:lnTo>
                        <a:pt x="1636" y="10063"/>
                      </a:lnTo>
                      <a:lnTo>
                        <a:pt x="1654" y="10042"/>
                      </a:lnTo>
                      <a:lnTo>
                        <a:pt x="1679" y="10021"/>
                      </a:lnTo>
                      <a:lnTo>
                        <a:pt x="1768" y="9961"/>
                      </a:lnTo>
                      <a:lnTo>
                        <a:pt x="1772" y="9960"/>
                      </a:lnTo>
                      <a:lnTo>
                        <a:pt x="1777" y="9960"/>
                      </a:lnTo>
                      <a:lnTo>
                        <a:pt x="1784" y="9966"/>
                      </a:lnTo>
                      <a:lnTo>
                        <a:pt x="1787" y="9971"/>
                      </a:lnTo>
                      <a:lnTo>
                        <a:pt x="1789" y="9975"/>
                      </a:lnTo>
                      <a:lnTo>
                        <a:pt x="1790" y="9979"/>
                      </a:lnTo>
                      <a:lnTo>
                        <a:pt x="1802" y="10015"/>
                      </a:lnTo>
                      <a:lnTo>
                        <a:pt x="1802" y="10017"/>
                      </a:lnTo>
                      <a:lnTo>
                        <a:pt x="1803" y="10022"/>
                      </a:lnTo>
                      <a:lnTo>
                        <a:pt x="1802" y="10026"/>
                      </a:lnTo>
                      <a:lnTo>
                        <a:pt x="1800" y="10038"/>
                      </a:lnTo>
                      <a:lnTo>
                        <a:pt x="1803" y="10049"/>
                      </a:lnTo>
                      <a:lnTo>
                        <a:pt x="1813" y="10073"/>
                      </a:lnTo>
                      <a:lnTo>
                        <a:pt x="1815" y="10077"/>
                      </a:lnTo>
                      <a:lnTo>
                        <a:pt x="1867" y="10112"/>
                      </a:lnTo>
                      <a:lnTo>
                        <a:pt x="1917" y="10129"/>
                      </a:lnTo>
                      <a:lnTo>
                        <a:pt x="1945" y="10136"/>
                      </a:lnTo>
                      <a:lnTo>
                        <a:pt x="1951" y="10139"/>
                      </a:lnTo>
                      <a:lnTo>
                        <a:pt x="1953" y="10143"/>
                      </a:lnTo>
                      <a:lnTo>
                        <a:pt x="1954" y="10145"/>
                      </a:lnTo>
                      <a:lnTo>
                        <a:pt x="1956" y="10151"/>
                      </a:lnTo>
                      <a:lnTo>
                        <a:pt x="1958" y="10158"/>
                      </a:lnTo>
                      <a:lnTo>
                        <a:pt x="1962" y="10169"/>
                      </a:lnTo>
                      <a:lnTo>
                        <a:pt x="1964" y="10175"/>
                      </a:lnTo>
                      <a:lnTo>
                        <a:pt x="1967" y="10179"/>
                      </a:lnTo>
                      <a:lnTo>
                        <a:pt x="2002" y="10205"/>
                      </a:lnTo>
                      <a:lnTo>
                        <a:pt x="2019" y="10213"/>
                      </a:lnTo>
                      <a:lnTo>
                        <a:pt x="2023" y="10215"/>
                      </a:lnTo>
                      <a:lnTo>
                        <a:pt x="2041" y="10222"/>
                      </a:lnTo>
                      <a:lnTo>
                        <a:pt x="2045" y="10225"/>
                      </a:lnTo>
                      <a:lnTo>
                        <a:pt x="2050" y="10228"/>
                      </a:lnTo>
                      <a:lnTo>
                        <a:pt x="2075" y="10249"/>
                      </a:lnTo>
                      <a:lnTo>
                        <a:pt x="2081" y="10254"/>
                      </a:lnTo>
                      <a:lnTo>
                        <a:pt x="2092" y="10266"/>
                      </a:lnTo>
                      <a:lnTo>
                        <a:pt x="2095" y="10269"/>
                      </a:lnTo>
                      <a:lnTo>
                        <a:pt x="2120" y="10324"/>
                      </a:lnTo>
                      <a:lnTo>
                        <a:pt x="2132" y="10353"/>
                      </a:lnTo>
                      <a:lnTo>
                        <a:pt x="2135" y="10360"/>
                      </a:lnTo>
                      <a:lnTo>
                        <a:pt x="2192" y="10415"/>
                      </a:lnTo>
                      <a:lnTo>
                        <a:pt x="2200" y="10421"/>
                      </a:lnTo>
                      <a:lnTo>
                        <a:pt x="2204" y="10425"/>
                      </a:lnTo>
                      <a:lnTo>
                        <a:pt x="2213" y="10428"/>
                      </a:lnTo>
                      <a:lnTo>
                        <a:pt x="2227" y="10431"/>
                      </a:lnTo>
                      <a:lnTo>
                        <a:pt x="2238" y="10432"/>
                      </a:lnTo>
                      <a:lnTo>
                        <a:pt x="2240" y="10432"/>
                      </a:lnTo>
                      <a:lnTo>
                        <a:pt x="2246" y="10436"/>
                      </a:lnTo>
                      <a:lnTo>
                        <a:pt x="2268" y="10457"/>
                      </a:lnTo>
                      <a:lnTo>
                        <a:pt x="2292" y="10488"/>
                      </a:lnTo>
                      <a:lnTo>
                        <a:pt x="2300" y="10499"/>
                      </a:lnTo>
                      <a:lnTo>
                        <a:pt x="2306" y="10509"/>
                      </a:lnTo>
                      <a:lnTo>
                        <a:pt x="2337" y="10568"/>
                      </a:lnTo>
                      <a:lnTo>
                        <a:pt x="2342" y="10584"/>
                      </a:lnTo>
                      <a:lnTo>
                        <a:pt x="2342" y="10590"/>
                      </a:lnTo>
                      <a:lnTo>
                        <a:pt x="2342" y="10616"/>
                      </a:lnTo>
                      <a:lnTo>
                        <a:pt x="2342" y="10625"/>
                      </a:lnTo>
                      <a:lnTo>
                        <a:pt x="2341" y="10630"/>
                      </a:lnTo>
                      <a:lnTo>
                        <a:pt x="2340" y="10635"/>
                      </a:lnTo>
                      <a:lnTo>
                        <a:pt x="2337" y="10664"/>
                      </a:lnTo>
                      <a:lnTo>
                        <a:pt x="2337" y="10674"/>
                      </a:lnTo>
                      <a:lnTo>
                        <a:pt x="2338" y="10681"/>
                      </a:lnTo>
                      <a:lnTo>
                        <a:pt x="2341" y="10687"/>
                      </a:lnTo>
                      <a:lnTo>
                        <a:pt x="2342" y="10691"/>
                      </a:lnTo>
                      <a:lnTo>
                        <a:pt x="2386" y="10743"/>
                      </a:lnTo>
                      <a:lnTo>
                        <a:pt x="2396" y="10751"/>
                      </a:lnTo>
                      <a:lnTo>
                        <a:pt x="2404" y="10758"/>
                      </a:lnTo>
                      <a:lnTo>
                        <a:pt x="2413" y="10759"/>
                      </a:lnTo>
                      <a:lnTo>
                        <a:pt x="2422" y="10760"/>
                      </a:lnTo>
                      <a:lnTo>
                        <a:pt x="2427" y="10760"/>
                      </a:lnTo>
                      <a:lnTo>
                        <a:pt x="2433" y="10759"/>
                      </a:lnTo>
                      <a:lnTo>
                        <a:pt x="2442" y="10755"/>
                      </a:lnTo>
                      <a:lnTo>
                        <a:pt x="2450" y="10751"/>
                      </a:lnTo>
                      <a:lnTo>
                        <a:pt x="2458" y="10746"/>
                      </a:lnTo>
                      <a:lnTo>
                        <a:pt x="2465" y="10742"/>
                      </a:lnTo>
                      <a:lnTo>
                        <a:pt x="2479" y="10728"/>
                      </a:lnTo>
                      <a:lnTo>
                        <a:pt x="2491" y="10713"/>
                      </a:lnTo>
                      <a:lnTo>
                        <a:pt x="2504" y="10691"/>
                      </a:lnTo>
                      <a:lnTo>
                        <a:pt x="2512" y="10674"/>
                      </a:lnTo>
                      <a:lnTo>
                        <a:pt x="2516" y="10668"/>
                      </a:lnTo>
                      <a:lnTo>
                        <a:pt x="2517" y="10667"/>
                      </a:lnTo>
                      <a:lnTo>
                        <a:pt x="2524" y="10664"/>
                      </a:lnTo>
                      <a:lnTo>
                        <a:pt x="2528" y="10664"/>
                      </a:lnTo>
                      <a:lnTo>
                        <a:pt x="2556" y="10663"/>
                      </a:lnTo>
                      <a:lnTo>
                        <a:pt x="2561" y="10664"/>
                      </a:lnTo>
                      <a:lnTo>
                        <a:pt x="2608" y="10692"/>
                      </a:lnTo>
                      <a:lnTo>
                        <a:pt x="2609" y="10694"/>
                      </a:lnTo>
                      <a:lnTo>
                        <a:pt x="2609" y="10697"/>
                      </a:lnTo>
                      <a:lnTo>
                        <a:pt x="2607" y="10704"/>
                      </a:lnTo>
                      <a:lnTo>
                        <a:pt x="2597" y="10718"/>
                      </a:lnTo>
                      <a:lnTo>
                        <a:pt x="2596" y="10722"/>
                      </a:lnTo>
                      <a:lnTo>
                        <a:pt x="2589" y="10735"/>
                      </a:lnTo>
                      <a:lnTo>
                        <a:pt x="2581" y="10795"/>
                      </a:lnTo>
                      <a:lnTo>
                        <a:pt x="2571" y="10886"/>
                      </a:lnTo>
                      <a:lnTo>
                        <a:pt x="2571" y="10889"/>
                      </a:lnTo>
                      <a:lnTo>
                        <a:pt x="2572" y="10897"/>
                      </a:lnTo>
                      <a:lnTo>
                        <a:pt x="2577" y="10908"/>
                      </a:lnTo>
                      <a:lnTo>
                        <a:pt x="2579" y="10914"/>
                      </a:lnTo>
                      <a:lnTo>
                        <a:pt x="2581" y="10915"/>
                      </a:lnTo>
                      <a:lnTo>
                        <a:pt x="2588" y="10919"/>
                      </a:lnTo>
                      <a:lnTo>
                        <a:pt x="2593" y="10919"/>
                      </a:lnTo>
                      <a:lnTo>
                        <a:pt x="2599" y="10915"/>
                      </a:lnTo>
                      <a:lnTo>
                        <a:pt x="2604" y="10913"/>
                      </a:lnTo>
                      <a:lnTo>
                        <a:pt x="2609" y="10912"/>
                      </a:lnTo>
                      <a:lnTo>
                        <a:pt x="2614" y="10912"/>
                      </a:lnTo>
                      <a:lnTo>
                        <a:pt x="2624" y="10914"/>
                      </a:lnTo>
                      <a:lnTo>
                        <a:pt x="2637" y="10919"/>
                      </a:lnTo>
                      <a:lnTo>
                        <a:pt x="2640" y="10922"/>
                      </a:lnTo>
                      <a:lnTo>
                        <a:pt x="2644" y="10924"/>
                      </a:lnTo>
                      <a:lnTo>
                        <a:pt x="2647" y="10927"/>
                      </a:lnTo>
                      <a:lnTo>
                        <a:pt x="2648" y="10930"/>
                      </a:lnTo>
                      <a:lnTo>
                        <a:pt x="2648" y="10934"/>
                      </a:lnTo>
                      <a:lnTo>
                        <a:pt x="2647" y="10939"/>
                      </a:lnTo>
                      <a:lnTo>
                        <a:pt x="2645" y="10947"/>
                      </a:lnTo>
                      <a:lnTo>
                        <a:pt x="2644" y="10955"/>
                      </a:lnTo>
                      <a:lnTo>
                        <a:pt x="2647" y="10959"/>
                      </a:lnTo>
                      <a:lnTo>
                        <a:pt x="2650" y="10963"/>
                      </a:lnTo>
                      <a:lnTo>
                        <a:pt x="2691" y="10984"/>
                      </a:lnTo>
                      <a:lnTo>
                        <a:pt x="2697" y="10986"/>
                      </a:lnTo>
                      <a:lnTo>
                        <a:pt x="2715" y="10988"/>
                      </a:lnTo>
                      <a:lnTo>
                        <a:pt x="2725" y="10988"/>
                      </a:lnTo>
                      <a:lnTo>
                        <a:pt x="2734" y="10988"/>
                      </a:lnTo>
                      <a:lnTo>
                        <a:pt x="2742" y="10989"/>
                      </a:lnTo>
                      <a:lnTo>
                        <a:pt x="2746" y="10991"/>
                      </a:lnTo>
                      <a:lnTo>
                        <a:pt x="2747" y="10994"/>
                      </a:lnTo>
                      <a:lnTo>
                        <a:pt x="2750" y="10996"/>
                      </a:lnTo>
                      <a:lnTo>
                        <a:pt x="2766" y="11020"/>
                      </a:lnTo>
                      <a:lnTo>
                        <a:pt x="2767" y="11021"/>
                      </a:lnTo>
                      <a:lnTo>
                        <a:pt x="2767" y="11024"/>
                      </a:lnTo>
                      <a:lnTo>
                        <a:pt x="2768" y="11030"/>
                      </a:lnTo>
                      <a:lnTo>
                        <a:pt x="2796" y="11053"/>
                      </a:lnTo>
                      <a:lnTo>
                        <a:pt x="2820" y="11068"/>
                      </a:lnTo>
                      <a:lnTo>
                        <a:pt x="2830" y="11072"/>
                      </a:lnTo>
                      <a:lnTo>
                        <a:pt x="2838" y="11073"/>
                      </a:lnTo>
                      <a:lnTo>
                        <a:pt x="2875" y="11067"/>
                      </a:lnTo>
                      <a:lnTo>
                        <a:pt x="2895" y="11061"/>
                      </a:lnTo>
                      <a:lnTo>
                        <a:pt x="2932" y="11043"/>
                      </a:lnTo>
                      <a:lnTo>
                        <a:pt x="2935" y="11047"/>
                      </a:lnTo>
                      <a:lnTo>
                        <a:pt x="2936" y="11050"/>
                      </a:lnTo>
                      <a:lnTo>
                        <a:pt x="2939" y="11055"/>
                      </a:lnTo>
                      <a:lnTo>
                        <a:pt x="2939" y="11071"/>
                      </a:lnTo>
                      <a:lnTo>
                        <a:pt x="2935" y="11096"/>
                      </a:lnTo>
                      <a:lnTo>
                        <a:pt x="2931" y="11108"/>
                      </a:lnTo>
                      <a:lnTo>
                        <a:pt x="2926" y="11118"/>
                      </a:lnTo>
                      <a:lnTo>
                        <a:pt x="2921" y="11127"/>
                      </a:lnTo>
                      <a:lnTo>
                        <a:pt x="2917" y="11134"/>
                      </a:lnTo>
                      <a:lnTo>
                        <a:pt x="2914" y="11142"/>
                      </a:lnTo>
                      <a:lnTo>
                        <a:pt x="2912" y="11147"/>
                      </a:lnTo>
                      <a:lnTo>
                        <a:pt x="2911" y="11155"/>
                      </a:lnTo>
                      <a:lnTo>
                        <a:pt x="2914" y="11164"/>
                      </a:lnTo>
                      <a:lnTo>
                        <a:pt x="2915" y="11174"/>
                      </a:lnTo>
                      <a:lnTo>
                        <a:pt x="2925" y="11202"/>
                      </a:lnTo>
                      <a:lnTo>
                        <a:pt x="2925" y="11206"/>
                      </a:lnTo>
                      <a:lnTo>
                        <a:pt x="2926" y="11207"/>
                      </a:lnTo>
                      <a:lnTo>
                        <a:pt x="2968" y="11243"/>
                      </a:lnTo>
                      <a:lnTo>
                        <a:pt x="2973" y="11246"/>
                      </a:lnTo>
                      <a:lnTo>
                        <a:pt x="3004" y="11250"/>
                      </a:lnTo>
                      <a:lnTo>
                        <a:pt x="3007" y="11248"/>
                      </a:lnTo>
                      <a:lnTo>
                        <a:pt x="3011" y="11246"/>
                      </a:lnTo>
                      <a:lnTo>
                        <a:pt x="3013" y="11243"/>
                      </a:lnTo>
                      <a:lnTo>
                        <a:pt x="3021" y="11237"/>
                      </a:lnTo>
                      <a:lnTo>
                        <a:pt x="3029" y="11234"/>
                      </a:lnTo>
                      <a:lnTo>
                        <a:pt x="3035" y="11234"/>
                      </a:lnTo>
                      <a:lnTo>
                        <a:pt x="3044" y="11234"/>
                      </a:lnTo>
                      <a:lnTo>
                        <a:pt x="3053" y="11237"/>
                      </a:lnTo>
                      <a:lnTo>
                        <a:pt x="3080" y="11251"/>
                      </a:lnTo>
                      <a:lnTo>
                        <a:pt x="3084" y="11253"/>
                      </a:lnTo>
                      <a:lnTo>
                        <a:pt x="3089" y="11258"/>
                      </a:lnTo>
                      <a:lnTo>
                        <a:pt x="3117" y="11287"/>
                      </a:lnTo>
                      <a:lnTo>
                        <a:pt x="3147" y="11316"/>
                      </a:lnTo>
                      <a:lnTo>
                        <a:pt x="3163" y="11313"/>
                      </a:lnTo>
                      <a:lnTo>
                        <a:pt x="3181" y="11317"/>
                      </a:lnTo>
                      <a:lnTo>
                        <a:pt x="3185" y="11318"/>
                      </a:lnTo>
                      <a:lnTo>
                        <a:pt x="3188" y="11322"/>
                      </a:lnTo>
                      <a:lnTo>
                        <a:pt x="3192" y="11328"/>
                      </a:lnTo>
                      <a:lnTo>
                        <a:pt x="3193" y="11329"/>
                      </a:lnTo>
                      <a:lnTo>
                        <a:pt x="3201" y="11353"/>
                      </a:lnTo>
                      <a:lnTo>
                        <a:pt x="3203" y="11360"/>
                      </a:lnTo>
                      <a:lnTo>
                        <a:pt x="3203" y="11366"/>
                      </a:lnTo>
                      <a:lnTo>
                        <a:pt x="3204" y="11378"/>
                      </a:lnTo>
                      <a:lnTo>
                        <a:pt x="3204" y="11388"/>
                      </a:lnTo>
                      <a:lnTo>
                        <a:pt x="3198" y="11406"/>
                      </a:lnTo>
                      <a:lnTo>
                        <a:pt x="3198" y="11412"/>
                      </a:lnTo>
                      <a:lnTo>
                        <a:pt x="3201" y="11445"/>
                      </a:lnTo>
                      <a:lnTo>
                        <a:pt x="3202" y="11447"/>
                      </a:lnTo>
                      <a:lnTo>
                        <a:pt x="3203" y="11448"/>
                      </a:lnTo>
                      <a:lnTo>
                        <a:pt x="3211" y="11453"/>
                      </a:lnTo>
                      <a:lnTo>
                        <a:pt x="3227" y="11460"/>
                      </a:lnTo>
                      <a:lnTo>
                        <a:pt x="3243" y="11465"/>
                      </a:lnTo>
                      <a:lnTo>
                        <a:pt x="3245" y="11466"/>
                      </a:lnTo>
                      <a:lnTo>
                        <a:pt x="3252" y="11466"/>
                      </a:lnTo>
                      <a:lnTo>
                        <a:pt x="3254" y="11462"/>
                      </a:lnTo>
                      <a:lnTo>
                        <a:pt x="3258" y="11453"/>
                      </a:lnTo>
                      <a:lnTo>
                        <a:pt x="3258" y="11441"/>
                      </a:lnTo>
                      <a:lnTo>
                        <a:pt x="3257" y="11429"/>
                      </a:lnTo>
                      <a:lnTo>
                        <a:pt x="3257" y="11416"/>
                      </a:lnTo>
                      <a:lnTo>
                        <a:pt x="3259" y="11403"/>
                      </a:lnTo>
                      <a:lnTo>
                        <a:pt x="3262" y="11394"/>
                      </a:lnTo>
                      <a:lnTo>
                        <a:pt x="3263" y="11391"/>
                      </a:lnTo>
                      <a:lnTo>
                        <a:pt x="3301" y="11373"/>
                      </a:lnTo>
                      <a:lnTo>
                        <a:pt x="3306" y="11371"/>
                      </a:lnTo>
                      <a:lnTo>
                        <a:pt x="3309" y="11373"/>
                      </a:lnTo>
                      <a:lnTo>
                        <a:pt x="3310" y="11374"/>
                      </a:lnTo>
                      <a:lnTo>
                        <a:pt x="3317" y="11393"/>
                      </a:lnTo>
                      <a:lnTo>
                        <a:pt x="3316" y="11395"/>
                      </a:lnTo>
                      <a:lnTo>
                        <a:pt x="3311" y="11400"/>
                      </a:lnTo>
                      <a:lnTo>
                        <a:pt x="3311" y="11403"/>
                      </a:lnTo>
                      <a:lnTo>
                        <a:pt x="3311" y="11405"/>
                      </a:lnTo>
                      <a:lnTo>
                        <a:pt x="3314" y="11448"/>
                      </a:lnTo>
                      <a:lnTo>
                        <a:pt x="3315" y="11451"/>
                      </a:lnTo>
                      <a:lnTo>
                        <a:pt x="3317" y="11453"/>
                      </a:lnTo>
                      <a:lnTo>
                        <a:pt x="3392" y="11489"/>
                      </a:lnTo>
                      <a:lnTo>
                        <a:pt x="3422" y="11497"/>
                      </a:lnTo>
                      <a:lnTo>
                        <a:pt x="3427" y="11496"/>
                      </a:lnTo>
                      <a:lnTo>
                        <a:pt x="3431" y="11493"/>
                      </a:lnTo>
                      <a:lnTo>
                        <a:pt x="3434" y="11489"/>
                      </a:lnTo>
                      <a:lnTo>
                        <a:pt x="3434" y="11487"/>
                      </a:lnTo>
                      <a:lnTo>
                        <a:pt x="3434" y="11485"/>
                      </a:lnTo>
                      <a:lnTo>
                        <a:pt x="3433" y="11473"/>
                      </a:lnTo>
                      <a:lnTo>
                        <a:pt x="3432" y="11465"/>
                      </a:lnTo>
                      <a:lnTo>
                        <a:pt x="3453" y="11429"/>
                      </a:lnTo>
                      <a:lnTo>
                        <a:pt x="3457" y="11426"/>
                      </a:lnTo>
                      <a:lnTo>
                        <a:pt x="3463" y="11422"/>
                      </a:lnTo>
                      <a:lnTo>
                        <a:pt x="3469" y="11422"/>
                      </a:lnTo>
                      <a:lnTo>
                        <a:pt x="3514" y="11425"/>
                      </a:lnTo>
                      <a:lnTo>
                        <a:pt x="3519" y="11426"/>
                      </a:lnTo>
                      <a:lnTo>
                        <a:pt x="3522" y="11429"/>
                      </a:lnTo>
                      <a:lnTo>
                        <a:pt x="3525" y="11430"/>
                      </a:lnTo>
                      <a:lnTo>
                        <a:pt x="3527" y="11434"/>
                      </a:lnTo>
                      <a:lnTo>
                        <a:pt x="3529" y="11440"/>
                      </a:lnTo>
                      <a:lnTo>
                        <a:pt x="3527" y="11447"/>
                      </a:lnTo>
                      <a:lnTo>
                        <a:pt x="3529" y="11453"/>
                      </a:lnTo>
                      <a:lnTo>
                        <a:pt x="3529" y="11457"/>
                      </a:lnTo>
                      <a:lnTo>
                        <a:pt x="3532" y="11461"/>
                      </a:lnTo>
                      <a:lnTo>
                        <a:pt x="3541" y="11468"/>
                      </a:lnTo>
                      <a:lnTo>
                        <a:pt x="3578" y="11496"/>
                      </a:lnTo>
                      <a:lnTo>
                        <a:pt x="3614" y="11522"/>
                      </a:lnTo>
                      <a:lnTo>
                        <a:pt x="3658" y="11552"/>
                      </a:lnTo>
                      <a:lnTo>
                        <a:pt x="3663" y="11555"/>
                      </a:lnTo>
                      <a:lnTo>
                        <a:pt x="3668" y="11560"/>
                      </a:lnTo>
                      <a:lnTo>
                        <a:pt x="3669" y="11565"/>
                      </a:lnTo>
                      <a:lnTo>
                        <a:pt x="3670" y="11570"/>
                      </a:lnTo>
                      <a:lnTo>
                        <a:pt x="3669" y="11578"/>
                      </a:lnTo>
                      <a:lnTo>
                        <a:pt x="3670" y="11584"/>
                      </a:lnTo>
                      <a:lnTo>
                        <a:pt x="3670" y="11585"/>
                      </a:lnTo>
                      <a:lnTo>
                        <a:pt x="3683" y="11603"/>
                      </a:lnTo>
                      <a:lnTo>
                        <a:pt x="3686" y="11605"/>
                      </a:lnTo>
                      <a:lnTo>
                        <a:pt x="3690" y="11608"/>
                      </a:lnTo>
                      <a:lnTo>
                        <a:pt x="3705" y="11613"/>
                      </a:lnTo>
                      <a:lnTo>
                        <a:pt x="3713" y="11614"/>
                      </a:lnTo>
                      <a:lnTo>
                        <a:pt x="3744" y="11601"/>
                      </a:lnTo>
                      <a:lnTo>
                        <a:pt x="3775" y="11584"/>
                      </a:lnTo>
                      <a:lnTo>
                        <a:pt x="3772" y="11605"/>
                      </a:lnTo>
                      <a:lnTo>
                        <a:pt x="3805" y="11599"/>
                      </a:lnTo>
                      <a:lnTo>
                        <a:pt x="3827" y="11598"/>
                      </a:lnTo>
                      <a:lnTo>
                        <a:pt x="3829" y="11598"/>
                      </a:lnTo>
                      <a:lnTo>
                        <a:pt x="3832" y="11599"/>
                      </a:lnTo>
                      <a:lnTo>
                        <a:pt x="3836" y="11604"/>
                      </a:lnTo>
                      <a:lnTo>
                        <a:pt x="3838" y="11608"/>
                      </a:lnTo>
                      <a:lnTo>
                        <a:pt x="3842" y="11616"/>
                      </a:lnTo>
                      <a:lnTo>
                        <a:pt x="3847" y="11624"/>
                      </a:lnTo>
                      <a:lnTo>
                        <a:pt x="3852" y="11627"/>
                      </a:lnTo>
                      <a:lnTo>
                        <a:pt x="3859" y="11631"/>
                      </a:lnTo>
                      <a:lnTo>
                        <a:pt x="3911" y="11639"/>
                      </a:lnTo>
                      <a:lnTo>
                        <a:pt x="3961" y="11642"/>
                      </a:lnTo>
                      <a:lnTo>
                        <a:pt x="3965" y="11642"/>
                      </a:lnTo>
                      <a:lnTo>
                        <a:pt x="3971" y="11641"/>
                      </a:lnTo>
                      <a:lnTo>
                        <a:pt x="3976" y="11639"/>
                      </a:lnTo>
                      <a:lnTo>
                        <a:pt x="3981" y="11635"/>
                      </a:lnTo>
                      <a:lnTo>
                        <a:pt x="3983" y="11634"/>
                      </a:lnTo>
                      <a:lnTo>
                        <a:pt x="3991" y="11624"/>
                      </a:lnTo>
                      <a:lnTo>
                        <a:pt x="3997" y="11617"/>
                      </a:lnTo>
                      <a:lnTo>
                        <a:pt x="4000" y="11613"/>
                      </a:lnTo>
                      <a:lnTo>
                        <a:pt x="4001" y="11613"/>
                      </a:lnTo>
                      <a:lnTo>
                        <a:pt x="4003" y="11610"/>
                      </a:lnTo>
                      <a:lnTo>
                        <a:pt x="4005" y="11610"/>
                      </a:lnTo>
                      <a:lnTo>
                        <a:pt x="4012" y="11606"/>
                      </a:lnTo>
                      <a:lnTo>
                        <a:pt x="4023" y="11606"/>
                      </a:lnTo>
                      <a:lnTo>
                        <a:pt x="4028" y="11609"/>
                      </a:lnTo>
                      <a:lnTo>
                        <a:pt x="4029" y="11613"/>
                      </a:lnTo>
                      <a:lnTo>
                        <a:pt x="4032" y="11617"/>
                      </a:lnTo>
                      <a:lnTo>
                        <a:pt x="4032" y="11624"/>
                      </a:lnTo>
                      <a:lnTo>
                        <a:pt x="4031" y="11632"/>
                      </a:lnTo>
                      <a:lnTo>
                        <a:pt x="4032" y="11637"/>
                      </a:lnTo>
                      <a:lnTo>
                        <a:pt x="4034" y="11639"/>
                      </a:lnTo>
                      <a:lnTo>
                        <a:pt x="4038" y="11641"/>
                      </a:lnTo>
                      <a:lnTo>
                        <a:pt x="4043" y="11641"/>
                      </a:lnTo>
                      <a:lnTo>
                        <a:pt x="4046" y="11641"/>
                      </a:lnTo>
                      <a:lnTo>
                        <a:pt x="4063" y="11635"/>
                      </a:lnTo>
                      <a:lnTo>
                        <a:pt x="4060" y="11631"/>
                      </a:lnTo>
                      <a:lnTo>
                        <a:pt x="4058" y="11627"/>
                      </a:lnTo>
                      <a:lnTo>
                        <a:pt x="4057" y="11622"/>
                      </a:lnTo>
                      <a:lnTo>
                        <a:pt x="4057" y="11616"/>
                      </a:lnTo>
                      <a:lnTo>
                        <a:pt x="4058" y="11611"/>
                      </a:lnTo>
                      <a:lnTo>
                        <a:pt x="4063" y="11601"/>
                      </a:lnTo>
                      <a:lnTo>
                        <a:pt x="4067" y="11598"/>
                      </a:lnTo>
                      <a:lnTo>
                        <a:pt x="4070" y="11595"/>
                      </a:lnTo>
                      <a:lnTo>
                        <a:pt x="4104" y="11596"/>
                      </a:lnTo>
                      <a:lnTo>
                        <a:pt x="4106" y="11596"/>
                      </a:lnTo>
                      <a:lnTo>
                        <a:pt x="4116" y="11599"/>
                      </a:lnTo>
                      <a:lnTo>
                        <a:pt x="4128" y="11601"/>
                      </a:lnTo>
                      <a:lnTo>
                        <a:pt x="4138" y="11603"/>
                      </a:lnTo>
                      <a:lnTo>
                        <a:pt x="4147" y="11601"/>
                      </a:lnTo>
                      <a:lnTo>
                        <a:pt x="4159" y="11601"/>
                      </a:lnTo>
                      <a:lnTo>
                        <a:pt x="4170" y="11599"/>
                      </a:lnTo>
                      <a:lnTo>
                        <a:pt x="4180" y="11596"/>
                      </a:lnTo>
                      <a:lnTo>
                        <a:pt x="4191" y="11594"/>
                      </a:lnTo>
                      <a:lnTo>
                        <a:pt x="4211" y="11585"/>
                      </a:lnTo>
                      <a:lnTo>
                        <a:pt x="4231" y="11576"/>
                      </a:lnTo>
                      <a:lnTo>
                        <a:pt x="4249" y="11565"/>
                      </a:lnTo>
                      <a:lnTo>
                        <a:pt x="4267" y="11555"/>
                      </a:lnTo>
                      <a:lnTo>
                        <a:pt x="4272" y="11554"/>
                      </a:lnTo>
                      <a:lnTo>
                        <a:pt x="4274" y="11553"/>
                      </a:lnTo>
                      <a:lnTo>
                        <a:pt x="4319" y="11585"/>
                      </a:lnTo>
                      <a:lnTo>
                        <a:pt x="4345" y="11613"/>
                      </a:lnTo>
                      <a:lnTo>
                        <a:pt x="4348" y="11617"/>
                      </a:lnTo>
                      <a:lnTo>
                        <a:pt x="4351" y="11626"/>
                      </a:lnTo>
                      <a:lnTo>
                        <a:pt x="4352" y="11639"/>
                      </a:lnTo>
                      <a:lnTo>
                        <a:pt x="4354" y="11651"/>
                      </a:lnTo>
                      <a:lnTo>
                        <a:pt x="4354" y="11666"/>
                      </a:lnTo>
                      <a:lnTo>
                        <a:pt x="4354" y="11678"/>
                      </a:lnTo>
                      <a:lnTo>
                        <a:pt x="4354" y="11690"/>
                      </a:lnTo>
                      <a:lnTo>
                        <a:pt x="4352" y="11698"/>
                      </a:lnTo>
                      <a:lnTo>
                        <a:pt x="4335" y="11743"/>
                      </a:lnTo>
                      <a:lnTo>
                        <a:pt x="4321" y="11774"/>
                      </a:lnTo>
                      <a:lnTo>
                        <a:pt x="4303" y="11796"/>
                      </a:lnTo>
                      <a:lnTo>
                        <a:pt x="4285" y="11818"/>
                      </a:lnTo>
                      <a:lnTo>
                        <a:pt x="4284" y="11822"/>
                      </a:lnTo>
                      <a:lnTo>
                        <a:pt x="4284" y="11865"/>
                      </a:lnTo>
                      <a:lnTo>
                        <a:pt x="4284" y="11870"/>
                      </a:lnTo>
                      <a:lnTo>
                        <a:pt x="4289" y="11881"/>
                      </a:lnTo>
                      <a:lnTo>
                        <a:pt x="4297" y="11896"/>
                      </a:lnTo>
                      <a:lnTo>
                        <a:pt x="4316" y="11919"/>
                      </a:lnTo>
                      <a:lnTo>
                        <a:pt x="4329" y="11932"/>
                      </a:lnTo>
                      <a:lnTo>
                        <a:pt x="4334" y="11921"/>
                      </a:lnTo>
                      <a:lnTo>
                        <a:pt x="4357" y="11873"/>
                      </a:lnTo>
                      <a:lnTo>
                        <a:pt x="4362" y="11866"/>
                      </a:lnTo>
                      <a:lnTo>
                        <a:pt x="4369" y="11861"/>
                      </a:lnTo>
                      <a:lnTo>
                        <a:pt x="4377" y="11855"/>
                      </a:lnTo>
                      <a:lnTo>
                        <a:pt x="4386" y="11852"/>
                      </a:lnTo>
                      <a:lnTo>
                        <a:pt x="4396" y="11851"/>
                      </a:lnTo>
                      <a:lnTo>
                        <a:pt x="4403" y="11849"/>
                      </a:lnTo>
                      <a:lnTo>
                        <a:pt x="4412" y="11845"/>
                      </a:lnTo>
                      <a:lnTo>
                        <a:pt x="4421" y="11841"/>
                      </a:lnTo>
                      <a:lnTo>
                        <a:pt x="4431" y="11834"/>
                      </a:lnTo>
                      <a:lnTo>
                        <a:pt x="4433" y="11831"/>
                      </a:lnTo>
                      <a:lnTo>
                        <a:pt x="4433" y="11827"/>
                      </a:lnTo>
                      <a:lnTo>
                        <a:pt x="4432" y="11822"/>
                      </a:lnTo>
                      <a:lnTo>
                        <a:pt x="4432" y="11816"/>
                      </a:lnTo>
                      <a:lnTo>
                        <a:pt x="4436" y="11810"/>
                      </a:lnTo>
                      <a:lnTo>
                        <a:pt x="4485" y="11739"/>
                      </a:lnTo>
                      <a:lnTo>
                        <a:pt x="4492" y="11733"/>
                      </a:lnTo>
                      <a:lnTo>
                        <a:pt x="4495" y="11732"/>
                      </a:lnTo>
                      <a:lnTo>
                        <a:pt x="4507" y="11726"/>
                      </a:lnTo>
                      <a:lnTo>
                        <a:pt x="4515" y="11724"/>
                      </a:lnTo>
                      <a:lnTo>
                        <a:pt x="4530" y="11721"/>
                      </a:lnTo>
                      <a:lnTo>
                        <a:pt x="4539" y="11716"/>
                      </a:lnTo>
                      <a:lnTo>
                        <a:pt x="4545" y="11712"/>
                      </a:lnTo>
                      <a:lnTo>
                        <a:pt x="4551" y="11706"/>
                      </a:lnTo>
                      <a:lnTo>
                        <a:pt x="4559" y="11695"/>
                      </a:lnTo>
                      <a:lnTo>
                        <a:pt x="4570" y="11680"/>
                      </a:lnTo>
                      <a:lnTo>
                        <a:pt x="4600" y="11646"/>
                      </a:lnTo>
                      <a:lnTo>
                        <a:pt x="4610" y="11636"/>
                      </a:lnTo>
                      <a:lnTo>
                        <a:pt x="4656" y="11605"/>
                      </a:lnTo>
                      <a:lnTo>
                        <a:pt x="4672" y="11599"/>
                      </a:lnTo>
                      <a:lnTo>
                        <a:pt x="4700" y="11596"/>
                      </a:lnTo>
                      <a:lnTo>
                        <a:pt x="4712" y="11599"/>
                      </a:lnTo>
                      <a:lnTo>
                        <a:pt x="4720" y="11599"/>
                      </a:lnTo>
                      <a:lnTo>
                        <a:pt x="4735" y="11596"/>
                      </a:lnTo>
                      <a:lnTo>
                        <a:pt x="4739" y="11594"/>
                      </a:lnTo>
                      <a:lnTo>
                        <a:pt x="4741" y="11593"/>
                      </a:lnTo>
                      <a:lnTo>
                        <a:pt x="4761" y="11570"/>
                      </a:lnTo>
                      <a:lnTo>
                        <a:pt x="4772" y="11564"/>
                      </a:lnTo>
                      <a:lnTo>
                        <a:pt x="4828" y="11548"/>
                      </a:lnTo>
                      <a:lnTo>
                        <a:pt x="4832" y="11548"/>
                      </a:lnTo>
                      <a:lnTo>
                        <a:pt x="4840" y="11549"/>
                      </a:lnTo>
                      <a:lnTo>
                        <a:pt x="4899" y="11569"/>
                      </a:lnTo>
                      <a:lnTo>
                        <a:pt x="4970" y="11599"/>
                      </a:lnTo>
                      <a:lnTo>
                        <a:pt x="4976" y="11603"/>
                      </a:lnTo>
                      <a:lnTo>
                        <a:pt x="4977" y="11605"/>
                      </a:lnTo>
                      <a:lnTo>
                        <a:pt x="4980" y="11609"/>
                      </a:lnTo>
                      <a:lnTo>
                        <a:pt x="4981" y="11611"/>
                      </a:lnTo>
                      <a:lnTo>
                        <a:pt x="4981" y="11621"/>
                      </a:lnTo>
                      <a:lnTo>
                        <a:pt x="4979" y="11627"/>
                      </a:lnTo>
                      <a:lnTo>
                        <a:pt x="4977" y="11630"/>
                      </a:lnTo>
                      <a:lnTo>
                        <a:pt x="4972" y="11637"/>
                      </a:lnTo>
                      <a:lnTo>
                        <a:pt x="4968" y="11644"/>
                      </a:lnTo>
                      <a:lnTo>
                        <a:pt x="4959" y="11656"/>
                      </a:lnTo>
                      <a:lnTo>
                        <a:pt x="4955" y="11665"/>
                      </a:lnTo>
                      <a:lnTo>
                        <a:pt x="4954" y="11670"/>
                      </a:lnTo>
                      <a:lnTo>
                        <a:pt x="4956" y="11675"/>
                      </a:lnTo>
                      <a:lnTo>
                        <a:pt x="4960" y="11680"/>
                      </a:lnTo>
                      <a:lnTo>
                        <a:pt x="4965" y="11682"/>
                      </a:lnTo>
                      <a:lnTo>
                        <a:pt x="4994" y="11688"/>
                      </a:lnTo>
                      <a:lnTo>
                        <a:pt x="4999" y="11690"/>
                      </a:lnTo>
                      <a:lnTo>
                        <a:pt x="5047" y="11695"/>
                      </a:lnTo>
                      <a:lnTo>
                        <a:pt x="5083" y="11691"/>
                      </a:lnTo>
                      <a:lnTo>
                        <a:pt x="5087" y="11691"/>
                      </a:lnTo>
                      <a:lnTo>
                        <a:pt x="5092" y="11692"/>
                      </a:lnTo>
                      <a:lnTo>
                        <a:pt x="5171" y="11726"/>
                      </a:lnTo>
                      <a:lnTo>
                        <a:pt x="5177" y="11729"/>
                      </a:lnTo>
                      <a:lnTo>
                        <a:pt x="5187" y="11736"/>
                      </a:lnTo>
                      <a:lnTo>
                        <a:pt x="5194" y="11743"/>
                      </a:lnTo>
                      <a:lnTo>
                        <a:pt x="5202" y="11758"/>
                      </a:lnTo>
                      <a:lnTo>
                        <a:pt x="5210" y="11764"/>
                      </a:lnTo>
                      <a:lnTo>
                        <a:pt x="5214" y="11765"/>
                      </a:lnTo>
                      <a:lnTo>
                        <a:pt x="5237" y="11772"/>
                      </a:lnTo>
                      <a:lnTo>
                        <a:pt x="5247" y="11772"/>
                      </a:lnTo>
                      <a:lnTo>
                        <a:pt x="5248" y="11772"/>
                      </a:lnTo>
                      <a:lnTo>
                        <a:pt x="5253" y="11769"/>
                      </a:lnTo>
                      <a:lnTo>
                        <a:pt x="5258" y="11765"/>
                      </a:lnTo>
                      <a:lnTo>
                        <a:pt x="5262" y="11762"/>
                      </a:lnTo>
                      <a:lnTo>
                        <a:pt x="5264" y="11758"/>
                      </a:lnTo>
                      <a:lnTo>
                        <a:pt x="5272" y="11750"/>
                      </a:lnTo>
                      <a:lnTo>
                        <a:pt x="5293" y="11733"/>
                      </a:lnTo>
                      <a:lnTo>
                        <a:pt x="5297" y="11731"/>
                      </a:lnTo>
                      <a:lnTo>
                        <a:pt x="5299" y="11729"/>
                      </a:lnTo>
                      <a:lnTo>
                        <a:pt x="5310" y="11732"/>
                      </a:lnTo>
                      <a:lnTo>
                        <a:pt x="5325" y="11736"/>
                      </a:lnTo>
                      <a:lnTo>
                        <a:pt x="5345" y="11750"/>
                      </a:lnTo>
                      <a:lnTo>
                        <a:pt x="5371" y="11772"/>
                      </a:lnTo>
                      <a:lnTo>
                        <a:pt x="5384" y="11779"/>
                      </a:lnTo>
                      <a:lnTo>
                        <a:pt x="5395" y="11784"/>
                      </a:lnTo>
                      <a:lnTo>
                        <a:pt x="5400" y="11785"/>
                      </a:lnTo>
                      <a:lnTo>
                        <a:pt x="5411" y="11785"/>
                      </a:lnTo>
                      <a:lnTo>
                        <a:pt x="5445" y="11800"/>
                      </a:lnTo>
                      <a:lnTo>
                        <a:pt x="5458" y="11809"/>
                      </a:lnTo>
                      <a:lnTo>
                        <a:pt x="5463" y="11813"/>
                      </a:lnTo>
                      <a:lnTo>
                        <a:pt x="5467" y="11816"/>
                      </a:lnTo>
                      <a:lnTo>
                        <a:pt x="5468" y="11820"/>
                      </a:lnTo>
                      <a:lnTo>
                        <a:pt x="5469" y="11825"/>
                      </a:lnTo>
                      <a:lnTo>
                        <a:pt x="5469" y="11831"/>
                      </a:lnTo>
                      <a:lnTo>
                        <a:pt x="5468" y="11835"/>
                      </a:lnTo>
                      <a:lnTo>
                        <a:pt x="5465" y="11839"/>
                      </a:lnTo>
                      <a:lnTo>
                        <a:pt x="5462" y="11840"/>
                      </a:lnTo>
                      <a:lnTo>
                        <a:pt x="5461" y="11841"/>
                      </a:lnTo>
                      <a:lnTo>
                        <a:pt x="5458" y="11847"/>
                      </a:lnTo>
                      <a:lnTo>
                        <a:pt x="5456" y="11855"/>
                      </a:lnTo>
                      <a:lnTo>
                        <a:pt x="5455" y="11862"/>
                      </a:lnTo>
                      <a:lnTo>
                        <a:pt x="5452" y="11883"/>
                      </a:lnTo>
                      <a:lnTo>
                        <a:pt x="5452" y="11896"/>
                      </a:lnTo>
                      <a:lnTo>
                        <a:pt x="5458" y="11896"/>
                      </a:lnTo>
                      <a:lnTo>
                        <a:pt x="5514" y="11903"/>
                      </a:lnTo>
                      <a:lnTo>
                        <a:pt x="5518" y="11903"/>
                      </a:lnTo>
                      <a:lnTo>
                        <a:pt x="5524" y="11907"/>
                      </a:lnTo>
                      <a:lnTo>
                        <a:pt x="5533" y="11917"/>
                      </a:lnTo>
                      <a:lnTo>
                        <a:pt x="5539" y="11922"/>
                      </a:lnTo>
                      <a:lnTo>
                        <a:pt x="5540" y="11923"/>
                      </a:lnTo>
                      <a:lnTo>
                        <a:pt x="5543" y="11924"/>
                      </a:lnTo>
                      <a:lnTo>
                        <a:pt x="5574" y="11929"/>
                      </a:lnTo>
                      <a:lnTo>
                        <a:pt x="5578" y="11929"/>
                      </a:lnTo>
                      <a:lnTo>
                        <a:pt x="5585" y="11929"/>
                      </a:lnTo>
                      <a:lnTo>
                        <a:pt x="5591" y="11928"/>
                      </a:lnTo>
                      <a:lnTo>
                        <a:pt x="5597" y="11927"/>
                      </a:lnTo>
                      <a:lnTo>
                        <a:pt x="5602" y="11926"/>
                      </a:lnTo>
                      <a:lnTo>
                        <a:pt x="5606" y="11922"/>
                      </a:lnTo>
                      <a:lnTo>
                        <a:pt x="5611" y="11918"/>
                      </a:lnTo>
                      <a:lnTo>
                        <a:pt x="5615" y="11913"/>
                      </a:lnTo>
                      <a:lnTo>
                        <a:pt x="5619" y="11908"/>
                      </a:lnTo>
                      <a:lnTo>
                        <a:pt x="5627" y="11903"/>
                      </a:lnTo>
                      <a:lnTo>
                        <a:pt x="5638" y="11898"/>
                      </a:lnTo>
                      <a:lnTo>
                        <a:pt x="5643" y="11897"/>
                      </a:lnTo>
                      <a:lnTo>
                        <a:pt x="5652" y="11897"/>
                      </a:lnTo>
                      <a:lnTo>
                        <a:pt x="5724" y="11916"/>
                      </a:lnTo>
                      <a:lnTo>
                        <a:pt x="5773" y="11909"/>
                      </a:lnTo>
                      <a:lnTo>
                        <a:pt x="5811" y="11898"/>
                      </a:lnTo>
                      <a:lnTo>
                        <a:pt x="5855" y="11877"/>
                      </a:lnTo>
                      <a:lnTo>
                        <a:pt x="5857" y="11877"/>
                      </a:lnTo>
                      <a:lnTo>
                        <a:pt x="5884" y="11860"/>
                      </a:lnTo>
                      <a:lnTo>
                        <a:pt x="5887" y="11856"/>
                      </a:lnTo>
                      <a:lnTo>
                        <a:pt x="5888" y="11851"/>
                      </a:lnTo>
                      <a:lnTo>
                        <a:pt x="5894" y="11827"/>
                      </a:lnTo>
                      <a:lnTo>
                        <a:pt x="5894" y="11826"/>
                      </a:lnTo>
                      <a:lnTo>
                        <a:pt x="5892" y="11821"/>
                      </a:lnTo>
                      <a:lnTo>
                        <a:pt x="5888" y="11819"/>
                      </a:lnTo>
                      <a:lnTo>
                        <a:pt x="5873" y="11815"/>
                      </a:lnTo>
                      <a:lnTo>
                        <a:pt x="5870" y="11813"/>
                      </a:lnTo>
                      <a:lnTo>
                        <a:pt x="5870" y="11810"/>
                      </a:lnTo>
                      <a:lnTo>
                        <a:pt x="5871" y="11803"/>
                      </a:lnTo>
                      <a:lnTo>
                        <a:pt x="5875" y="11795"/>
                      </a:lnTo>
                      <a:lnTo>
                        <a:pt x="5880" y="11789"/>
                      </a:lnTo>
                      <a:lnTo>
                        <a:pt x="5886" y="11783"/>
                      </a:lnTo>
                      <a:lnTo>
                        <a:pt x="5899" y="11774"/>
                      </a:lnTo>
                      <a:lnTo>
                        <a:pt x="5914" y="11767"/>
                      </a:lnTo>
                      <a:lnTo>
                        <a:pt x="5933" y="11757"/>
                      </a:lnTo>
                      <a:lnTo>
                        <a:pt x="5934" y="11758"/>
                      </a:lnTo>
                      <a:lnTo>
                        <a:pt x="5935" y="11763"/>
                      </a:lnTo>
                      <a:lnTo>
                        <a:pt x="5937" y="11767"/>
                      </a:lnTo>
                      <a:lnTo>
                        <a:pt x="5939" y="11768"/>
                      </a:lnTo>
                      <a:lnTo>
                        <a:pt x="5940" y="11768"/>
                      </a:lnTo>
                      <a:lnTo>
                        <a:pt x="5945" y="11768"/>
                      </a:lnTo>
                      <a:lnTo>
                        <a:pt x="5958" y="11764"/>
                      </a:lnTo>
                      <a:lnTo>
                        <a:pt x="5964" y="11762"/>
                      </a:lnTo>
                      <a:lnTo>
                        <a:pt x="5970" y="11757"/>
                      </a:lnTo>
                      <a:lnTo>
                        <a:pt x="6021" y="11722"/>
                      </a:lnTo>
                      <a:lnTo>
                        <a:pt x="6062" y="11697"/>
                      </a:lnTo>
                      <a:lnTo>
                        <a:pt x="6068" y="11695"/>
                      </a:lnTo>
                      <a:lnTo>
                        <a:pt x="6073" y="11690"/>
                      </a:lnTo>
                      <a:lnTo>
                        <a:pt x="6078" y="11685"/>
                      </a:lnTo>
                      <a:lnTo>
                        <a:pt x="6083" y="11677"/>
                      </a:lnTo>
                      <a:lnTo>
                        <a:pt x="6092" y="11662"/>
                      </a:lnTo>
                      <a:lnTo>
                        <a:pt x="6097" y="11651"/>
                      </a:lnTo>
                      <a:lnTo>
                        <a:pt x="6098" y="11644"/>
                      </a:lnTo>
                      <a:lnTo>
                        <a:pt x="6099" y="11637"/>
                      </a:lnTo>
                      <a:lnTo>
                        <a:pt x="6102" y="11631"/>
                      </a:lnTo>
                      <a:lnTo>
                        <a:pt x="6104" y="11626"/>
                      </a:lnTo>
                      <a:lnTo>
                        <a:pt x="6109" y="11613"/>
                      </a:lnTo>
                      <a:lnTo>
                        <a:pt x="6124" y="11584"/>
                      </a:lnTo>
                      <a:lnTo>
                        <a:pt x="6126" y="11581"/>
                      </a:lnTo>
                      <a:lnTo>
                        <a:pt x="6129" y="11580"/>
                      </a:lnTo>
                      <a:lnTo>
                        <a:pt x="6162" y="11572"/>
                      </a:lnTo>
                      <a:lnTo>
                        <a:pt x="6168" y="11572"/>
                      </a:lnTo>
                      <a:lnTo>
                        <a:pt x="6224" y="11573"/>
                      </a:lnTo>
                      <a:lnTo>
                        <a:pt x="6267" y="11574"/>
                      </a:lnTo>
                      <a:lnTo>
                        <a:pt x="6277" y="11576"/>
                      </a:lnTo>
                      <a:lnTo>
                        <a:pt x="6285" y="11579"/>
                      </a:lnTo>
                      <a:lnTo>
                        <a:pt x="6287" y="11580"/>
                      </a:lnTo>
                      <a:lnTo>
                        <a:pt x="6291" y="11581"/>
                      </a:lnTo>
                      <a:lnTo>
                        <a:pt x="6296" y="11581"/>
                      </a:lnTo>
                      <a:lnTo>
                        <a:pt x="6302" y="11580"/>
                      </a:lnTo>
                      <a:lnTo>
                        <a:pt x="6331" y="11575"/>
                      </a:lnTo>
                      <a:lnTo>
                        <a:pt x="6333" y="11575"/>
                      </a:lnTo>
                      <a:lnTo>
                        <a:pt x="6348" y="11565"/>
                      </a:lnTo>
                      <a:lnTo>
                        <a:pt x="6415" y="11532"/>
                      </a:lnTo>
                      <a:lnTo>
                        <a:pt x="6442" y="11523"/>
                      </a:lnTo>
                      <a:lnTo>
                        <a:pt x="6460" y="11516"/>
                      </a:lnTo>
                      <a:lnTo>
                        <a:pt x="6463" y="11512"/>
                      </a:lnTo>
                      <a:lnTo>
                        <a:pt x="6465" y="11508"/>
                      </a:lnTo>
                      <a:lnTo>
                        <a:pt x="6466" y="11504"/>
                      </a:lnTo>
                      <a:lnTo>
                        <a:pt x="6466" y="11499"/>
                      </a:lnTo>
                      <a:lnTo>
                        <a:pt x="6463" y="11492"/>
                      </a:lnTo>
                      <a:lnTo>
                        <a:pt x="6460" y="11480"/>
                      </a:lnTo>
                      <a:lnTo>
                        <a:pt x="6460" y="11472"/>
                      </a:lnTo>
                      <a:lnTo>
                        <a:pt x="6461" y="11466"/>
                      </a:lnTo>
                      <a:lnTo>
                        <a:pt x="6462" y="11463"/>
                      </a:lnTo>
                      <a:lnTo>
                        <a:pt x="6465" y="11462"/>
                      </a:lnTo>
                      <a:lnTo>
                        <a:pt x="6468" y="11461"/>
                      </a:lnTo>
                      <a:lnTo>
                        <a:pt x="6473" y="11461"/>
                      </a:lnTo>
                      <a:lnTo>
                        <a:pt x="6475" y="11462"/>
                      </a:lnTo>
                      <a:lnTo>
                        <a:pt x="6485" y="11466"/>
                      </a:lnTo>
                      <a:lnTo>
                        <a:pt x="6491" y="11470"/>
                      </a:lnTo>
                      <a:lnTo>
                        <a:pt x="6495" y="11470"/>
                      </a:lnTo>
                      <a:lnTo>
                        <a:pt x="6500" y="11471"/>
                      </a:lnTo>
                      <a:lnTo>
                        <a:pt x="6517" y="11456"/>
                      </a:lnTo>
                      <a:lnTo>
                        <a:pt x="6523" y="11447"/>
                      </a:lnTo>
                      <a:lnTo>
                        <a:pt x="6527" y="11441"/>
                      </a:lnTo>
                      <a:lnTo>
                        <a:pt x="6534" y="11430"/>
                      </a:lnTo>
                      <a:lnTo>
                        <a:pt x="6541" y="11422"/>
                      </a:lnTo>
                      <a:lnTo>
                        <a:pt x="6542" y="11421"/>
                      </a:lnTo>
                      <a:lnTo>
                        <a:pt x="6562" y="11403"/>
                      </a:lnTo>
                      <a:lnTo>
                        <a:pt x="6572" y="11395"/>
                      </a:lnTo>
                      <a:lnTo>
                        <a:pt x="6621" y="11373"/>
                      </a:lnTo>
                      <a:lnTo>
                        <a:pt x="6627" y="11371"/>
                      </a:lnTo>
                      <a:lnTo>
                        <a:pt x="6636" y="11371"/>
                      </a:lnTo>
                      <a:lnTo>
                        <a:pt x="6660" y="11374"/>
                      </a:lnTo>
                      <a:lnTo>
                        <a:pt x="6673" y="11373"/>
                      </a:lnTo>
                      <a:lnTo>
                        <a:pt x="6676" y="11371"/>
                      </a:lnTo>
                      <a:lnTo>
                        <a:pt x="6677" y="11370"/>
                      </a:lnTo>
                      <a:lnTo>
                        <a:pt x="6687" y="11357"/>
                      </a:lnTo>
                      <a:lnTo>
                        <a:pt x="6712" y="11329"/>
                      </a:lnTo>
                      <a:lnTo>
                        <a:pt x="6713" y="11328"/>
                      </a:lnTo>
                      <a:lnTo>
                        <a:pt x="6716" y="11327"/>
                      </a:lnTo>
                      <a:lnTo>
                        <a:pt x="6718" y="11328"/>
                      </a:lnTo>
                      <a:lnTo>
                        <a:pt x="6737" y="11338"/>
                      </a:lnTo>
                      <a:lnTo>
                        <a:pt x="6741" y="11340"/>
                      </a:lnTo>
                      <a:lnTo>
                        <a:pt x="6758" y="11360"/>
                      </a:lnTo>
                      <a:lnTo>
                        <a:pt x="6770" y="11380"/>
                      </a:lnTo>
                      <a:lnTo>
                        <a:pt x="6805" y="11405"/>
                      </a:lnTo>
                      <a:lnTo>
                        <a:pt x="6839" y="11422"/>
                      </a:lnTo>
                      <a:lnTo>
                        <a:pt x="6846" y="11430"/>
                      </a:lnTo>
                      <a:lnTo>
                        <a:pt x="6850" y="11436"/>
                      </a:lnTo>
                      <a:lnTo>
                        <a:pt x="6844" y="11412"/>
                      </a:lnTo>
                      <a:lnTo>
                        <a:pt x="6852" y="11419"/>
                      </a:lnTo>
                      <a:lnTo>
                        <a:pt x="6944" y="11472"/>
                      </a:lnTo>
                      <a:lnTo>
                        <a:pt x="6946" y="11473"/>
                      </a:lnTo>
                      <a:lnTo>
                        <a:pt x="6988" y="11488"/>
                      </a:lnTo>
                      <a:lnTo>
                        <a:pt x="6998" y="11491"/>
                      </a:lnTo>
                      <a:lnTo>
                        <a:pt x="7004" y="11491"/>
                      </a:lnTo>
                      <a:lnTo>
                        <a:pt x="7019" y="11491"/>
                      </a:lnTo>
                      <a:lnTo>
                        <a:pt x="7024" y="11489"/>
                      </a:lnTo>
                      <a:lnTo>
                        <a:pt x="7028" y="11487"/>
                      </a:lnTo>
                      <a:lnTo>
                        <a:pt x="7059" y="11452"/>
                      </a:lnTo>
                      <a:lnTo>
                        <a:pt x="7064" y="11422"/>
                      </a:lnTo>
                      <a:lnTo>
                        <a:pt x="7101" y="11400"/>
                      </a:lnTo>
                      <a:lnTo>
                        <a:pt x="7148" y="11375"/>
                      </a:lnTo>
                      <a:lnTo>
                        <a:pt x="7167" y="11366"/>
                      </a:lnTo>
                      <a:lnTo>
                        <a:pt x="7183" y="11364"/>
                      </a:lnTo>
                      <a:lnTo>
                        <a:pt x="7198" y="11360"/>
                      </a:lnTo>
                      <a:lnTo>
                        <a:pt x="7213" y="11357"/>
                      </a:lnTo>
                      <a:lnTo>
                        <a:pt x="7226" y="11352"/>
                      </a:lnTo>
                      <a:lnTo>
                        <a:pt x="7241" y="11345"/>
                      </a:lnTo>
                      <a:lnTo>
                        <a:pt x="7255" y="11338"/>
                      </a:lnTo>
                      <a:lnTo>
                        <a:pt x="7267" y="11329"/>
                      </a:lnTo>
                      <a:lnTo>
                        <a:pt x="7280" y="11321"/>
                      </a:lnTo>
                      <a:lnTo>
                        <a:pt x="7285" y="11319"/>
                      </a:lnTo>
                      <a:lnTo>
                        <a:pt x="7290" y="11321"/>
                      </a:lnTo>
                      <a:lnTo>
                        <a:pt x="7292" y="11322"/>
                      </a:lnTo>
                      <a:lnTo>
                        <a:pt x="7296" y="11327"/>
                      </a:lnTo>
                      <a:lnTo>
                        <a:pt x="7310" y="11349"/>
                      </a:lnTo>
                      <a:lnTo>
                        <a:pt x="7325" y="11378"/>
                      </a:lnTo>
                      <a:lnTo>
                        <a:pt x="7325" y="11389"/>
                      </a:lnTo>
                      <a:lnTo>
                        <a:pt x="7325" y="11395"/>
                      </a:lnTo>
                      <a:lnTo>
                        <a:pt x="7327" y="11399"/>
                      </a:lnTo>
                      <a:lnTo>
                        <a:pt x="7341" y="11421"/>
                      </a:lnTo>
                      <a:lnTo>
                        <a:pt x="7341" y="11422"/>
                      </a:lnTo>
                      <a:lnTo>
                        <a:pt x="7349" y="11427"/>
                      </a:lnTo>
                      <a:lnTo>
                        <a:pt x="7353" y="11429"/>
                      </a:lnTo>
                      <a:lnTo>
                        <a:pt x="7362" y="11430"/>
                      </a:lnTo>
                      <a:lnTo>
                        <a:pt x="7364" y="11430"/>
                      </a:lnTo>
                      <a:lnTo>
                        <a:pt x="7387" y="11415"/>
                      </a:lnTo>
                      <a:lnTo>
                        <a:pt x="7388" y="11412"/>
                      </a:lnTo>
                      <a:lnTo>
                        <a:pt x="7393" y="11410"/>
                      </a:lnTo>
                      <a:lnTo>
                        <a:pt x="7395" y="11411"/>
                      </a:lnTo>
                      <a:lnTo>
                        <a:pt x="7402" y="11421"/>
                      </a:lnTo>
                      <a:lnTo>
                        <a:pt x="7404" y="11425"/>
                      </a:lnTo>
                      <a:lnTo>
                        <a:pt x="7404" y="11427"/>
                      </a:lnTo>
                      <a:lnTo>
                        <a:pt x="7403" y="11432"/>
                      </a:lnTo>
                      <a:lnTo>
                        <a:pt x="7387" y="11457"/>
                      </a:lnTo>
                      <a:lnTo>
                        <a:pt x="7385" y="11460"/>
                      </a:lnTo>
                      <a:lnTo>
                        <a:pt x="7383" y="11461"/>
                      </a:lnTo>
                      <a:lnTo>
                        <a:pt x="7378" y="11462"/>
                      </a:lnTo>
                      <a:lnTo>
                        <a:pt x="7371" y="11465"/>
                      </a:lnTo>
                      <a:lnTo>
                        <a:pt x="7349" y="11465"/>
                      </a:lnTo>
                      <a:lnTo>
                        <a:pt x="7346" y="11465"/>
                      </a:lnTo>
                      <a:lnTo>
                        <a:pt x="7331" y="11470"/>
                      </a:lnTo>
                      <a:lnTo>
                        <a:pt x="7328" y="11475"/>
                      </a:lnTo>
                      <a:lnTo>
                        <a:pt x="7300" y="11511"/>
                      </a:lnTo>
                      <a:lnTo>
                        <a:pt x="7295" y="11562"/>
                      </a:lnTo>
                      <a:lnTo>
                        <a:pt x="7295" y="11568"/>
                      </a:lnTo>
                      <a:lnTo>
                        <a:pt x="7302" y="11580"/>
                      </a:lnTo>
                      <a:lnTo>
                        <a:pt x="7302" y="11581"/>
                      </a:lnTo>
                      <a:lnTo>
                        <a:pt x="7303" y="11584"/>
                      </a:lnTo>
                      <a:lnTo>
                        <a:pt x="7310" y="11583"/>
                      </a:lnTo>
                      <a:lnTo>
                        <a:pt x="7320" y="11578"/>
                      </a:lnTo>
                      <a:lnTo>
                        <a:pt x="7327" y="11572"/>
                      </a:lnTo>
                      <a:lnTo>
                        <a:pt x="7334" y="11567"/>
                      </a:lnTo>
                      <a:lnTo>
                        <a:pt x="7341" y="11560"/>
                      </a:lnTo>
                      <a:lnTo>
                        <a:pt x="7351" y="11549"/>
                      </a:lnTo>
                      <a:lnTo>
                        <a:pt x="7359" y="11539"/>
                      </a:lnTo>
                      <a:lnTo>
                        <a:pt x="7363" y="11535"/>
                      </a:lnTo>
                      <a:lnTo>
                        <a:pt x="7368" y="11532"/>
                      </a:lnTo>
                      <a:lnTo>
                        <a:pt x="7374" y="11528"/>
                      </a:lnTo>
                      <a:lnTo>
                        <a:pt x="7382" y="11526"/>
                      </a:lnTo>
                      <a:lnTo>
                        <a:pt x="7390" y="11523"/>
                      </a:lnTo>
                      <a:lnTo>
                        <a:pt x="7400" y="11522"/>
                      </a:lnTo>
                      <a:lnTo>
                        <a:pt x="7412" y="11521"/>
                      </a:lnTo>
                      <a:lnTo>
                        <a:pt x="7426" y="11521"/>
                      </a:lnTo>
                      <a:lnTo>
                        <a:pt x="7439" y="11526"/>
                      </a:lnTo>
                      <a:lnTo>
                        <a:pt x="7436" y="11531"/>
                      </a:lnTo>
                      <a:lnTo>
                        <a:pt x="7425" y="11553"/>
                      </a:lnTo>
                      <a:lnTo>
                        <a:pt x="7425" y="11559"/>
                      </a:lnTo>
                      <a:lnTo>
                        <a:pt x="7426" y="11560"/>
                      </a:lnTo>
                      <a:lnTo>
                        <a:pt x="7446" y="11601"/>
                      </a:lnTo>
                      <a:lnTo>
                        <a:pt x="7457" y="11621"/>
                      </a:lnTo>
                      <a:lnTo>
                        <a:pt x="7467" y="11634"/>
                      </a:lnTo>
                      <a:lnTo>
                        <a:pt x="7470" y="11637"/>
                      </a:lnTo>
                      <a:lnTo>
                        <a:pt x="7472" y="11642"/>
                      </a:lnTo>
                      <a:lnTo>
                        <a:pt x="7472" y="11647"/>
                      </a:lnTo>
                      <a:lnTo>
                        <a:pt x="7472" y="11657"/>
                      </a:lnTo>
                      <a:lnTo>
                        <a:pt x="7472" y="11662"/>
                      </a:lnTo>
                      <a:lnTo>
                        <a:pt x="7470" y="11666"/>
                      </a:lnTo>
                      <a:lnTo>
                        <a:pt x="7467" y="11670"/>
                      </a:lnTo>
                      <a:lnTo>
                        <a:pt x="7460" y="11676"/>
                      </a:lnTo>
                      <a:lnTo>
                        <a:pt x="7454" y="11678"/>
                      </a:lnTo>
                      <a:lnTo>
                        <a:pt x="7445" y="11680"/>
                      </a:lnTo>
                      <a:lnTo>
                        <a:pt x="7438" y="11681"/>
                      </a:lnTo>
                      <a:lnTo>
                        <a:pt x="7430" y="11683"/>
                      </a:lnTo>
                      <a:lnTo>
                        <a:pt x="7418" y="11690"/>
                      </a:lnTo>
                      <a:lnTo>
                        <a:pt x="7414" y="11699"/>
                      </a:lnTo>
                      <a:lnTo>
                        <a:pt x="7405" y="11716"/>
                      </a:lnTo>
                      <a:lnTo>
                        <a:pt x="7363" y="11774"/>
                      </a:lnTo>
                      <a:lnTo>
                        <a:pt x="7320" y="11806"/>
                      </a:lnTo>
                      <a:lnTo>
                        <a:pt x="7318" y="11809"/>
                      </a:lnTo>
                      <a:lnTo>
                        <a:pt x="7338" y="11820"/>
                      </a:lnTo>
                      <a:lnTo>
                        <a:pt x="7361" y="11822"/>
                      </a:lnTo>
                      <a:lnTo>
                        <a:pt x="7383" y="11824"/>
                      </a:lnTo>
                      <a:lnTo>
                        <a:pt x="7420" y="11810"/>
                      </a:lnTo>
                      <a:lnTo>
                        <a:pt x="7429" y="11806"/>
                      </a:lnTo>
                      <a:lnTo>
                        <a:pt x="7446" y="11796"/>
                      </a:lnTo>
                      <a:lnTo>
                        <a:pt x="7450" y="11793"/>
                      </a:lnTo>
                      <a:lnTo>
                        <a:pt x="7456" y="11793"/>
                      </a:lnTo>
                      <a:lnTo>
                        <a:pt x="7476" y="11795"/>
                      </a:lnTo>
                      <a:lnTo>
                        <a:pt x="7485" y="11801"/>
                      </a:lnTo>
                      <a:lnTo>
                        <a:pt x="7510" y="11818"/>
                      </a:lnTo>
                      <a:lnTo>
                        <a:pt x="7512" y="11820"/>
                      </a:lnTo>
                      <a:lnTo>
                        <a:pt x="7515" y="11827"/>
                      </a:lnTo>
                      <a:lnTo>
                        <a:pt x="7518" y="11837"/>
                      </a:lnTo>
                      <a:lnTo>
                        <a:pt x="7521" y="11840"/>
                      </a:lnTo>
                      <a:lnTo>
                        <a:pt x="7525" y="11842"/>
                      </a:lnTo>
                      <a:lnTo>
                        <a:pt x="7603" y="11868"/>
                      </a:lnTo>
                      <a:lnTo>
                        <a:pt x="7612" y="11868"/>
                      </a:lnTo>
                      <a:lnTo>
                        <a:pt x="7617" y="11868"/>
                      </a:lnTo>
                      <a:lnTo>
                        <a:pt x="7626" y="11862"/>
                      </a:lnTo>
                      <a:lnTo>
                        <a:pt x="7629" y="11860"/>
                      </a:lnTo>
                      <a:lnTo>
                        <a:pt x="7635" y="11855"/>
                      </a:lnTo>
                      <a:lnTo>
                        <a:pt x="7646" y="11851"/>
                      </a:lnTo>
                      <a:lnTo>
                        <a:pt x="7653" y="11849"/>
                      </a:lnTo>
                      <a:lnTo>
                        <a:pt x="7659" y="11849"/>
                      </a:lnTo>
                      <a:lnTo>
                        <a:pt x="7665" y="11851"/>
                      </a:lnTo>
                      <a:lnTo>
                        <a:pt x="7669" y="11855"/>
                      </a:lnTo>
                      <a:lnTo>
                        <a:pt x="7697" y="11881"/>
                      </a:lnTo>
                      <a:lnTo>
                        <a:pt x="7704" y="11893"/>
                      </a:lnTo>
                      <a:lnTo>
                        <a:pt x="7706" y="11897"/>
                      </a:lnTo>
                      <a:lnTo>
                        <a:pt x="7725" y="11919"/>
                      </a:lnTo>
                      <a:lnTo>
                        <a:pt x="7727" y="11923"/>
                      </a:lnTo>
                      <a:lnTo>
                        <a:pt x="7728" y="11924"/>
                      </a:lnTo>
                      <a:lnTo>
                        <a:pt x="7743" y="11929"/>
                      </a:lnTo>
                      <a:lnTo>
                        <a:pt x="7746" y="11926"/>
                      </a:lnTo>
                      <a:lnTo>
                        <a:pt x="7749" y="11918"/>
                      </a:lnTo>
                      <a:lnTo>
                        <a:pt x="7771" y="11900"/>
                      </a:lnTo>
                      <a:lnTo>
                        <a:pt x="7774" y="11897"/>
                      </a:lnTo>
                      <a:lnTo>
                        <a:pt x="7778" y="11898"/>
                      </a:lnTo>
                      <a:lnTo>
                        <a:pt x="7784" y="11901"/>
                      </a:lnTo>
                      <a:lnTo>
                        <a:pt x="7787" y="11902"/>
                      </a:lnTo>
                      <a:lnTo>
                        <a:pt x="7790" y="11901"/>
                      </a:lnTo>
                      <a:lnTo>
                        <a:pt x="7793" y="11901"/>
                      </a:lnTo>
                      <a:lnTo>
                        <a:pt x="7794" y="11900"/>
                      </a:lnTo>
                      <a:lnTo>
                        <a:pt x="7802" y="11881"/>
                      </a:lnTo>
                      <a:lnTo>
                        <a:pt x="7802" y="11878"/>
                      </a:lnTo>
                      <a:lnTo>
                        <a:pt x="7808" y="11847"/>
                      </a:lnTo>
                      <a:lnTo>
                        <a:pt x="7834" y="11791"/>
                      </a:lnTo>
                      <a:lnTo>
                        <a:pt x="7836" y="11788"/>
                      </a:lnTo>
                      <a:lnTo>
                        <a:pt x="7840" y="11788"/>
                      </a:lnTo>
                      <a:lnTo>
                        <a:pt x="7894" y="11804"/>
                      </a:lnTo>
                      <a:lnTo>
                        <a:pt x="7896" y="11805"/>
                      </a:lnTo>
                      <a:lnTo>
                        <a:pt x="7897" y="11806"/>
                      </a:lnTo>
                      <a:lnTo>
                        <a:pt x="7901" y="11810"/>
                      </a:lnTo>
                      <a:lnTo>
                        <a:pt x="7905" y="11830"/>
                      </a:lnTo>
                      <a:lnTo>
                        <a:pt x="7907" y="11840"/>
                      </a:lnTo>
                      <a:lnTo>
                        <a:pt x="7907" y="11847"/>
                      </a:lnTo>
                      <a:lnTo>
                        <a:pt x="7907" y="11851"/>
                      </a:lnTo>
                      <a:lnTo>
                        <a:pt x="7909" y="11852"/>
                      </a:lnTo>
                      <a:lnTo>
                        <a:pt x="7928" y="11887"/>
                      </a:lnTo>
                      <a:lnTo>
                        <a:pt x="7931" y="11888"/>
                      </a:lnTo>
                      <a:lnTo>
                        <a:pt x="7933" y="11888"/>
                      </a:lnTo>
                      <a:lnTo>
                        <a:pt x="7938" y="11887"/>
                      </a:lnTo>
                      <a:lnTo>
                        <a:pt x="7942" y="11886"/>
                      </a:lnTo>
                      <a:lnTo>
                        <a:pt x="7943" y="11883"/>
                      </a:lnTo>
                      <a:lnTo>
                        <a:pt x="7946" y="11880"/>
                      </a:lnTo>
                      <a:lnTo>
                        <a:pt x="7947" y="11877"/>
                      </a:lnTo>
                      <a:lnTo>
                        <a:pt x="7952" y="11876"/>
                      </a:lnTo>
                      <a:lnTo>
                        <a:pt x="7966" y="11873"/>
                      </a:lnTo>
                      <a:lnTo>
                        <a:pt x="7968" y="11873"/>
                      </a:lnTo>
                      <a:lnTo>
                        <a:pt x="7972" y="11876"/>
                      </a:lnTo>
                      <a:lnTo>
                        <a:pt x="8059" y="11985"/>
                      </a:lnTo>
                      <a:lnTo>
                        <a:pt x="8059" y="11988"/>
                      </a:lnTo>
                      <a:lnTo>
                        <a:pt x="8061" y="11991"/>
                      </a:lnTo>
                      <a:lnTo>
                        <a:pt x="8063" y="11994"/>
                      </a:lnTo>
                      <a:lnTo>
                        <a:pt x="8063" y="12000"/>
                      </a:lnTo>
                      <a:lnTo>
                        <a:pt x="8063" y="12005"/>
                      </a:lnTo>
                      <a:lnTo>
                        <a:pt x="8061" y="12009"/>
                      </a:lnTo>
                      <a:lnTo>
                        <a:pt x="8059" y="12015"/>
                      </a:lnTo>
                      <a:lnTo>
                        <a:pt x="8054" y="12052"/>
                      </a:lnTo>
                      <a:lnTo>
                        <a:pt x="8059" y="12113"/>
                      </a:lnTo>
                      <a:lnTo>
                        <a:pt x="8061" y="12119"/>
                      </a:lnTo>
                      <a:lnTo>
                        <a:pt x="8066" y="12126"/>
                      </a:lnTo>
                      <a:lnTo>
                        <a:pt x="8076" y="12144"/>
                      </a:lnTo>
                      <a:lnTo>
                        <a:pt x="8094" y="12198"/>
                      </a:lnTo>
                      <a:lnTo>
                        <a:pt x="8102" y="12226"/>
                      </a:lnTo>
                      <a:lnTo>
                        <a:pt x="8104" y="12245"/>
                      </a:lnTo>
                      <a:lnTo>
                        <a:pt x="8104" y="12256"/>
                      </a:lnTo>
                      <a:lnTo>
                        <a:pt x="8106" y="12264"/>
                      </a:lnTo>
                      <a:lnTo>
                        <a:pt x="8109" y="12267"/>
                      </a:lnTo>
                      <a:lnTo>
                        <a:pt x="8115" y="12272"/>
                      </a:lnTo>
                      <a:lnTo>
                        <a:pt x="8121" y="12275"/>
                      </a:lnTo>
                      <a:lnTo>
                        <a:pt x="8128" y="12275"/>
                      </a:lnTo>
                      <a:lnTo>
                        <a:pt x="8135" y="12272"/>
                      </a:lnTo>
                      <a:lnTo>
                        <a:pt x="8141" y="12269"/>
                      </a:lnTo>
                      <a:lnTo>
                        <a:pt x="8146" y="12264"/>
                      </a:lnTo>
                      <a:lnTo>
                        <a:pt x="8150" y="12257"/>
                      </a:lnTo>
                      <a:lnTo>
                        <a:pt x="8153" y="12251"/>
                      </a:lnTo>
                      <a:lnTo>
                        <a:pt x="8155" y="12245"/>
                      </a:lnTo>
                      <a:lnTo>
                        <a:pt x="8155" y="12229"/>
                      </a:lnTo>
                      <a:lnTo>
                        <a:pt x="8171" y="12211"/>
                      </a:lnTo>
                      <a:lnTo>
                        <a:pt x="8198" y="12225"/>
                      </a:lnTo>
                      <a:lnTo>
                        <a:pt x="8244" y="12246"/>
                      </a:lnTo>
                      <a:lnTo>
                        <a:pt x="8263" y="12281"/>
                      </a:lnTo>
                      <a:lnTo>
                        <a:pt x="8259" y="12351"/>
                      </a:lnTo>
                      <a:lnTo>
                        <a:pt x="8255" y="12464"/>
                      </a:lnTo>
                      <a:lnTo>
                        <a:pt x="8263" y="12513"/>
                      </a:lnTo>
                      <a:lnTo>
                        <a:pt x="8268" y="12558"/>
                      </a:lnTo>
                      <a:lnTo>
                        <a:pt x="8271" y="12600"/>
                      </a:lnTo>
                      <a:lnTo>
                        <a:pt x="8273" y="12640"/>
                      </a:lnTo>
                      <a:lnTo>
                        <a:pt x="8271" y="12661"/>
                      </a:lnTo>
                      <a:lnTo>
                        <a:pt x="8270" y="12681"/>
                      </a:lnTo>
                      <a:lnTo>
                        <a:pt x="8268" y="12701"/>
                      </a:lnTo>
                      <a:lnTo>
                        <a:pt x="8264" y="12722"/>
                      </a:lnTo>
                      <a:lnTo>
                        <a:pt x="8260" y="12743"/>
                      </a:lnTo>
                      <a:lnTo>
                        <a:pt x="8254" y="12767"/>
                      </a:lnTo>
                      <a:lnTo>
                        <a:pt x="8248" y="12789"/>
                      </a:lnTo>
                      <a:lnTo>
                        <a:pt x="8240" y="12814"/>
                      </a:lnTo>
                      <a:lnTo>
                        <a:pt x="8228" y="12865"/>
                      </a:lnTo>
                      <a:lnTo>
                        <a:pt x="8228" y="12867"/>
                      </a:lnTo>
                      <a:lnTo>
                        <a:pt x="8237" y="12890"/>
                      </a:lnTo>
                      <a:lnTo>
                        <a:pt x="8237" y="12892"/>
                      </a:lnTo>
                      <a:lnTo>
                        <a:pt x="8235" y="12899"/>
                      </a:lnTo>
                      <a:lnTo>
                        <a:pt x="8228" y="12915"/>
                      </a:lnTo>
                      <a:lnTo>
                        <a:pt x="8225" y="12918"/>
                      </a:lnTo>
                      <a:lnTo>
                        <a:pt x="8214" y="12927"/>
                      </a:lnTo>
                      <a:lnTo>
                        <a:pt x="8210" y="12930"/>
                      </a:lnTo>
                      <a:lnTo>
                        <a:pt x="8207" y="12932"/>
                      </a:lnTo>
                      <a:lnTo>
                        <a:pt x="8203" y="12932"/>
                      </a:lnTo>
                      <a:lnTo>
                        <a:pt x="8202" y="12931"/>
                      </a:lnTo>
                      <a:lnTo>
                        <a:pt x="8201" y="12930"/>
                      </a:lnTo>
                      <a:lnTo>
                        <a:pt x="8201" y="12920"/>
                      </a:lnTo>
                      <a:lnTo>
                        <a:pt x="8203" y="12912"/>
                      </a:lnTo>
                      <a:lnTo>
                        <a:pt x="8203" y="12910"/>
                      </a:lnTo>
                      <a:lnTo>
                        <a:pt x="8202" y="12908"/>
                      </a:lnTo>
                      <a:lnTo>
                        <a:pt x="8199" y="12906"/>
                      </a:lnTo>
                      <a:lnTo>
                        <a:pt x="8197" y="12907"/>
                      </a:lnTo>
                      <a:lnTo>
                        <a:pt x="8178" y="12912"/>
                      </a:lnTo>
                      <a:lnTo>
                        <a:pt x="8169" y="12916"/>
                      </a:lnTo>
                      <a:lnTo>
                        <a:pt x="8168" y="12918"/>
                      </a:lnTo>
                      <a:lnTo>
                        <a:pt x="8169" y="12937"/>
                      </a:lnTo>
                      <a:lnTo>
                        <a:pt x="8179" y="12981"/>
                      </a:lnTo>
                      <a:lnTo>
                        <a:pt x="8181" y="12982"/>
                      </a:lnTo>
                      <a:lnTo>
                        <a:pt x="8186" y="12983"/>
                      </a:lnTo>
                      <a:lnTo>
                        <a:pt x="8192" y="12982"/>
                      </a:lnTo>
                      <a:lnTo>
                        <a:pt x="8193" y="12983"/>
                      </a:lnTo>
                      <a:lnTo>
                        <a:pt x="8197" y="12987"/>
                      </a:lnTo>
                      <a:lnTo>
                        <a:pt x="8220" y="13023"/>
                      </a:lnTo>
                      <a:lnTo>
                        <a:pt x="8222" y="13025"/>
                      </a:lnTo>
                      <a:lnTo>
                        <a:pt x="8222" y="13034"/>
                      </a:lnTo>
                      <a:lnTo>
                        <a:pt x="8220" y="13039"/>
                      </a:lnTo>
                      <a:lnTo>
                        <a:pt x="8219" y="13043"/>
                      </a:lnTo>
                      <a:lnTo>
                        <a:pt x="8217" y="13045"/>
                      </a:lnTo>
                      <a:lnTo>
                        <a:pt x="8192" y="13063"/>
                      </a:lnTo>
                      <a:lnTo>
                        <a:pt x="8188" y="13066"/>
                      </a:lnTo>
                      <a:lnTo>
                        <a:pt x="8184" y="13066"/>
                      </a:lnTo>
                      <a:lnTo>
                        <a:pt x="8182" y="13066"/>
                      </a:lnTo>
                      <a:lnTo>
                        <a:pt x="8181" y="13064"/>
                      </a:lnTo>
                      <a:lnTo>
                        <a:pt x="8168" y="13058"/>
                      </a:lnTo>
                      <a:lnTo>
                        <a:pt x="8164" y="13053"/>
                      </a:lnTo>
                      <a:lnTo>
                        <a:pt x="8157" y="13046"/>
                      </a:lnTo>
                      <a:lnTo>
                        <a:pt x="8151" y="13043"/>
                      </a:lnTo>
                      <a:lnTo>
                        <a:pt x="8146" y="13043"/>
                      </a:lnTo>
                      <a:lnTo>
                        <a:pt x="8145" y="13043"/>
                      </a:lnTo>
                      <a:lnTo>
                        <a:pt x="8123" y="13064"/>
                      </a:lnTo>
                      <a:lnTo>
                        <a:pt x="8122" y="13066"/>
                      </a:lnTo>
                      <a:lnTo>
                        <a:pt x="8118" y="13082"/>
                      </a:lnTo>
                      <a:lnTo>
                        <a:pt x="8101" y="13110"/>
                      </a:lnTo>
                      <a:lnTo>
                        <a:pt x="8076" y="13154"/>
                      </a:lnTo>
                      <a:lnTo>
                        <a:pt x="8066" y="13163"/>
                      </a:lnTo>
                      <a:lnTo>
                        <a:pt x="8051" y="13171"/>
                      </a:lnTo>
                      <a:lnTo>
                        <a:pt x="8049" y="13172"/>
                      </a:lnTo>
                      <a:lnTo>
                        <a:pt x="8046" y="13172"/>
                      </a:lnTo>
                      <a:lnTo>
                        <a:pt x="8044" y="13171"/>
                      </a:lnTo>
                      <a:lnTo>
                        <a:pt x="8040" y="13168"/>
                      </a:lnTo>
                      <a:lnTo>
                        <a:pt x="8013" y="13149"/>
                      </a:lnTo>
                      <a:lnTo>
                        <a:pt x="8002" y="13141"/>
                      </a:lnTo>
                      <a:lnTo>
                        <a:pt x="7986" y="13153"/>
                      </a:lnTo>
                      <a:lnTo>
                        <a:pt x="7988" y="13161"/>
                      </a:lnTo>
                      <a:lnTo>
                        <a:pt x="7987" y="13167"/>
                      </a:lnTo>
                      <a:lnTo>
                        <a:pt x="7968" y="13229"/>
                      </a:lnTo>
                      <a:lnTo>
                        <a:pt x="7963" y="13238"/>
                      </a:lnTo>
                      <a:lnTo>
                        <a:pt x="7938" y="13271"/>
                      </a:lnTo>
                      <a:lnTo>
                        <a:pt x="7936" y="13274"/>
                      </a:lnTo>
                      <a:lnTo>
                        <a:pt x="7886" y="13310"/>
                      </a:lnTo>
                      <a:lnTo>
                        <a:pt x="7882" y="13312"/>
                      </a:lnTo>
                      <a:lnTo>
                        <a:pt x="7872" y="13315"/>
                      </a:lnTo>
                      <a:lnTo>
                        <a:pt x="7870" y="13314"/>
                      </a:lnTo>
                      <a:lnTo>
                        <a:pt x="7869" y="13312"/>
                      </a:lnTo>
                      <a:lnTo>
                        <a:pt x="7863" y="13296"/>
                      </a:lnTo>
                      <a:lnTo>
                        <a:pt x="7854" y="13289"/>
                      </a:lnTo>
                      <a:lnTo>
                        <a:pt x="7850" y="13286"/>
                      </a:lnTo>
                      <a:lnTo>
                        <a:pt x="7845" y="13285"/>
                      </a:lnTo>
                      <a:lnTo>
                        <a:pt x="7841" y="13287"/>
                      </a:lnTo>
                      <a:lnTo>
                        <a:pt x="7838" y="13291"/>
                      </a:lnTo>
                      <a:lnTo>
                        <a:pt x="7835" y="13294"/>
                      </a:lnTo>
                      <a:lnTo>
                        <a:pt x="7789" y="13378"/>
                      </a:lnTo>
                      <a:lnTo>
                        <a:pt x="7784" y="13412"/>
                      </a:lnTo>
                      <a:lnTo>
                        <a:pt x="7788" y="13437"/>
                      </a:lnTo>
                      <a:lnTo>
                        <a:pt x="7788" y="13439"/>
                      </a:lnTo>
                      <a:lnTo>
                        <a:pt x="7788" y="13441"/>
                      </a:lnTo>
                      <a:lnTo>
                        <a:pt x="7766" y="13475"/>
                      </a:lnTo>
                      <a:lnTo>
                        <a:pt x="7717" y="13506"/>
                      </a:lnTo>
                      <a:lnTo>
                        <a:pt x="7706" y="13514"/>
                      </a:lnTo>
                      <a:lnTo>
                        <a:pt x="7705" y="13516"/>
                      </a:lnTo>
                      <a:lnTo>
                        <a:pt x="7705" y="13517"/>
                      </a:lnTo>
                      <a:lnTo>
                        <a:pt x="7708" y="13523"/>
                      </a:lnTo>
                      <a:lnTo>
                        <a:pt x="7710" y="13526"/>
                      </a:lnTo>
                      <a:lnTo>
                        <a:pt x="7711" y="13543"/>
                      </a:lnTo>
                      <a:lnTo>
                        <a:pt x="7710" y="13552"/>
                      </a:lnTo>
                      <a:lnTo>
                        <a:pt x="7705" y="13591"/>
                      </a:lnTo>
                      <a:lnTo>
                        <a:pt x="7704" y="13597"/>
                      </a:lnTo>
                      <a:lnTo>
                        <a:pt x="7696" y="13623"/>
                      </a:lnTo>
                      <a:lnTo>
                        <a:pt x="7694" y="13633"/>
                      </a:lnTo>
                      <a:lnTo>
                        <a:pt x="7738" y="13649"/>
                      </a:lnTo>
                      <a:lnTo>
                        <a:pt x="7743" y="13651"/>
                      </a:lnTo>
                      <a:lnTo>
                        <a:pt x="7746" y="13655"/>
                      </a:lnTo>
                      <a:lnTo>
                        <a:pt x="7761" y="13684"/>
                      </a:lnTo>
                      <a:lnTo>
                        <a:pt x="7776" y="13735"/>
                      </a:lnTo>
                      <a:lnTo>
                        <a:pt x="7777" y="13738"/>
                      </a:lnTo>
                      <a:lnTo>
                        <a:pt x="7769" y="13781"/>
                      </a:lnTo>
                      <a:lnTo>
                        <a:pt x="7768" y="13782"/>
                      </a:lnTo>
                      <a:lnTo>
                        <a:pt x="7762" y="13792"/>
                      </a:lnTo>
                      <a:lnTo>
                        <a:pt x="7757" y="13801"/>
                      </a:lnTo>
                      <a:lnTo>
                        <a:pt x="7753" y="13803"/>
                      </a:lnTo>
                      <a:lnTo>
                        <a:pt x="7696" y="13852"/>
                      </a:lnTo>
                      <a:lnTo>
                        <a:pt x="7675" y="13865"/>
                      </a:lnTo>
                      <a:lnTo>
                        <a:pt x="7672" y="13869"/>
                      </a:lnTo>
                      <a:lnTo>
                        <a:pt x="7671" y="13871"/>
                      </a:lnTo>
                      <a:lnTo>
                        <a:pt x="7671" y="13874"/>
                      </a:lnTo>
                      <a:lnTo>
                        <a:pt x="7672" y="13876"/>
                      </a:lnTo>
                      <a:lnTo>
                        <a:pt x="7674" y="13878"/>
                      </a:lnTo>
                      <a:lnTo>
                        <a:pt x="7676" y="13879"/>
                      </a:lnTo>
                      <a:lnTo>
                        <a:pt x="7725" y="13909"/>
                      </a:lnTo>
                      <a:lnTo>
                        <a:pt x="7743" y="13904"/>
                      </a:lnTo>
                      <a:lnTo>
                        <a:pt x="7748" y="13901"/>
                      </a:lnTo>
                      <a:lnTo>
                        <a:pt x="7767" y="13889"/>
                      </a:lnTo>
                      <a:lnTo>
                        <a:pt x="7777" y="13878"/>
                      </a:lnTo>
                      <a:lnTo>
                        <a:pt x="7784" y="13875"/>
                      </a:lnTo>
                      <a:lnTo>
                        <a:pt x="7790" y="13874"/>
                      </a:lnTo>
                      <a:lnTo>
                        <a:pt x="7799" y="13878"/>
                      </a:lnTo>
                      <a:lnTo>
                        <a:pt x="7859" y="13840"/>
                      </a:lnTo>
                      <a:lnTo>
                        <a:pt x="7866" y="13835"/>
                      </a:lnTo>
                      <a:lnTo>
                        <a:pt x="7872" y="13833"/>
                      </a:lnTo>
                      <a:lnTo>
                        <a:pt x="7887" y="13825"/>
                      </a:lnTo>
                      <a:lnTo>
                        <a:pt x="7897" y="13823"/>
                      </a:lnTo>
                      <a:lnTo>
                        <a:pt x="7950" y="13813"/>
                      </a:lnTo>
                      <a:lnTo>
                        <a:pt x="7964" y="13812"/>
                      </a:lnTo>
                      <a:lnTo>
                        <a:pt x="7973" y="13812"/>
                      </a:lnTo>
                      <a:lnTo>
                        <a:pt x="7978" y="13813"/>
                      </a:lnTo>
                      <a:lnTo>
                        <a:pt x="7992" y="13819"/>
                      </a:lnTo>
                      <a:lnTo>
                        <a:pt x="7995" y="13819"/>
                      </a:lnTo>
                      <a:lnTo>
                        <a:pt x="8020" y="13824"/>
                      </a:lnTo>
                      <a:lnTo>
                        <a:pt x="8023" y="13825"/>
                      </a:lnTo>
                      <a:lnTo>
                        <a:pt x="8025" y="13823"/>
                      </a:lnTo>
                      <a:lnTo>
                        <a:pt x="8029" y="13820"/>
                      </a:lnTo>
                      <a:lnTo>
                        <a:pt x="8041" y="13815"/>
                      </a:lnTo>
                      <a:lnTo>
                        <a:pt x="8051" y="13813"/>
                      </a:lnTo>
                      <a:lnTo>
                        <a:pt x="8059" y="13813"/>
                      </a:lnTo>
                      <a:lnTo>
                        <a:pt x="8086" y="13817"/>
                      </a:lnTo>
                      <a:lnTo>
                        <a:pt x="8100" y="13819"/>
                      </a:lnTo>
                      <a:lnTo>
                        <a:pt x="8101" y="13822"/>
                      </a:lnTo>
                      <a:lnTo>
                        <a:pt x="8114" y="13833"/>
                      </a:lnTo>
                      <a:lnTo>
                        <a:pt x="8117" y="13835"/>
                      </a:lnTo>
                      <a:lnTo>
                        <a:pt x="8120" y="13843"/>
                      </a:lnTo>
                      <a:lnTo>
                        <a:pt x="8135" y="13835"/>
                      </a:lnTo>
                      <a:lnTo>
                        <a:pt x="8138" y="13834"/>
                      </a:lnTo>
                      <a:lnTo>
                        <a:pt x="8169" y="13825"/>
                      </a:lnTo>
                      <a:lnTo>
                        <a:pt x="8201" y="13825"/>
                      </a:lnTo>
                      <a:lnTo>
                        <a:pt x="8219" y="13829"/>
                      </a:lnTo>
                      <a:lnTo>
                        <a:pt x="8222" y="13828"/>
                      </a:lnTo>
                      <a:lnTo>
                        <a:pt x="8227" y="13827"/>
                      </a:lnTo>
                      <a:lnTo>
                        <a:pt x="8230" y="13824"/>
                      </a:lnTo>
                      <a:lnTo>
                        <a:pt x="8238" y="13819"/>
                      </a:lnTo>
                      <a:lnTo>
                        <a:pt x="8244" y="13814"/>
                      </a:lnTo>
                      <a:lnTo>
                        <a:pt x="8249" y="13823"/>
                      </a:lnTo>
                      <a:lnTo>
                        <a:pt x="8250" y="13830"/>
                      </a:lnTo>
                      <a:lnTo>
                        <a:pt x="8251" y="13833"/>
                      </a:lnTo>
                      <a:lnTo>
                        <a:pt x="8250" y="13834"/>
                      </a:lnTo>
                      <a:lnTo>
                        <a:pt x="8248" y="13838"/>
                      </a:lnTo>
                      <a:lnTo>
                        <a:pt x="8244" y="13842"/>
                      </a:lnTo>
                      <a:lnTo>
                        <a:pt x="8234" y="13850"/>
                      </a:lnTo>
                      <a:lnTo>
                        <a:pt x="8224" y="13856"/>
                      </a:lnTo>
                      <a:lnTo>
                        <a:pt x="8217" y="13861"/>
                      </a:lnTo>
                      <a:lnTo>
                        <a:pt x="8187" y="13879"/>
                      </a:lnTo>
                      <a:lnTo>
                        <a:pt x="8151" y="13896"/>
                      </a:lnTo>
                      <a:lnTo>
                        <a:pt x="8156" y="13960"/>
                      </a:lnTo>
                      <a:lnTo>
                        <a:pt x="8199" y="13986"/>
                      </a:lnTo>
                      <a:lnTo>
                        <a:pt x="8203" y="13988"/>
                      </a:lnTo>
                      <a:lnTo>
                        <a:pt x="8205" y="13992"/>
                      </a:lnTo>
                      <a:lnTo>
                        <a:pt x="8205" y="13996"/>
                      </a:lnTo>
                      <a:lnTo>
                        <a:pt x="8214" y="14048"/>
                      </a:lnTo>
                      <a:lnTo>
                        <a:pt x="8194" y="14083"/>
                      </a:lnTo>
                      <a:lnTo>
                        <a:pt x="8213" y="14116"/>
                      </a:lnTo>
                      <a:lnTo>
                        <a:pt x="8215" y="14116"/>
                      </a:lnTo>
                      <a:lnTo>
                        <a:pt x="8220" y="14117"/>
                      </a:lnTo>
                      <a:lnTo>
                        <a:pt x="8223" y="14119"/>
                      </a:lnTo>
                      <a:lnTo>
                        <a:pt x="8224" y="14122"/>
                      </a:lnTo>
                      <a:lnTo>
                        <a:pt x="8230" y="14136"/>
                      </a:lnTo>
                      <a:lnTo>
                        <a:pt x="8234" y="14150"/>
                      </a:lnTo>
                      <a:lnTo>
                        <a:pt x="8235" y="14155"/>
                      </a:lnTo>
                      <a:lnTo>
                        <a:pt x="8237" y="14189"/>
                      </a:lnTo>
                      <a:lnTo>
                        <a:pt x="8234" y="14209"/>
                      </a:lnTo>
                      <a:lnTo>
                        <a:pt x="8228" y="14252"/>
                      </a:lnTo>
                      <a:lnTo>
                        <a:pt x="8300" y="14293"/>
                      </a:lnTo>
                      <a:lnTo>
                        <a:pt x="8307" y="14295"/>
                      </a:lnTo>
                      <a:lnTo>
                        <a:pt x="8347" y="14298"/>
                      </a:lnTo>
                      <a:lnTo>
                        <a:pt x="8356" y="14299"/>
                      </a:lnTo>
                      <a:lnTo>
                        <a:pt x="8358" y="14298"/>
                      </a:lnTo>
                      <a:lnTo>
                        <a:pt x="8363" y="14296"/>
                      </a:lnTo>
                      <a:lnTo>
                        <a:pt x="8368" y="14293"/>
                      </a:lnTo>
                      <a:lnTo>
                        <a:pt x="8374" y="14293"/>
                      </a:lnTo>
                      <a:lnTo>
                        <a:pt x="8383" y="14293"/>
                      </a:lnTo>
                      <a:lnTo>
                        <a:pt x="8422" y="14294"/>
                      </a:lnTo>
                      <a:lnTo>
                        <a:pt x="8475" y="14311"/>
                      </a:lnTo>
                      <a:lnTo>
                        <a:pt x="8476" y="14312"/>
                      </a:lnTo>
                      <a:lnTo>
                        <a:pt x="8479" y="14316"/>
                      </a:lnTo>
                      <a:lnTo>
                        <a:pt x="8480" y="14319"/>
                      </a:lnTo>
                      <a:lnTo>
                        <a:pt x="8496" y="14376"/>
                      </a:lnTo>
                      <a:lnTo>
                        <a:pt x="8497" y="14381"/>
                      </a:lnTo>
                      <a:lnTo>
                        <a:pt x="8497" y="14383"/>
                      </a:lnTo>
                      <a:lnTo>
                        <a:pt x="8495" y="14388"/>
                      </a:lnTo>
                      <a:lnTo>
                        <a:pt x="8489" y="14391"/>
                      </a:lnTo>
                      <a:lnTo>
                        <a:pt x="8480" y="14391"/>
                      </a:lnTo>
                      <a:lnTo>
                        <a:pt x="8474" y="14391"/>
                      </a:lnTo>
                      <a:lnTo>
                        <a:pt x="8473" y="14391"/>
                      </a:lnTo>
                      <a:lnTo>
                        <a:pt x="8470" y="14390"/>
                      </a:lnTo>
                      <a:lnTo>
                        <a:pt x="8442" y="14411"/>
                      </a:lnTo>
                      <a:lnTo>
                        <a:pt x="8414" y="14450"/>
                      </a:lnTo>
                      <a:lnTo>
                        <a:pt x="8396" y="14474"/>
                      </a:lnTo>
                      <a:lnTo>
                        <a:pt x="8399" y="14480"/>
                      </a:lnTo>
                      <a:lnTo>
                        <a:pt x="8412" y="14526"/>
                      </a:lnTo>
                      <a:lnTo>
                        <a:pt x="8413" y="14535"/>
                      </a:lnTo>
                      <a:lnTo>
                        <a:pt x="8409" y="14571"/>
                      </a:lnTo>
                      <a:lnTo>
                        <a:pt x="8407" y="14575"/>
                      </a:lnTo>
                      <a:lnTo>
                        <a:pt x="8403" y="14581"/>
                      </a:lnTo>
                      <a:lnTo>
                        <a:pt x="8384" y="14600"/>
                      </a:lnTo>
                      <a:lnTo>
                        <a:pt x="8372" y="14609"/>
                      </a:lnTo>
                      <a:lnTo>
                        <a:pt x="8343" y="14653"/>
                      </a:lnTo>
                      <a:lnTo>
                        <a:pt x="8306" y="14718"/>
                      </a:lnTo>
                      <a:lnTo>
                        <a:pt x="8306" y="14720"/>
                      </a:lnTo>
                      <a:lnTo>
                        <a:pt x="8311" y="14726"/>
                      </a:lnTo>
                      <a:lnTo>
                        <a:pt x="8317" y="14730"/>
                      </a:lnTo>
                      <a:lnTo>
                        <a:pt x="8335" y="14742"/>
                      </a:lnTo>
                      <a:lnTo>
                        <a:pt x="8345" y="14744"/>
                      </a:lnTo>
                      <a:lnTo>
                        <a:pt x="8388" y="14754"/>
                      </a:lnTo>
                      <a:lnTo>
                        <a:pt x="8394" y="14754"/>
                      </a:lnTo>
                      <a:lnTo>
                        <a:pt x="8407" y="14751"/>
                      </a:lnTo>
                      <a:lnTo>
                        <a:pt x="8428" y="14742"/>
                      </a:lnTo>
                      <a:lnTo>
                        <a:pt x="8433" y="14740"/>
                      </a:lnTo>
                      <a:lnTo>
                        <a:pt x="8434" y="14737"/>
                      </a:lnTo>
                      <a:lnTo>
                        <a:pt x="8442" y="14744"/>
                      </a:lnTo>
                      <a:lnTo>
                        <a:pt x="8454" y="14754"/>
                      </a:lnTo>
                      <a:lnTo>
                        <a:pt x="8458" y="14755"/>
                      </a:lnTo>
                      <a:lnTo>
                        <a:pt x="8463" y="14755"/>
                      </a:lnTo>
                      <a:lnTo>
                        <a:pt x="8470" y="14750"/>
                      </a:lnTo>
                      <a:lnTo>
                        <a:pt x="8474" y="14750"/>
                      </a:lnTo>
                      <a:lnTo>
                        <a:pt x="8486" y="14752"/>
                      </a:lnTo>
                      <a:lnTo>
                        <a:pt x="8511" y="14759"/>
                      </a:lnTo>
                      <a:lnTo>
                        <a:pt x="8609" y="14781"/>
                      </a:lnTo>
                      <a:lnTo>
                        <a:pt x="8648" y="14787"/>
                      </a:lnTo>
                      <a:lnTo>
                        <a:pt x="8655" y="14819"/>
                      </a:lnTo>
                      <a:lnTo>
                        <a:pt x="8655" y="14823"/>
                      </a:lnTo>
                      <a:lnTo>
                        <a:pt x="8654" y="14832"/>
                      </a:lnTo>
                      <a:lnTo>
                        <a:pt x="8652" y="14839"/>
                      </a:lnTo>
                      <a:lnTo>
                        <a:pt x="8648" y="14847"/>
                      </a:lnTo>
                      <a:lnTo>
                        <a:pt x="8643" y="14853"/>
                      </a:lnTo>
                      <a:lnTo>
                        <a:pt x="8639" y="14859"/>
                      </a:lnTo>
                      <a:lnTo>
                        <a:pt x="8635" y="14867"/>
                      </a:lnTo>
                      <a:lnTo>
                        <a:pt x="8633" y="14875"/>
                      </a:lnTo>
                      <a:lnTo>
                        <a:pt x="8632" y="14887"/>
                      </a:lnTo>
                      <a:lnTo>
                        <a:pt x="8630" y="14890"/>
                      </a:lnTo>
                      <a:lnTo>
                        <a:pt x="8643" y="14929"/>
                      </a:lnTo>
                      <a:lnTo>
                        <a:pt x="8647" y="14937"/>
                      </a:lnTo>
                      <a:lnTo>
                        <a:pt x="8649" y="14944"/>
                      </a:lnTo>
                      <a:lnTo>
                        <a:pt x="8653" y="14946"/>
                      </a:lnTo>
                      <a:lnTo>
                        <a:pt x="8658" y="14949"/>
                      </a:lnTo>
                      <a:lnTo>
                        <a:pt x="8670" y="14950"/>
                      </a:lnTo>
                      <a:lnTo>
                        <a:pt x="8689" y="14954"/>
                      </a:lnTo>
                      <a:lnTo>
                        <a:pt x="8690" y="14954"/>
                      </a:lnTo>
                      <a:lnTo>
                        <a:pt x="8715" y="14975"/>
                      </a:lnTo>
                      <a:lnTo>
                        <a:pt x="8712" y="14977"/>
                      </a:lnTo>
                      <a:lnTo>
                        <a:pt x="8698" y="14996"/>
                      </a:lnTo>
                      <a:lnTo>
                        <a:pt x="8696" y="14997"/>
                      </a:lnTo>
                      <a:lnTo>
                        <a:pt x="8696" y="15001"/>
                      </a:lnTo>
                      <a:lnTo>
                        <a:pt x="8699" y="15024"/>
                      </a:lnTo>
                      <a:lnTo>
                        <a:pt x="8702" y="15034"/>
                      </a:lnTo>
                      <a:lnTo>
                        <a:pt x="8702" y="15036"/>
                      </a:lnTo>
                      <a:lnTo>
                        <a:pt x="8720" y="15056"/>
                      </a:lnTo>
                      <a:lnTo>
                        <a:pt x="8729" y="15063"/>
                      </a:lnTo>
                      <a:lnTo>
                        <a:pt x="8735" y="15067"/>
                      </a:lnTo>
                      <a:lnTo>
                        <a:pt x="8740" y="15069"/>
                      </a:lnTo>
                      <a:lnTo>
                        <a:pt x="8747" y="15060"/>
                      </a:lnTo>
                      <a:lnTo>
                        <a:pt x="8750" y="15059"/>
                      </a:lnTo>
                      <a:lnTo>
                        <a:pt x="8798" y="15028"/>
                      </a:lnTo>
                      <a:lnTo>
                        <a:pt x="8802" y="15027"/>
                      </a:lnTo>
                      <a:lnTo>
                        <a:pt x="8806" y="15026"/>
                      </a:lnTo>
                      <a:lnTo>
                        <a:pt x="8811" y="15026"/>
                      </a:lnTo>
                      <a:lnTo>
                        <a:pt x="8814" y="15026"/>
                      </a:lnTo>
                      <a:lnTo>
                        <a:pt x="8823" y="15027"/>
                      </a:lnTo>
                      <a:lnTo>
                        <a:pt x="8830" y="15029"/>
                      </a:lnTo>
                      <a:lnTo>
                        <a:pt x="8834" y="15031"/>
                      </a:lnTo>
                      <a:lnTo>
                        <a:pt x="8844" y="15043"/>
                      </a:lnTo>
                      <a:lnTo>
                        <a:pt x="8845" y="15052"/>
                      </a:lnTo>
                      <a:lnTo>
                        <a:pt x="8849" y="15058"/>
                      </a:lnTo>
                      <a:lnTo>
                        <a:pt x="8853" y="15062"/>
                      </a:lnTo>
                      <a:lnTo>
                        <a:pt x="8859" y="15063"/>
                      </a:lnTo>
                      <a:lnTo>
                        <a:pt x="8873" y="15064"/>
                      </a:lnTo>
                      <a:lnTo>
                        <a:pt x="8889" y="15067"/>
                      </a:lnTo>
                      <a:lnTo>
                        <a:pt x="8894" y="15068"/>
                      </a:lnTo>
                      <a:lnTo>
                        <a:pt x="8901" y="15065"/>
                      </a:lnTo>
                      <a:lnTo>
                        <a:pt x="8935" y="15057"/>
                      </a:lnTo>
                      <a:lnTo>
                        <a:pt x="8936" y="15056"/>
                      </a:lnTo>
                      <a:lnTo>
                        <a:pt x="8957" y="15046"/>
                      </a:lnTo>
                      <a:lnTo>
                        <a:pt x="8961" y="15043"/>
                      </a:lnTo>
                      <a:lnTo>
                        <a:pt x="8998" y="15002"/>
                      </a:lnTo>
                      <a:lnTo>
                        <a:pt x="9009" y="14986"/>
                      </a:lnTo>
                      <a:lnTo>
                        <a:pt x="9032" y="14971"/>
                      </a:lnTo>
                      <a:lnTo>
                        <a:pt x="9035" y="14969"/>
                      </a:lnTo>
                      <a:lnTo>
                        <a:pt x="9043" y="14972"/>
                      </a:lnTo>
                      <a:lnTo>
                        <a:pt x="9047" y="14971"/>
                      </a:lnTo>
                      <a:lnTo>
                        <a:pt x="9086" y="14960"/>
                      </a:lnTo>
                      <a:lnTo>
                        <a:pt x="9093" y="14956"/>
                      </a:lnTo>
                      <a:lnTo>
                        <a:pt x="9103" y="14950"/>
                      </a:lnTo>
                      <a:lnTo>
                        <a:pt x="9124" y="14936"/>
                      </a:lnTo>
                      <a:lnTo>
                        <a:pt x="9129" y="14934"/>
                      </a:lnTo>
                      <a:lnTo>
                        <a:pt x="9132" y="14934"/>
                      </a:lnTo>
                      <a:lnTo>
                        <a:pt x="9136" y="14935"/>
                      </a:lnTo>
                      <a:lnTo>
                        <a:pt x="9135" y="14939"/>
                      </a:lnTo>
                      <a:lnTo>
                        <a:pt x="9135" y="14960"/>
                      </a:lnTo>
                      <a:lnTo>
                        <a:pt x="9136" y="14969"/>
                      </a:lnTo>
                      <a:lnTo>
                        <a:pt x="9137" y="14971"/>
                      </a:lnTo>
                      <a:lnTo>
                        <a:pt x="9139" y="14973"/>
                      </a:lnTo>
                      <a:lnTo>
                        <a:pt x="9147" y="14981"/>
                      </a:lnTo>
                      <a:lnTo>
                        <a:pt x="9149" y="14985"/>
                      </a:lnTo>
                      <a:lnTo>
                        <a:pt x="9152" y="14993"/>
                      </a:lnTo>
                      <a:lnTo>
                        <a:pt x="9153" y="14998"/>
                      </a:lnTo>
                      <a:lnTo>
                        <a:pt x="9155" y="15010"/>
                      </a:lnTo>
                      <a:lnTo>
                        <a:pt x="9147" y="15024"/>
                      </a:lnTo>
                      <a:lnTo>
                        <a:pt x="9170" y="15031"/>
                      </a:lnTo>
                      <a:lnTo>
                        <a:pt x="9171" y="15033"/>
                      </a:lnTo>
                      <a:lnTo>
                        <a:pt x="9172" y="15038"/>
                      </a:lnTo>
                      <a:lnTo>
                        <a:pt x="9191" y="15113"/>
                      </a:lnTo>
                      <a:lnTo>
                        <a:pt x="9190" y="15116"/>
                      </a:lnTo>
                      <a:lnTo>
                        <a:pt x="9183" y="15131"/>
                      </a:lnTo>
                      <a:lnTo>
                        <a:pt x="9176" y="15167"/>
                      </a:lnTo>
                      <a:lnTo>
                        <a:pt x="9176" y="15170"/>
                      </a:lnTo>
                      <a:lnTo>
                        <a:pt x="9182" y="15187"/>
                      </a:lnTo>
                      <a:lnTo>
                        <a:pt x="9195" y="15202"/>
                      </a:lnTo>
                      <a:lnTo>
                        <a:pt x="9198" y="15203"/>
                      </a:lnTo>
                      <a:lnTo>
                        <a:pt x="9202" y="15203"/>
                      </a:lnTo>
                      <a:lnTo>
                        <a:pt x="9218" y="15198"/>
                      </a:lnTo>
                      <a:lnTo>
                        <a:pt x="9221" y="15198"/>
                      </a:lnTo>
                      <a:lnTo>
                        <a:pt x="9248" y="15182"/>
                      </a:lnTo>
                      <a:lnTo>
                        <a:pt x="9296" y="15175"/>
                      </a:lnTo>
                      <a:lnTo>
                        <a:pt x="9320" y="15176"/>
                      </a:lnTo>
                      <a:lnTo>
                        <a:pt x="9337" y="15182"/>
                      </a:lnTo>
                      <a:lnTo>
                        <a:pt x="9365" y="15200"/>
                      </a:lnTo>
                      <a:lnTo>
                        <a:pt x="9366" y="15201"/>
                      </a:lnTo>
                      <a:lnTo>
                        <a:pt x="9376" y="15210"/>
                      </a:lnTo>
                      <a:lnTo>
                        <a:pt x="9377" y="15213"/>
                      </a:lnTo>
                      <a:lnTo>
                        <a:pt x="9377" y="15218"/>
                      </a:lnTo>
                      <a:lnTo>
                        <a:pt x="9380" y="15221"/>
                      </a:lnTo>
                      <a:lnTo>
                        <a:pt x="9387" y="15226"/>
                      </a:lnTo>
                      <a:lnTo>
                        <a:pt x="9390" y="15227"/>
                      </a:lnTo>
                      <a:lnTo>
                        <a:pt x="9409" y="15226"/>
                      </a:lnTo>
                      <a:lnTo>
                        <a:pt x="9412" y="15226"/>
                      </a:lnTo>
                      <a:lnTo>
                        <a:pt x="9414" y="15223"/>
                      </a:lnTo>
                      <a:lnTo>
                        <a:pt x="9439" y="15193"/>
                      </a:lnTo>
                      <a:lnTo>
                        <a:pt x="9441" y="15185"/>
                      </a:lnTo>
                      <a:lnTo>
                        <a:pt x="9442" y="15179"/>
                      </a:lnTo>
                      <a:lnTo>
                        <a:pt x="9441" y="15179"/>
                      </a:lnTo>
                      <a:lnTo>
                        <a:pt x="9439" y="15176"/>
                      </a:lnTo>
                      <a:lnTo>
                        <a:pt x="9426" y="15162"/>
                      </a:lnTo>
                      <a:lnTo>
                        <a:pt x="9421" y="15161"/>
                      </a:lnTo>
                      <a:lnTo>
                        <a:pt x="9407" y="15159"/>
                      </a:lnTo>
                      <a:lnTo>
                        <a:pt x="9404" y="15157"/>
                      </a:lnTo>
                      <a:lnTo>
                        <a:pt x="9396" y="15150"/>
                      </a:lnTo>
                      <a:lnTo>
                        <a:pt x="9395" y="15147"/>
                      </a:lnTo>
                      <a:lnTo>
                        <a:pt x="9396" y="15133"/>
                      </a:lnTo>
                      <a:lnTo>
                        <a:pt x="9401" y="15077"/>
                      </a:lnTo>
                      <a:lnTo>
                        <a:pt x="9411" y="15053"/>
                      </a:lnTo>
                      <a:lnTo>
                        <a:pt x="9423" y="15029"/>
                      </a:lnTo>
                      <a:lnTo>
                        <a:pt x="9426" y="15002"/>
                      </a:lnTo>
                      <a:lnTo>
                        <a:pt x="9421" y="15002"/>
                      </a:lnTo>
                      <a:lnTo>
                        <a:pt x="9418" y="14998"/>
                      </a:lnTo>
                      <a:lnTo>
                        <a:pt x="9417" y="14996"/>
                      </a:lnTo>
                      <a:lnTo>
                        <a:pt x="9406" y="14965"/>
                      </a:lnTo>
                      <a:lnTo>
                        <a:pt x="9406" y="14959"/>
                      </a:lnTo>
                      <a:lnTo>
                        <a:pt x="9413" y="14941"/>
                      </a:lnTo>
                      <a:lnTo>
                        <a:pt x="9422" y="14923"/>
                      </a:lnTo>
                      <a:lnTo>
                        <a:pt x="9422" y="14921"/>
                      </a:lnTo>
                      <a:lnTo>
                        <a:pt x="9375" y="14870"/>
                      </a:lnTo>
                      <a:lnTo>
                        <a:pt x="9360" y="14858"/>
                      </a:lnTo>
                      <a:lnTo>
                        <a:pt x="9355" y="14853"/>
                      </a:lnTo>
                      <a:lnTo>
                        <a:pt x="9356" y="14848"/>
                      </a:lnTo>
                      <a:lnTo>
                        <a:pt x="9357" y="14837"/>
                      </a:lnTo>
                      <a:lnTo>
                        <a:pt x="9344" y="14781"/>
                      </a:lnTo>
                      <a:lnTo>
                        <a:pt x="9327" y="14740"/>
                      </a:lnTo>
                      <a:lnTo>
                        <a:pt x="9349" y="14716"/>
                      </a:lnTo>
                      <a:lnTo>
                        <a:pt x="9355" y="14718"/>
                      </a:lnTo>
                      <a:lnTo>
                        <a:pt x="9360" y="14715"/>
                      </a:lnTo>
                      <a:lnTo>
                        <a:pt x="9362" y="14710"/>
                      </a:lnTo>
                      <a:lnTo>
                        <a:pt x="9372" y="14682"/>
                      </a:lnTo>
                      <a:lnTo>
                        <a:pt x="9377" y="14655"/>
                      </a:lnTo>
                      <a:lnTo>
                        <a:pt x="9381" y="14644"/>
                      </a:lnTo>
                      <a:lnTo>
                        <a:pt x="9382" y="14641"/>
                      </a:lnTo>
                      <a:lnTo>
                        <a:pt x="9391" y="14629"/>
                      </a:lnTo>
                      <a:lnTo>
                        <a:pt x="9411" y="14619"/>
                      </a:lnTo>
                      <a:lnTo>
                        <a:pt x="9414" y="14618"/>
                      </a:lnTo>
                      <a:lnTo>
                        <a:pt x="9424" y="14617"/>
                      </a:lnTo>
                      <a:lnTo>
                        <a:pt x="9428" y="14617"/>
                      </a:lnTo>
                      <a:lnTo>
                        <a:pt x="9433" y="14619"/>
                      </a:lnTo>
                      <a:lnTo>
                        <a:pt x="9488" y="14648"/>
                      </a:lnTo>
                      <a:lnTo>
                        <a:pt x="9535" y="14642"/>
                      </a:lnTo>
                      <a:lnTo>
                        <a:pt x="9537" y="14642"/>
                      </a:lnTo>
                      <a:lnTo>
                        <a:pt x="9567" y="14650"/>
                      </a:lnTo>
                      <a:lnTo>
                        <a:pt x="9571" y="14653"/>
                      </a:lnTo>
                      <a:lnTo>
                        <a:pt x="9573" y="14654"/>
                      </a:lnTo>
                      <a:lnTo>
                        <a:pt x="9575" y="14655"/>
                      </a:lnTo>
                      <a:lnTo>
                        <a:pt x="9573" y="14662"/>
                      </a:lnTo>
                      <a:lnTo>
                        <a:pt x="9575" y="14665"/>
                      </a:lnTo>
                      <a:lnTo>
                        <a:pt x="9577" y="14668"/>
                      </a:lnTo>
                      <a:lnTo>
                        <a:pt x="9580" y="14669"/>
                      </a:lnTo>
                      <a:lnTo>
                        <a:pt x="9581" y="14669"/>
                      </a:lnTo>
                      <a:lnTo>
                        <a:pt x="9598" y="14655"/>
                      </a:lnTo>
                      <a:lnTo>
                        <a:pt x="9636" y="14632"/>
                      </a:lnTo>
                      <a:lnTo>
                        <a:pt x="9700" y="14568"/>
                      </a:lnTo>
                      <a:lnTo>
                        <a:pt x="9703" y="14565"/>
                      </a:lnTo>
                      <a:lnTo>
                        <a:pt x="9710" y="14536"/>
                      </a:lnTo>
                      <a:lnTo>
                        <a:pt x="9719" y="14511"/>
                      </a:lnTo>
                      <a:lnTo>
                        <a:pt x="9721" y="14508"/>
                      </a:lnTo>
                      <a:lnTo>
                        <a:pt x="9724" y="14506"/>
                      </a:lnTo>
                      <a:lnTo>
                        <a:pt x="9725" y="14505"/>
                      </a:lnTo>
                      <a:lnTo>
                        <a:pt x="9731" y="14504"/>
                      </a:lnTo>
                      <a:lnTo>
                        <a:pt x="9737" y="14505"/>
                      </a:lnTo>
                      <a:lnTo>
                        <a:pt x="9742" y="14505"/>
                      </a:lnTo>
                      <a:lnTo>
                        <a:pt x="9749" y="14509"/>
                      </a:lnTo>
                      <a:lnTo>
                        <a:pt x="9752" y="14511"/>
                      </a:lnTo>
                      <a:lnTo>
                        <a:pt x="9757" y="14515"/>
                      </a:lnTo>
                      <a:lnTo>
                        <a:pt x="9889" y="14583"/>
                      </a:lnTo>
                      <a:lnTo>
                        <a:pt x="9894" y="14586"/>
                      </a:lnTo>
                      <a:lnTo>
                        <a:pt x="9897" y="14591"/>
                      </a:lnTo>
                      <a:lnTo>
                        <a:pt x="9898" y="14593"/>
                      </a:lnTo>
                      <a:lnTo>
                        <a:pt x="9899" y="14602"/>
                      </a:lnTo>
                      <a:lnTo>
                        <a:pt x="9899" y="14607"/>
                      </a:lnTo>
                      <a:lnTo>
                        <a:pt x="9899" y="14608"/>
                      </a:lnTo>
                      <a:lnTo>
                        <a:pt x="9919" y="14639"/>
                      </a:lnTo>
                      <a:lnTo>
                        <a:pt x="9919" y="14641"/>
                      </a:lnTo>
                      <a:lnTo>
                        <a:pt x="9957" y="14659"/>
                      </a:lnTo>
                      <a:lnTo>
                        <a:pt x="9961" y="14660"/>
                      </a:lnTo>
                      <a:lnTo>
                        <a:pt x="9967" y="14662"/>
                      </a:lnTo>
                      <a:lnTo>
                        <a:pt x="9975" y="14660"/>
                      </a:lnTo>
                      <a:lnTo>
                        <a:pt x="9977" y="14659"/>
                      </a:lnTo>
                      <a:lnTo>
                        <a:pt x="10020" y="14616"/>
                      </a:lnTo>
                      <a:lnTo>
                        <a:pt x="10022" y="14612"/>
                      </a:lnTo>
                      <a:lnTo>
                        <a:pt x="10089" y="14506"/>
                      </a:lnTo>
                      <a:lnTo>
                        <a:pt x="10092" y="14501"/>
                      </a:lnTo>
                      <a:lnTo>
                        <a:pt x="10095" y="14501"/>
                      </a:lnTo>
                      <a:lnTo>
                        <a:pt x="10099" y="14501"/>
                      </a:lnTo>
                      <a:lnTo>
                        <a:pt x="10102" y="14501"/>
                      </a:lnTo>
                      <a:lnTo>
                        <a:pt x="10108" y="14504"/>
                      </a:lnTo>
                      <a:lnTo>
                        <a:pt x="10115" y="14509"/>
                      </a:lnTo>
                      <a:lnTo>
                        <a:pt x="10119" y="14511"/>
                      </a:lnTo>
                      <a:lnTo>
                        <a:pt x="10134" y="14525"/>
                      </a:lnTo>
                      <a:lnTo>
                        <a:pt x="10135" y="14526"/>
                      </a:lnTo>
                      <a:lnTo>
                        <a:pt x="10135" y="14530"/>
                      </a:lnTo>
                      <a:lnTo>
                        <a:pt x="10135" y="14531"/>
                      </a:lnTo>
                      <a:lnTo>
                        <a:pt x="10133" y="14532"/>
                      </a:lnTo>
                      <a:lnTo>
                        <a:pt x="10131" y="14536"/>
                      </a:lnTo>
                      <a:lnTo>
                        <a:pt x="10131" y="14540"/>
                      </a:lnTo>
                      <a:lnTo>
                        <a:pt x="10131" y="14545"/>
                      </a:lnTo>
                      <a:lnTo>
                        <a:pt x="10133" y="14547"/>
                      </a:lnTo>
                      <a:lnTo>
                        <a:pt x="10145" y="14571"/>
                      </a:lnTo>
                      <a:lnTo>
                        <a:pt x="10157" y="14586"/>
                      </a:lnTo>
                      <a:lnTo>
                        <a:pt x="10167" y="14596"/>
                      </a:lnTo>
                      <a:lnTo>
                        <a:pt x="10174" y="14598"/>
                      </a:lnTo>
                      <a:lnTo>
                        <a:pt x="10177" y="14598"/>
                      </a:lnTo>
                      <a:lnTo>
                        <a:pt x="10198" y="14573"/>
                      </a:lnTo>
                      <a:lnTo>
                        <a:pt x="10198" y="14571"/>
                      </a:lnTo>
                      <a:lnTo>
                        <a:pt x="10200" y="14567"/>
                      </a:lnTo>
                      <a:lnTo>
                        <a:pt x="10195" y="14557"/>
                      </a:lnTo>
                      <a:lnTo>
                        <a:pt x="10191" y="14552"/>
                      </a:lnTo>
                      <a:lnTo>
                        <a:pt x="10190" y="14549"/>
                      </a:lnTo>
                      <a:lnTo>
                        <a:pt x="10191" y="14546"/>
                      </a:lnTo>
                      <a:lnTo>
                        <a:pt x="10192" y="14542"/>
                      </a:lnTo>
                      <a:lnTo>
                        <a:pt x="10212" y="14511"/>
                      </a:lnTo>
                      <a:lnTo>
                        <a:pt x="10213" y="14510"/>
                      </a:lnTo>
                      <a:lnTo>
                        <a:pt x="10230" y="14509"/>
                      </a:lnTo>
                      <a:lnTo>
                        <a:pt x="10237" y="14522"/>
                      </a:lnTo>
                      <a:lnTo>
                        <a:pt x="10303" y="14591"/>
                      </a:lnTo>
                      <a:lnTo>
                        <a:pt x="10321" y="14607"/>
                      </a:lnTo>
                      <a:lnTo>
                        <a:pt x="10336" y="14619"/>
                      </a:lnTo>
                      <a:lnTo>
                        <a:pt x="10356" y="14636"/>
                      </a:lnTo>
                      <a:lnTo>
                        <a:pt x="10360" y="14639"/>
                      </a:lnTo>
                      <a:lnTo>
                        <a:pt x="10379" y="14628"/>
                      </a:lnTo>
                      <a:lnTo>
                        <a:pt x="10380" y="14607"/>
                      </a:lnTo>
                      <a:lnTo>
                        <a:pt x="10389" y="14561"/>
                      </a:lnTo>
                      <a:lnTo>
                        <a:pt x="10390" y="14556"/>
                      </a:lnTo>
                      <a:lnTo>
                        <a:pt x="10391" y="14552"/>
                      </a:lnTo>
                      <a:lnTo>
                        <a:pt x="10400" y="14532"/>
                      </a:lnTo>
                      <a:lnTo>
                        <a:pt x="10420" y="14508"/>
                      </a:lnTo>
                      <a:lnTo>
                        <a:pt x="10423" y="14505"/>
                      </a:lnTo>
                      <a:lnTo>
                        <a:pt x="10425" y="14504"/>
                      </a:lnTo>
                      <a:lnTo>
                        <a:pt x="10428" y="14503"/>
                      </a:lnTo>
                      <a:lnTo>
                        <a:pt x="10466" y="14494"/>
                      </a:lnTo>
                      <a:lnTo>
                        <a:pt x="10489" y="14493"/>
                      </a:lnTo>
                      <a:lnTo>
                        <a:pt x="10487" y="14499"/>
                      </a:lnTo>
                      <a:lnTo>
                        <a:pt x="10484" y="14514"/>
                      </a:lnTo>
                      <a:lnTo>
                        <a:pt x="10484" y="14519"/>
                      </a:lnTo>
                      <a:lnTo>
                        <a:pt x="10487" y="14532"/>
                      </a:lnTo>
                      <a:lnTo>
                        <a:pt x="10489" y="14534"/>
                      </a:lnTo>
                      <a:lnTo>
                        <a:pt x="10494" y="14536"/>
                      </a:lnTo>
                      <a:lnTo>
                        <a:pt x="10529" y="14556"/>
                      </a:lnTo>
                      <a:lnTo>
                        <a:pt x="10534" y="14556"/>
                      </a:lnTo>
                      <a:lnTo>
                        <a:pt x="10536" y="14555"/>
                      </a:lnTo>
                      <a:lnTo>
                        <a:pt x="10540" y="14552"/>
                      </a:lnTo>
                      <a:lnTo>
                        <a:pt x="10564" y="14535"/>
                      </a:lnTo>
                      <a:lnTo>
                        <a:pt x="10594" y="14511"/>
                      </a:lnTo>
                      <a:lnTo>
                        <a:pt x="10606" y="14501"/>
                      </a:lnTo>
                      <a:lnTo>
                        <a:pt x="10621" y="14493"/>
                      </a:lnTo>
                      <a:lnTo>
                        <a:pt x="10648" y="14493"/>
                      </a:lnTo>
                      <a:lnTo>
                        <a:pt x="10651" y="14493"/>
                      </a:lnTo>
                      <a:lnTo>
                        <a:pt x="10656" y="14494"/>
                      </a:lnTo>
                      <a:lnTo>
                        <a:pt x="10672" y="14498"/>
                      </a:lnTo>
                      <a:lnTo>
                        <a:pt x="10683" y="14499"/>
                      </a:lnTo>
                      <a:lnTo>
                        <a:pt x="10684" y="14499"/>
                      </a:lnTo>
                      <a:lnTo>
                        <a:pt x="10687" y="14498"/>
                      </a:lnTo>
                      <a:lnTo>
                        <a:pt x="10690" y="14496"/>
                      </a:lnTo>
                      <a:lnTo>
                        <a:pt x="10719" y="14458"/>
                      </a:lnTo>
                      <a:lnTo>
                        <a:pt x="10738" y="14431"/>
                      </a:lnTo>
                      <a:lnTo>
                        <a:pt x="10727" y="14375"/>
                      </a:lnTo>
                      <a:lnTo>
                        <a:pt x="10727" y="14371"/>
                      </a:lnTo>
                      <a:lnTo>
                        <a:pt x="10728" y="14368"/>
                      </a:lnTo>
                      <a:lnTo>
                        <a:pt x="10769" y="14335"/>
                      </a:lnTo>
                      <a:lnTo>
                        <a:pt x="10836" y="14308"/>
                      </a:lnTo>
                      <a:lnTo>
                        <a:pt x="10871" y="14301"/>
                      </a:lnTo>
                      <a:lnTo>
                        <a:pt x="10892" y="14303"/>
                      </a:lnTo>
                      <a:lnTo>
                        <a:pt x="10900" y="14300"/>
                      </a:lnTo>
                      <a:lnTo>
                        <a:pt x="10903" y="14298"/>
                      </a:lnTo>
                      <a:lnTo>
                        <a:pt x="10905" y="14294"/>
                      </a:lnTo>
                      <a:lnTo>
                        <a:pt x="10912" y="14275"/>
                      </a:lnTo>
                      <a:lnTo>
                        <a:pt x="10912" y="14268"/>
                      </a:lnTo>
                      <a:lnTo>
                        <a:pt x="10914" y="14265"/>
                      </a:lnTo>
                      <a:lnTo>
                        <a:pt x="10915" y="14264"/>
                      </a:lnTo>
                      <a:lnTo>
                        <a:pt x="10935" y="14250"/>
                      </a:lnTo>
                      <a:lnTo>
                        <a:pt x="10943" y="14247"/>
                      </a:lnTo>
                      <a:lnTo>
                        <a:pt x="10970" y="14289"/>
                      </a:lnTo>
                      <a:lnTo>
                        <a:pt x="10985" y="14286"/>
                      </a:lnTo>
                      <a:lnTo>
                        <a:pt x="10989" y="14286"/>
                      </a:lnTo>
                      <a:lnTo>
                        <a:pt x="10990" y="14286"/>
                      </a:lnTo>
                      <a:lnTo>
                        <a:pt x="10992" y="14290"/>
                      </a:lnTo>
                      <a:lnTo>
                        <a:pt x="11036" y="14344"/>
                      </a:lnTo>
                      <a:lnTo>
                        <a:pt x="11038" y="14349"/>
                      </a:lnTo>
                      <a:lnTo>
                        <a:pt x="11040" y="14355"/>
                      </a:lnTo>
                      <a:lnTo>
                        <a:pt x="11041" y="14365"/>
                      </a:lnTo>
                      <a:lnTo>
                        <a:pt x="11041" y="14378"/>
                      </a:lnTo>
                      <a:lnTo>
                        <a:pt x="11042" y="14385"/>
                      </a:lnTo>
                      <a:lnTo>
                        <a:pt x="11043" y="14386"/>
                      </a:lnTo>
                      <a:lnTo>
                        <a:pt x="11045" y="14388"/>
                      </a:lnTo>
                      <a:lnTo>
                        <a:pt x="11050" y="14388"/>
                      </a:lnTo>
                      <a:lnTo>
                        <a:pt x="11066" y="14391"/>
                      </a:lnTo>
                      <a:lnTo>
                        <a:pt x="11083" y="14391"/>
                      </a:lnTo>
                      <a:lnTo>
                        <a:pt x="11110" y="14394"/>
                      </a:lnTo>
                      <a:lnTo>
                        <a:pt x="11130" y="14407"/>
                      </a:lnTo>
                      <a:lnTo>
                        <a:pt x="11137" y="14413"/>
                      </a:lnTo>
                      <a:lnTo>
                        <a:pt x="11150" y="14427"/>
                      </a:lnTo>
                      <a:lnTo>
                        <a:pt x="11156" y="14434"/>
                      </a:lnTo>
                      <a:lnTo>
                        <a:pt x="11166" y="14448"/>
                      </a:lnTo>
                      <a:lnTo>
                        <a:pt x="11170" y="14453"/>
                      </a:lnTo>
                      <a:lnTo>
                        <a:pt x="11173" y="14454"/>
                      </a:lnTo>
                      <a:lnTo>
                        <a:pt x="11175" y="14455"/>
                      </a:lnTo>
                      <a:lnTo>
                        <a:pt x="11179" y="14454"/>
                      </a:lnTo>
                      <a:lnTo>
                        <a:pt x="11221" y="14442"/>
                      </a:lnTo>
                      <a:lnTo>
                        <a:pt x="11224" y="14440"/>
                      </a:lnTo>
                      <a:lnTo>
                        <a:pt x="11227" y="14437"/>
                      </a:lnTo>
                      <a:lnTo>
                        <a:pt x="11230" y="14432"/>
                      </a:lnTo>
                      <a:lnTo>
                        <a:pt x="11230" y="14423"/>
                      </a:lnTo>
                      <a:lnTo>
                        <a:pt x="11231" y="14421"/>
                      </a:lnTo>
                      <a:lnTo>
                        <a:pt x="11232" y="14421"/>
                      </a:lnTo>
                      <a:lnTo>
                        <a:pt x="11260" y="14417"/>
                      </a:lnTo>
                      <a:lnTo>
                        <a:pt x="11283" y="14418"/>
                      </a:lnTo>
                      <a:lnTo>
                        <a:pt x="11304" y="14423"/>
                      </a:lnTo>
                      <a:lnTo>
                        <a:pt x="11308" y="14424"/>
                      </a:lnTo>
                      <a:lnTo>
                        <a:pt x="11318" y="14431"/>
                      </a:lnTo>
                      <a:lnTo>
                        <a:pt x="11322" y="14433"/>
                      </a:lnTo>
                      <a:lnTo>
                        <a:pt x="11324" y="14435"/>
                      </a:lnTo>
                      <a:lnTo>
                        <a:pt x="11327" y="14440"/>
                      </a:lnTo>
                      <a:lnTo>
                        <a:pt x="11333" y="14450"/>
                      </a:lnTo>
                      <a:lnTo>
                        <a:pt x="11334" y="14454"/>
                      </a:lnTo>
                      <a:lnTo>
                        <a:pt x="11333" y="14458"/>
                      </a:lnTo>
                      <a:lnTo>
                        <a:pt x="11332" y="14464"/>
                      </a:lnTo>
                      <a:lnTo>
                        <a:pt x="11333" y="14469"/>
                      </a:lnTo>
                      <a:lnTo>
                        <a:pt x="11334" y="14472"/>
                      </a:lnTo>
                      <a:lnTo>
                        <a:pt x="11337" y="14473"/>
                      </a:lnTo>
                      <a:lnTo>
                        <a:pt x="11347" y="14475"/>
                      </a:lnTo>
                      <a:lnTo>
                        <a:pt x="11355" y="14476"/>
                      </a:lnTo>
                      <a:lnTo>
                        <a:pt x="11369" y="14478"/>
                      </a:lnTo>
                      <a:lnTo>
                        <a:pt x="11373" y="14478"/>
                      </a:lnTo>
                      <a:lnTo>
                        <a:pt x="11436" y="14457"/>
                      </a:lnTo>
                      <a:lnTo>
                        <a:pt x="11438" y="14454"/>
                      </a:lnTo>
                      <a:lnTo>
                        <a:pt x="11440" y="14448"/>
                      </a:lnTo>
                      <a:lnTo>
                        <a:pt x="11440" y="14443"/>
                      </a:lnTo>
                      <a:lnTo>
                        <a:pt x="11442" y="14440"/>
                      </a:lnTo>
                      <a:lnTo>
                        <a:pt x="11446" y="14439"/>
                      </a:lnTo>
                      <a:lnTo>
                        <a:pt x="11452" y="14440"/>
                      </a:lnTo>
                      <a:lnTo>
                        <a:pt x="11477" y="14449"/>
                      </a:lnTo>
                      <a:lnTo>
                        <a:pt x="11523" y="14469"/>
                      </a:lnTo>
                      <a:lnTo>
                        <a:pt x="11573" y="14498"/>
                      </a:lnTo>
                      <a:lnTo>
                        <a:pt x="11575" y="14499"/>
                      </a:lnTo>
                      <a:lnTo>
                        <a:pt x="11576" y="14501"/>
                      </a:lnTo>
                      <a:lnTo>
                        <a:pt x="11578" y="14503"/>
                      </a:lnTo>
                      <a:lnTo>
                        <a:pt x="11576" y="14504"/>
                      </a:lnTo>
                      <a:lnTo>
                        <a:pt x="11538" y="14561"/>
                      </a:lnTo>
                      <a:lnTo>
                        <a:pt x="11499" y="14583"/>
                      </a:lnTo>
                      <a:lnTo>
                        <a:pt x="11498" y="14582"/>
                      </a:lnTo>
                      <a:lnTo>
                        <a:pt x="11494" y="14582"/>
                      </a:lnTo>
                      <a:lnTo>
                        <a:pt x="11492" y="14583"/>
                      </a:lnTo>
                      <a:lnTo>
                        <a:pt x="11488" y="14585"/>
                      </a:lnTo>
                      <a:lnTo>
                        <a:pt x="11486" y="14588"/>
                      </a:lnTo>
                      <a:lnTo>
                        <a:pt x="11482" y="14597"/>
                      </a:lnTo>
                      <a:lnTo>
                        <a:pt x="11465" y="14653"/>
                      </a:lnTo>
                      <a:lnTo>
                        <a:pt x="11463" y="14655"/>
                      </a:lnTo>
                      <a:lnTo>
                        <a:pt x="11465" y="14665"/>
                      </a:lnTo>
                      <a:lnTo>
                        <a:pt x="11467" y="14700"/>
                      </a:lnTo>
                      <a:lnTo>
                        <a:pt x="11468" y="14701"/>
                      </a:lnTo>
                      <a:lnTo>
                        <a:pt x="11473" y="14708"/>
                      </a:lnTo>
                      <a:lnTo>
                        <a:pt x="11483" y="14710"/>
                      </a:lnTo>
                      <a:lnTo>
                        <a:pt x="11492" y="14711"/>
                      </a:lnTo>
                      <a:lnTo>
                        <a:pt x="11493" y="14711"/>
                      </a:lnTo>
                      <a:lnTo>
                        <a:pt x="11499" y="14710"/>
                      </a:lnTo>
                      <a:lnTo>
                        <a:pt x="11506" y="14710"/>
                      </a:lnTo>
                      <a:lnTo>
                        <a:pt x="11508" y="14711"/>
                      </a:lnTo>
                      <a:lnTo>
                        <a:pt x="11509" y="14714"/>
                      </a:lnTo>
                      <a:lnTo>
                        <a:pt x="11527" y="14760"/>
                      </a:lnTo>
                      <a:lnTo>
                        <a:pt x="11523" y="14764"/>
                      </a:lnTo>
                      <a:lnTo>
                        <a:pt x="11519" y="14786"/>
                      </a:lnTo>
                      <a:lnTo>
                        <a:pt x="11522" y="14803"/>
                      </a:lnTo>
                      <a:lnTo>
                        <a:pt x="11529" y="14816"/>
                      </a:lnTo>
                      <a:lnTo>
                        <a:pt x="11530" y="14818"/>
                      </a:lnTo>
                      <a:lnTo>
                        <a:pt x="11530" y="14821"/>
                      </a:lnTo>
                      <a:lnTo>
                        <a:pt x="11529" y="14839"/>
                      </a:lnTo>
                      <a:lnTo>
                        <a:pt x="11528" y="14842"/>
                      </a:lnTo>
                      <a:lnTo>
                        <a:pt x="11545" y="14863"/>
                      </a:lnTo>
                      <a:lnTo>
                        <a:pt x="11571" y="14867"/>
                      </a:lnTo>
                      <a:lnTo>
                        <a:pt x="11665" y="14883"/>
                      </a:lnTo>
                      <a:lnTo>
                        <a:pt x="11672" y="14884"/>
                      </a:lnTo>
                      <a:lnTo>
                        <a:pt x="11675" y="14887"/>
                      </a:lnTo>
                      <a:lnTo>
                        <a:pt x="11678" y="14889"/>
                      </a:lnTo>
                      <a:lnTo>
                        <a:pt x="11680" y="14891"/>
                      </a:lnTo>
                      <a:lnTo>
                        <a:pt x="11681" y="14898"/>
                      </a:lnTo>
                      <a:lnTo>
                        <a:pt x="11681" y="14900"/>
                      </a:lnTo>
                      <a:lnTo>
                        <a:pt x="11673" y="14910"/>
                      </a:lnTo>
                      <a:lnTo>
                        <a:pt x="11666" y="14925"/>
                      </a:lnTo>
                      <a:lnTo>
                        <a:pt x="11666" y="14930"/>
                      </a:lnTo>
                      <a:lnTo>
                        <a:pt x="11667" y="14932"/>
                      </a:lnTo>
                      <a:lnTo>
                        <a:pt x="11670" y="14935"/>
                      </a:lnTo>
                      <a:lnTo>
                        <a:pt x="11676" y="14940"/>
                      </a:lnTo>
                      <a:lnTo>
                        <a:pt x="11750" y="14982"/>
                      </a:lnTo>
                      <a:lnTo>
                        <a:pt x="11757" y="14985"/>
                      </a:lnTo>
                      <a:lnTo>
                        <a:pt x="11765" y="14986"/>
                      </a:lnTo>
                      <a:lnTo>
                        <a:pt x="11769" y="14985"/>
                      </a:lnTo>
                      <a:lnTo>
                        <a:pt x="11771" y="14982"/>
                      </a:lnTo>
                      <a:lnTo>
                        <a:pt x="11773" y="14981"/>
                      </a:lnTo>
                      <a:lnTo>
                        <a:pt x="11775" y="14978"/>
                      </a:lnTo>
                      <a:lnTo>
                        <a:pt x="11779" y="14976"/>
                      </a:lnTo>
                      <a:lnTo>
                        <a:pt x="11786" y="14973"/>
                      </a:lnTo>
                      <a:lnTo>
                        <a:pt x="11790" y="14975"/>
                      </a:lnTo>
                      <a:lnTo>
                        <a:pt x="11794" y="14976"/>
                      </a:lnTo>
                      <a:lnTo>
                        <a:pt x="11807" y="14993"/>
                      </a:lnTo>
                      <a:lnTo>
                        <a:pt x="11810" y="14997"/>
                      </a:lnTo>
                      <a:lnTo>
                        <a:pt x="11827" y="15032"/>
                      </a:lnTo>
                      <a:lnTo>
                        <a:pt x="11889" y="15036"/>
                      </a:lnTo>
                      <a:lnTo>
                        <a:pt x="11892" y="15036"/>
                      </a:lnTo>
                      <a:lnTo>
                        <a:pt x="11947" y="15024"/>
                      </a:lnTo>
                      <a:lnTo>
                        <a:pt x="11970" y="15015"/>
                      </a:lnTo>
                      <a:lnTo>
                        <a:pt x="11998" y="14997"/>
                      </a:lnTo>
                      <a:lnTo>
                        <a:pt x="12026" y="15002"/>
                      </a:lnTo>
                      <a:lnTo>
                        <a:pt x="12031" y="15003"/>
                      </a:lnTo>
                      <a:lnTo>
                        <a:pt x="12034" y="15005"/>
                      </a:lnTo>
                      <a:lnTo>
                        <a:pt x="12061" y="15034"/>
                      </a:lnTo>
                      <a:lnTo>
                        <a:pt x="12088" y="15049"/>
                      </a:lnTo>
                      <a:lnTo>
                        <a:pt x="12088" y="15048"/>
                      </a:lnTo>
                      <a:lnTo>
                        <a:pt x="12091" y="15046"/>
                      </a:lnTo>
                      <a:lnTo>
                        <a:pt x="12098" y="15044"/>
                      </a:lnTo>
                      <a:lnTo>
                        <a:pt x="12162" y="15038"/>
                      </a:lnTo>
                      <a:lnTo>
                        <a:pt x="12181" y="15067"/>
                      </a:lnTo>
                      <a:lnTo>
                        <a:pt x="12183" y="15067"/>
                      </a:lnTo>
                      <a:lnTo>
                        <a:pt x="12186" y="15067"/>
                      </a:lnTo>
                      <a:lnTo>
                        <a:pt x="12200" y="15059"/>
                      </a:lnTo>
                      <a:lnTo>
                        <a:pt x="12215" y="15048"/>
                      </a:lnTo>
                      <a:lnTo>
                        <a:pt x="12216" y="15047"/>
                      </a:lnTo>
                      <a:lnTo>
                        <a:pt x="12226" y="15029"/>
                      </a:lnTo>
                      <a:lnTo>
                        <a:pt x="12236" y="14981"/>
                      </a:lnTo>
                      <a:lnTo>
                        <a:pt x="12280" y="14990"/>
                      </a:lnTo>
                      <a:lnTo>
                        <a:pt x="12281" y="14996"/>
                      </a:lnTo>
                      <a:lnTo>
                        <a:pt x="12275" y="15002"/>
                      </a:lnTo>
                      <a:lnTo>
                        <a:pt x="12259" y="15021"/>
                      </a:lnTo>
                      <a:lnTo>
                        <a:pt x="12259" y="15023"/>
                      </a:lnTo>
                      <a:lnTo>
                        <a:pt x="12261" y="15036"/>
                      </a:lnTo>
                      <a:lnTo>
                        <a:pt x="12261" y="15038"/>
                      </a:lnTo>
                      <a:lnTo>
                        <a:pt x="12263" y="15041"/>
                      </a:lnTo>
                      <a:lnTo>
                        <a:pt x="12266" y="15041"/>
                      </a:lnTo>
                      <a:lnTo>
                        <a:pt x="12292" y="15037"/>
                      </a:lnTo>
                      <a:lnTo>
                        <a:pt x="12296" y="15036"/>
                      </a:lnTo>
                      <a:lnTo>
                        <a:pt x="12313" y="15021"/>
                      </a:lnTo>
                      <a:lnTo>
                        <a:pt x="12334" y="14987"/>
                      </a:lnTo>
                      <a:lnTo>
                        <a:pt x="12334" y="14986"/>
                      </a:lnTo>
                      <a:lnTo>
                        <a:pt x="12332" y="14976"/>
                      </a:lnTo>
                      <a:lnTo>
                        <a:pt x="12332" y="14975"/>
                      </a:lnTo>
                      <a:lnTo>
                        <a:pt x="12331" y="14975"/>
                      </a:lnTo>
                      <a:lnTo>
                        <a:pt x="12327" y="14976"/>
                      </a:lnTo>
                      <a:lnTo>
                        <a:pt x="12324" y="14978"/>
                      </a:lnTo>
                      <a:lnTo>
                        <a:pt x="12302" y="14961"/>
                      </a:lnTo>
                      <a:lnTo>
                        <a:pt x="12297" y="14904"/>
                      </a:lnTo>
                      <a:lnTo>
                        <a:pt x="12309" y="14888"/>
                      </a:lnTo>
                      <a:lnTo>
                        <a:pt x="12323" y="14870"/>
                      </a:lnTo>
                      <a:lnTo>
                        <a:pt x="12348" y="14879"/>
                      </a:lnTo>
                      <a:lnTo>
                        <a:pt x="12358" y="14887"/>
                      </a:lnTo>
                      <a:lnTo>
                        <a:pt x="12360" y="14890"/>
                      </a:lnTo>
                      <a:lnTo>
                        <a:pt x="12348" y="14911"/>
                      </a:lnTo>
                      <a:lnTo>
                        <a:pt x="12344" y="14915"/>
                      </a:lnTo>
                      <a:lnTo>
                        <a:pt x="12358" y="14951"/>
                      </a:lnTo>
                      <a:lnTo>
                        <a:pt x="12411" y="15007"/>
                      </a:lnTo>
                      <a:lnTo>
                        <a:pt x="12451" y="15003"/>
                      </a:lnTo>
                      <a:lnTo>
                        <a:pt x="12454" y="15002"/>
                      </a:lnTo>
                      <a:lnTo>
                        <a:pt x="12460" y="14997"/>
                      </a:lnTo>
                      <a:lnTo>
                        <a:pt x="12461" y="14996"/>
                      </a:lnTo>
                      <a:lnTo>
                        <a:pt x="12455" y="14939"/>
                      </a:lnTo>
                      <a:lnTo>
                        <a:pt x="12441" y="14923"/>
                      </a:lnTo>
                      <a:lnTo>
                        <a:pt x="12436" y="14921"/>
                      </a:lnTo>
                      <a:lnTo>
                        <a:pt x="12425" y="14919"/>
                      </a:lnTo>
                      <a:lnTo>
                        <a:pt x="12430" y="14915"/>
                      </a:lnTo>
                      <a:lnTo>
                        <a:pt x="12434" y="14915"/>
                      </a:lnTo>
                      <a:lnTo>
                        <a:pt x="12439" y="14915"/>
                      </a:lnTo>
                      <a:lnTo>
                        <a:pt x="12465" y="14923"/>
                      </a:lnTo>
                      <a:lnTo>
                        <a:pt x="12480" y="14942"/>
                      </a:lnTo>
                      <a:lnTo>
                        <a:pt x="12471" y="14947"/>
                      </a:lnTo>
                      <a:lnTo>
                        <a:pt x="12465" y="14946"/>
                      </a:lnTo>
                      <a:lnTo>
                        <a:pt x="12464" y="14946"/>
                      </a:lnTo>
                      <a:lnTo>
                        <a:pt x="12462" y="14947"/>
                      </a:lnTo>
                      <a:lnTo>
                        <a:pt x="12461" y="14949"/>
                      </a:lnTo>
                      <a:lnTo>
                        <a:pt x="12460" y="14952"/>
                      </a:lnTo>
                      <a:lnTo>
                        <a:pt x="12459" y="14972"/>
                      </a:lnTo>
                      <a:lnTo>
                        <a:pt x="12460" y="14976"/>
                      </a:lnTo>
                      <a:lnTo>
                        <a:pt x="12483" y="15003"/>
                      </a:lnTo>
                      <a:lnTo>
                        <a:pt x="12485" y="15003"/>
                      </a:lnTo>
                      <a:lnTo>
                        <a:pt x="12506" y="15008"/>
                      </a:lnTo>
                      <a:lnTo>
                        <a:pt x="12509" y="15010"/>
                      </a:lnTo>
                      <a:lnTo>
                        <a:pt x="12513" y="15008"/>
                      </a:lnTo>
                      <a:lnTo>
                        <a:pt x="12518" y="15007"/>
                      </a:lnTo>
                      <a:lnTo>
                        <a:pt x="12536" y="15000"/>
                      </a:lnTo>
                      <a:lnTo>
                        <a:pt x="12567" y="15008"/>
                      </a:lnTo>
                      <a:lnTo>
                        <a:pt x="12582" y="15013"/>
                      </a:lnTo>
                      <a:lnTo>
                        <a:pt x="12589" y="15036"/>
                      </a:lnTo>
                      <a:lnTo>
                        <a:pt x="12589" y="15038"/>
                      </a:lnTo>
                      <a:lnTo>
                        <a:pt x="12588" y="15042"/>
                      </a:lnTo>
                      <a:lnTo>
                        <a:pt x="12587" y="15047"/>
                      </a:lnTo>
                      <a:lnTo>
                        <a:pt x="12584" y="15049"/>
                      </a:lnTo>
                      <a:lnTo>
                        <a:pt x="12578" y="15056"/>
                      </a:lnTo>
                      <a:lnTo>
                        <a:pt x="12573" y="15058"/>
                      </a:lnTo>
                      <a:lnTo>
                        <a:pt x="12564" y="15060"/>
                      </a:lnTo>
                      <a:lnTo>
                        <a:pt x="12560" y="15060"/>
                      </a:lnTo>
                      <a:lnTo>
                        <a:pt x="12560" y="15059"/>
                      </a:lnTo>
                      <a:lnTo>
                        <a:pt x="12553" y="15060"/>
                      </a:lnTo>
                      <a:lnTo>
                        <a:pt x="12552" y="15060"/>
                      </a:lnTo>
                      <a:lnTo>
                        <a:pt x="12549" y="15063"/>
                      </a:lnTo>
                      <a:lnTo>
                        <a:pt x="12542" y="15073"/>
                      </a:lnTo>
                      <a:lnTo>
                        <a:pt x="12541" y="15074"/>
                      </a:lnTo>
                      <a:lnTo>
                        <a:pt x="12539" y="15079"/>
                      </a:lnTo>
                      <a:lnTo>
                        <a:pt x="12539" y="15080"/>
                      </a:lnTo>
                      <a:lnTo>
                        <a:pt x="12541" y="15082"/>
                      </a:lnTo>
                      <a:lnTo>
                        <a:pt x="12542" y="15083"/>
                      </a:lnTo>
                      <a:lnTo>
                        <a:pt x="12580" y="15094"/>
                      </a:lnTo>
                      <a:lnTo>
                        <a:pt x="12590" y="15094"/>
                      </a:lnTo>
                      <a:lnTo>
                        <a:pt x="12616" y="15089"/>
                      </a:lnTo>
                      <a:lnTo>
                        <a:pt x="12706" y="15069"/>
                      </a:lnTo>
                      <a:lnTo>
                        <a:pt x="12715" y="15067"/>
                      </a:lnTo>
                      <a:lnTo>
                        <a:pt x="12742" y="15054"/>
                      </a:lnTo>
                      <a:lnTo>
                        <a:pt x="12752" y="15048"/>
                      </a:lnTo>
                      <a:lnTo>
                        <a:pt x="12757" y="15044"/>
                      </a:lnTo>
                      <a:lnTo>
                        <a:pt x="12759" y="15042"/>
                      </a:lnTo>
                      <a:lnTo>
                        <a:pt x="12763" y="15033"/>
                      </a:lnTo>
                      <a:lnTo>
                        <a:pt x="12764" y="15032"/>
                      </a:lnTo>
                      <a:lnTo>
                        <a:pt x="12770" y="15011"/>
                      </a:lnTo>
                      <a:lnTo>
                        <a:pt x="12770" y="15010"/>
                      </a:lnTo>
                      <a:lnTo>
                        <a:pt x="12769" y="15007"/>
                      </a:lnTo>
                      <a:lnTo>
                        <a:pt x="12754" y="14990"/>
                      </a:lnTo>
                      <a:lnTo>
                        <a:pt x="12749" y="14985"/>
                      </a:lnTo>
                      <a:lnTo>
                        <a:pt x="12744" y="14983"/>
                      </a:lnTo>
                      <a:lnTo>
                        <a:pt x="12742" y="14982"/>
                      </a:lnTo>
                      <a:lnTo>
                        <a:pt x="12734" y="14981"/>
                      </a:lnTo>
                      <a:lnTo>
                        <a:pt x="12724" y="14978"/>
                      </a:lnTo>
                      <a:lnTo>
                        <a:pt x="12721" y="14976"/>
                      </a:lnTo>
                      <a:lnTo>
                        <a:pt x="12721" y="14975"/>
                      </a:lnTo>
                      <a:lnTo>
                        <a:pt x="12732" y="14955"/>
                      </a:lnTo>
                      <a:lnTo>
                        <a:pt x="12759" y="14930"/>
                      </a:lnTo>
                      <a:lnTo>
                        <a:pt x="12762" y="14930"/>
                      </a:lnTo>
                      <a:lnTo>
                        <a:pt x="12763" y="14930"/>
                      </a:lnTo>
                      <a:lnTo>
                        <a:pt x="12769" y="14935"/>
                      </a:lnTo>
                      <a:lnTo>
                        <a:pt x="12768" y="14941"/>
                      </a:lnTo>
                      <a:lnTo>
                        <a:pt x="12767" y="14942"/>
                      </a:lnTo>
                      <a:lnTo>
                        <a:pt x="12759" y="14951"/>
                      </a:lnTo>
                      <a:lnTo>
                        <a:pt x="12759" y="14955"/>
                      </a:lnTo>
                      <a:lnTo>
                        <a:pt x="12762" y="14964"/>
                      </a:lnTo>
                      <a:lnTo>
                        <a:pt x="12763" y="14969"/>
                      </a:lnTo>
                      <a:lnTo>
                        <a:pt x="12785" y="15010"/>
                      </a:lnTo>
                      <a:lnTo>
                        <a:pt x="12805" y="15036"/>
                      </a:lnTo>
                      <a:lnTo>
                        <a:pt x="12811" y="15042"/>
                      </a:lnTo>
                      <a:lnTo>
                        <a:pt x="12834" y="15052"/>
                      </a:lnTo>
                      <a:lnTo>
                        <a:pt x="12842" y="15054"/>
                      </a:lnTo>
                      <a:lnTo>
                        <a:pt x="12880" y="15056"/>
                      </a:lnTo>
                      <a:lnTo>
                        <a:pt x="12896" y="15046"/>
                      </a:lnTo>
                      <a:lnTo>
                        <a:pt x="12922" y="15048"/>
                      </a:lnTo>
                      <a:lnTo>
                        <a:pt x="12934" y="15057"/>
                      </a:lnTo>
                      <a:lnTo>
                        <a:pt x="12936" y="15060"/>
                      </a:lnTo>
                      <a:lnTo>
                        <a:pt x="12932" y="15068"/>
                      </a:lnTo>
                      <a:lnTo>
                        <a:pt x="12917" y="15088"/>
                      </a:lnTo>
                      <a:lnTo>
                        <a:pt x="12903" y="15099"/>
                      </a:lnTo>
                      <a:lnTo>
                        <a:pt x="12861" y="15134"/>
                      </a:lnTo>
                      <a:lnTo>
                        <a:pt x="12823" y="15202"/>
                      </a:lnTo>
                      <a:lnTo>
                        <a:pt x="12823" y="15206"/>
                      </a:lnTo>
                      <a:lnTo>
                        <a:pt x="12821" y="15211"/>
                      </a:lnTo>
                      <a:lnTo>
                        <a:pt x="12833" y="15256"/>
                      </a:lnTo>
                      <a:lnTo>
                        <a:pt x="12826" y="15273"/>
                      </a:lnTo>
                      <a:lnTo>
                        <a:pt x="12823" y="15294"/>
                      </a:lnTo>
                      <a:lnTo>
                        <a:pt x="12821" y="15302"/>
                      </a:lnTo>
                      <a:lnTo>
                        <a:pt x="12823" y="15319"/>
                      </a:lnTo>
                      <a:lnTo>
                        <a:pt x="12824" y="15325"/>
                      </a:lnTo>
                      <a:lnTo>
                        <a:pt x="12826" y="15330"/>
                      </a:lnTo>
                      <a:lnTo>
                        <a:pt x="12841" y="15346"/>
                      </a:lnTo>
                      <a:lnTo>
                        <a:pt x="12844" y="15347"/>
                      </a:lnTo>
                      <a:lnTo>
                        <a:pt x="12849" y="15350"/>
                      </a:lnTo>
                      <a:lnTo>
                        <a:pt x="12855" y="15350"/>
                      </a:lnTo>
                      <a:lnTo>
                        <a:pt x="12856" y="15346"/>
                      </a:lnTo>
                      <a:lnTo>
                        <a:pt x="12857" y="15338"/>
                      </a:lnTo>
                      <a:lnTo>
                        <a:pt x="12856" y="15334"/>
                      </a:lnTo>
                      <a:lnTo>
                        <a:pt x="12871" y="15346"/>
                      </a:lnTo>
                      <a:lnTo>
                        <a:pt x="12883" y="15395"/>
                      </a:lnTo>
                      <a:lnTo>
                        <a:pt x="12883" y="15406"/>
                      </a:lnTo>
                      <a:lnTo>
                        <a:pt x="12896" y="15444"/>
                      </a:lnTo>
                      <a:lnTo>
                        <a:pt x="12915" y="15482"/>
                      </a:lnTo>
                      <a:lnTo>
                        <a:pt x="12957" y="15504"/>
                      </a:lnTo>
                      <a:lnTo>
                        <a:pt x="12967" y="15504"/>
                      </a:lnTo>
                      <a:lnTo>
                        <a:pt x="12977" y="15504"/>
                      </a:lnTo>
                      <a:lnTo>
                        <a:pt x="12978" y="15505"/>
                      </a:lnTo>
                      <a:lnTo>
                        <a:pt x="12980" y="15508"/>
                      </a:lnTo>
                      <a:lnTo>
                        <a:pt x="12983" y="15512"/>
                      </a:lnTo>
                      <a:lnTo>
                        <a:pt x="12984" y="15518"/>
                      </a:lnTo>
                      <a:lnTo>
                        <a:pt x="12983" y="15523"/>
                      </a:lnTo>
                      <a:lnTo>
                        <a:pt x="12972" y="15540"/>
                      </a:lnTo>
                      <a:lnTo>
                        <a:pt x="12967" y="15543"/>
                      </a:lnTo>
                      <a:lnTo>
                        <a:pt x="12956" y="15528"/>
                      </a:lnTo>
                      <a:lnTo>
                        <a:pt x="12948" y="15520"/>
                      </a:lnTo>
                      <a:lnTo>
                        <a:pt x="12947" y="15520"/>
                      </a:lnTo>
                      <a:lnTo>
                        <a:pt x="12934" y="15514"/>
                      </a:lnTo>
                      <a:lnTo>
                        <a:pt x="12934" y="15515"/>
                      </a:lnTo>
                      <a:lnTo>
                        <a:pt x="12918" y="15526"/>
                      </a:lnTo>
                      <a:lnTo>
                        <a:pt x="12926" y="15543"/>
                      </a:lnTo>
                      <a:lnTo>
                        <a:pt x="12951" y="15566"/>
                      </a:lnTo>
                      <a:lnTo>
                        <a:pt x="13034" y="15594"/>
                      </a:lnTo>
                      <a:lnTo>
                        <a:pt x="13056" y="15592"/>
                      </a:lnTo>
                      <a:lnTo>
                        <a:pt x="13077" y="15591"/>
                      </a:lnTo>
                      <a:lnTo>
                        <a:pt x="13097" y="15589"/>
                      </a:lnTo>
                      <a:lnTo>
                        <a:pt x="13116" y="15582"/>
                      </a:lnTo>
                      <a:lnTo>
                        <a:pt x="13125" y="15579"/>
                      </a:lnTo>
                      <a:lnTo>
                        <a:pt x="13133" y="15575"/>
                      </a:lnTo>
                      <a:lnTo>
                        <a:pt x="13142" y="15570"/>
                      </a:lnTo>
                      <a:lnTo>
                        <a:pt x="13151" y="15565"/>
                      </a:lnTo>
                      <a:lnTo>
                        <a:pt x="13158" y="15557"/>
                      </a:lnTo>
                      <a:lnTo>
                        <a:pt x="13167" y="15550"/>
                      </a:lnTo>
                      <a:lnTo>
                        <a:pt x="13174" y="15543"/>
                      </a:lnTo>
                      <a:lnTo>
                        <a:pt x="13182" y="15533"/>
                      </a:lnTo>
                      <a:lnTo>
                        <a:pt x="13202" y="15502"/>
                      </a:lnTo>
                      <a:lnTo>
                        <a:pt x="13203" y="15498"/>
                      </a:lnTo>
                      <a:lnTo>
                        <a:pt x="13207" y="15489"/>
                      </a:lnTo>
                      <a:lnTo>
                        <a:pt x="13208" y="15480"/>
                      </a:lnTo>
                      <a:lnTo>
                        <a:pt x="13207" y="15474"/>
                      </a:lnTo>
                      <a:lnTo>
                        <a:pt x="13204" y="15468"/>
                      </a:lnTo>
                      <a:lnTo>
                        <a:pt x="13197" y="15456"/>
                      </a:lnTo>
                      <a:lnTo>
                        <a:pt x="13185" y="15441"/>
                      </a:lnTo>
                      <a:lnTo>
                        <a:pt x="13182" y="15437"/>
                      </a:lnTo>
                      <a:lnTo>
                        <a:pt x="13180" y="15436"/>
                      </a:lnTo>
                      <a:lnTo>
                        <a:pt x="13177" y="15436"/>
                      </a:lnTo>
                      <a:lnTo>
                        <a:pt x="13172" y="15439"/>
                      </a:lnTo>
                      <a:lnTo>
                        <a:pt x="13168" y="15442"/>
                      </a:lnTo>
                      <a:lnTo>
                        <a:pt x="13167" y="15442"/>
                      </a:lnTo>
                      <a:lnTo>
                        <a:pt x="13166" y="15441"/>
                      </a:lnTo>
                      <a:lnTo>
                        <a:pt x="13112" y="15415"/>
                      </a:lnTo>
                      <a:lnTo>
                        <a:pt x="13103" y="15405"/>
                      </a:lnTo>
                      <a:lnTo>
                        <a:pt x="13106" y="15362"/>
                      </a:lnTo>
                      <a:lnTo>
                        <a:pt x="13115" y="15335"/>
                      </a:lnTo>
                      <a:lnTo>
                        <a:pt x="13116" y="15333"/>
                      </a:lnTo>
                      <a:lnTo>
                        <a:pt x="13118" y="15333"/>
                      </a:lnTo>
                      <a:lnTo>
                        <a:pt x="13120" y="15333"/>
                      </a:lnTo>
                      <a:lnTo>
                        <a:pt x="13121" y="15334"/>
                      </a:lnTo>
                      <a:lnTo>
                        <a:pt x="13121" y="15338"/>
                      </a:lnTo>
                      <a:lnTo>
                        <a:pt x="13122" y="15350"/>
                      </a:lnTo>
                      <a:lnTo>
                        <a:pt x="13122" y="15355"/>
                      </a:lnTo>
                      <a:lnTo>
                        <a:pt x="13123" y="15365"/>
                      </a:lnTo>
                      <a:lnTo>
                        <a:pt x="13133" y="15376"/>
                      </a:lnTo>
                      <a:lnTo>
                        <a:pt x="13136" y="15379"/>
                      </a:lnTo>
                      <a:lnTo>
                        <a:pt x="13138" y="15379"/>
                      </a:lnTo>
                      <a:lnTo>
                        <a:pt x="13141" y="15377"/>
                      </a:lnTo>
                      <a:lnTo>
                        <a:pt x="13144" y="15372"/>
                      </a:lnTo>
                      <a:lnTo>
                        <a:pt x="13146" y="15369"/>
                      </a:lnTo>
                      <a:lnTo>
                        <a:pt x="13147" y="15361"/>
                      </a:lnTo>
                      <a:lnTo>
                        <a:pt x="13146" y="15350"/>
                      </a:lnTo>
                      <a:lnTo>
                        <a:pt x="13146" y="15347"/>
                      </a:lnTo>
                      <a:lnTo>
                        <a:pt x="13144" y="15341"/>
                      </a:lnTo>
                      <a:lnTo>
                        <a:pt x="13141" y="15333"/>
                      </a:lnTo>
                      <a:lnTo>
                        <a:pt x="13132" y="15320"/>
                      </a:lnTo>
                      <a:lnTo>
                        <a:pt x="13112" y="15313"/>
                      </a:lnTo>
                      <a:lnTo>
                        <a:pt x="13110" y="15313"/>
                      </a:lnTo>
                      <a:lnTo>
                        <a:pt x="13106" y="15315"/>
                      </a:lnTo>
                      <a:lnTo>
                        <a:pt x="13103" y="15316"/>
                      </a:lnTo>
                      <a:lnTo>
                        <a:pt x="13093" y="15321"/>
                      </a:lnTo>
                      <a:lnTo>
                        <a:pt x="13076" y="15326"/>
                      </a:lnTo>
                      <a:lnTo>
                        <a:pt x="13072" y="15326"/>
                      </a:lnTo>
                      <a:lnTo>
                        <a:pt x="13052" y="15326"/>
                      </a:lnTo>
                      <a:lnTo>
                        <a:pt x="13039" y="15325"/>
                      </a:lnTo>
                      <a:lnTo>
                        <a:pt x="13038" y="15323"/>
                      </a:lnTo>
                      <a:lnTo>
                        <a:pt x="13031" y="15284"/>
                      </a:lnTo>
                      <a:lnTo>
                        <a:pt x="13031" y="15279"/>
                      </a:lnTo>
                      <a:lnTo>
                        <a:pt x="13033" y="15261"/>
                      </a:lnTo>
                      <a:lnTo>
                        <a:pt x="13044" y="15239"/>
                      </a:lnTo>
                      <a:lnTo>
                        <a:pt x="13054" y="15220"/>
                      </a:lnTo>
                      <a:lnTo>
                        <a:pt x="13072" y="15220"/>
                      </a:lnTo>
                      <a:lnTo>
                        <a:pt x="13107" y="15200"/>
                      </a:lnTo>
                      <a:lnTo>
                        <a:pt x="13110" y="15197"/>
                      </a:lnTo>
                      <a:lnTo>
                        <a:pt x="13128" y="15180"/>
                      </a:lnTo>
                      <a:lnTo>
                        <a:pt x="13129" y="15177"/>
                      </a:lnTo>
                      <a:lnTo>
                        <a:pt x="13133" y="15172"/>
                      </a:lnTo>
                      <a:lnTo>
                        <a:pt x="13134" y="15167"/>
                      </a:lnTo>
                      <a:lnTo>
                        <a:pt x="13138" y="15146"/>
                      </a:lnTo>
                      <a:lnTo>
                        <a:pt x="13138" y="15145"/>
                      </a:lnTo>
                      <a:lnTo>
                        <a:pt x="13127" y="15133"/>
                      </a:lnTo>
                      <a:lnTo>
                        <a:pt x="13117" y="15119"/>
                      </a:lnTo>
                      <a:lnTo>
                        <a:pt x="13113" y="15109"/>
                      </a:lnTo>
                      <a:lnTo>
                        <a:pt x="13121" y="15074"/>
                      </a:lnTo>
                      <a:lnTo>
                        <a:pt x="13126" y="15075"/>
                      </a:lnTo>
                      <a:lnTo>
                        <a:pt x="13138" y="15080"/>
                      </a:lnTo>
                      <a:lnTo>
                        <a:pt x="13142" y="15085"/>
                      </a:lnTo>
                      <a:lnTo>
                        <a:pt x="13139" y="15104"/>
                      </a:lnTo>
                      <a:lnTo>
                        <a:pt x="13141" y="15129"/>
                      </a:lnTo>
                      <a:lnTo>
                        <a:pt x="13142" y="15131"/>
                      </a:lnTo>
                      <a:lnTo>
                        <a:pt x="13148" y="15150"/>
                      </a:lnTo>
                      <a:lnTo>
                        <a:pt x="13157" y="15154"/>
                      </a:lnTo>
                      <a:lnTo>
                        <a:pt x="13159" y="15152"/>
                      </a:lnTo>
                      <a:lnTo>
                        <a:pt x="13167" y="15149"/>
                      </a:lnTo>
                      <a:lnTo>
                        <a:pt x="13169" y="15147"/>
                      </a:lnTo>
                      <a:lnTo>
                        <a:pt x="13172" y="15147"/>
                      </a:lnTo>
                      <a:lnTo>
                        <a:pt x="13184" y="15151"/>
                      </a:lnTo>
                      <a:lnTo>
                        <a:pt x="13192" y="15151"/>
                      </a:lnTo>
                      <a:lnTo>
                        <a:pt x="13230" y="15142"/>
                      </a:lnTo>
                      <a:lnTo>
                        <a:pt x="13234" y="15141"/>
                      </a:lnTo>
                      <a:lnTo>
                        <a:pt x="13235" y="15139"/>
                      </a:lnTo>
                      <a:lnTo>
                        <a:pt x="13235" y="15136"/>
                      </a:lnTo>
                      <a:lnTo>
                        <a:pt x="13236" y="15134"/>
                      </a:lnTo>
                      <a:lnTo>
                        <a:pt x="13236" y="15133"/>
                      </a:lnTo>
                      <a:lnTo>
                        <a:pt x="13235" y="15130"/>
                      </a:lnTo>
                      <a:lnTo>
                        <a:pt x="13229" y="15123"/>
                      </a:lnTo>
                      <a:lnTo>
                        <a:pt x="13228" y="15120"/>
                      </a:lnTo>
                      <a:lnTo>
                        <a:pt x="13225" y="15111"/>
                      </a:lnTo>
                      <a:lnTo>
                        <a:pt x="13223" y="15099"/>
                      </a:lnTo>
                      <a:lnTo>
                        <a:pt x="13223" y="15095"/>
                      </a:lnTo>
                      <a:lnTo>
                        <a:pt x="13226" y="15079"/>
                      </a:lnTo>
                      <a:lnTo>
                        <a:pt x="13229" y="15077"/>
                      </a:lnTo>
                      <a:lnTo>
                        <a:pt x="13234" y="15074"/>
                      </a:lnTo>
                      <a:lnTo>
                        <a:pt x="13282" y="15043"/>
                      </a:lnTo>
                      <a:lnTo>
                        <a:pt x="13285" y="15043"/>
                      </a:lnTo>
                      <a:lnTo>
                        <a:pt x="13286" y="15044"/>
                      </a:lnTo>
                      <a:lnTo>
                        <a:pt x="13286" y="15048"/>
                      </a:lnTo>
                      <a:lnTo>
                        <a:pt x="13285" y="15053"/>
                      </a:lnTo>
                      <a:lnTo>
                        <a:pt x="13284" y="15056"/>
                      </a:lnTo>
                      <a:lnTo>
                        <a:pt x="13281" y="15058"/>
                      </a:lnTo>
                      <a:lnTo>
                        <a:pt x="13276" y="15060"/>
                      </a:lnTo>
                      <a:lnTo>
                        <a:pt x="13262" y="15063"/>
                      </a:lnTo>
                      <a:lnTo>
                        <a:pt x="13254" y="15067"/>
                      </a:lnTo>
                      <a:lnTo>
                        <a:pt x="13235" y="15077"/>
                      </a:lnTo>
                      <a:lnTo>
                        <a:pt x="13231" y="15078"/>
                      </a:lnTo>
                      <a:lnTo>
                        <a:pt x="13230" y="15080"/>
                      </a:lnTo>
                      <a:lnTo>
                        <a:pt x="13229" y="15083"/>
                      </a:lnTo>
                      <a:lnTo>
                        <a:pt x="13229" y="15084"/>
                      </a:lnTo>
                      <a:lnTo>
                        <a:pt x="13230" y="15088"/>
                      </a:lnTo>
                      <a:lnTo>
                        <a:pt x="13240" y="15126"/>
                      </a:lnTo>
                      <a:lnTo>
                        <a:pt x="13245" y="15116"/>
                      </a:lnTo>
                      <a:lnTo>
                        <a:pt x="13249" y="15108"/>
                      </a:lnTo>
                      <a:lnTo>
                        <a:pt x="13254" y="15098"/>
                      </a:lnTo>
                      <a:lnTo>
                        <a:pt x="13259" y="15089"/>
                      </a:lnTo>
                      <a:lnTo>
                        <a:pt x="13262" y="15084"/>
                      </a:lnTo>
                      <a:lnTo>
                        <a:pt x="13267" y="15079"/>
                      </a:lnTo>
                      <a:lnTo>
                        <a:pt x="13274" y="15074"/>
                      </a:lnTo>
                      <a:lnTo>
                        <a:pt x="13279" y="15072"/>
                      </a:lnTo>
                      <a:lnTo>
                        <a:pt x="13287" y="15065"/>
                      </a:lnTo>
                      <a:lnTo>
                        <a:pt x="13297" y="15062"/>
                      </a:lnTo>
                      <a:lnTo>
                        <a:pt x="13303" y="15062"/>
                      </a:lnTo>
                      <a:lnTo>
                        <a:pt x="13311" y="15064"/>
                      </a:lnTo>
                      <a:lnTo>
                        <a:pt x="13320" y="15065"/>
                      </a:lnTo>
                      <a:lnTo>
                        <a:pt x="13333" y="15065"/>
                      </a:lnTo>
                      <a:lnTo>
                        <a:pt x="13337" y="15065"/>
                      </a:lnTo>
                      <a:lnTo>
                        <a:pt x="13387" y="15043"/>
                      </a:lnTo>
                      <a:lnTo>
                        <a:pt x="13389" y="15042"/>
                      </a:lnTo>
                      <a:lnTo>
                        <a:pt x="13414" y="15022"/>
                      </a:lnTo>
                      <a:lnTo>
                        <a:pt x="13414" y="15021"/>
                      </a:lnTo>
                      <a:lnTo>
                        <a:pt x="13413" y="15018"/>
                      </a:lnTo>
                      <a:lnTo>
                        <a:pt x="13410" y="15017"/>
                      </a:lnTo>
                      <a:lnTo>
                        <a:pt x="13409" y="15016"/>
                      </a:lnTo>
                      <a:lnTo>
                        <a:pt x="13397" y="15019"/>
                      </a:lnTo>
                      <a:lnTo>
                        <a:pt x="13393" y="15024"/>
                      </a:lnTo>
                      <a:lnTo>
                        <a:pt x="13392" y="15029"/>
                      </a:lnTo>
                      <a:lnTo>
                        <a:pt x="13392" y="15032"/>
                      </a:lnTo>
                      <a:lnTo>
                        <a:pt x="13389" y="15034"/>
                      </a:lnTo>
                      <a:lnTo>
                        <a:pt x="13384" y="15036"/>
                      </a:lnTo>
                      <a:lnTo>
                        <a:pt x="13380" y="15037"/>
                      </a:lnTo>
                      <a:lnTo>
                        <a:pt x="13376" y="15036"/>
                      </a:lnTo>
                      <a:lnTo>
                        <a:pt x="13376" y="15034"/>
                      </a:lnTo>
                      <a:lnTo>
                        <a:pt x="13379" y="15006"/>
                      </a:lnTo>
                      <a:lnTo>
                        <a:pt x="13380" y="15005"/>
                      </a:lnTo>
                      <a:lnTo>
                        <a:pt x="13393" y="15000"/>
                      </a:lnTo>
                      <a:lnTo>
                        <a:pt x="13399" y="14997"/>
                      </a:lnTo>
                      <a:lnTo>
                        <a:pt x="13414" y="15001"/>
                      </a:lnTo>
                      <a:lnTo>
                        <a:pt x="13417" y="15002"/>
                      </a:lnTo>
                      <a:lnTo>
                        <a:pt x="13418" y="15003"/>
                      </a:lnTo>
                      <a:lnTo>
                        <a:pt x="13417" y="15008"/>
                      </a:lnTo>
                      <a:lnTo>
                        <a:pt x="13418" y="15012"/>
                      </a:lnTo>
                      <a:lnTo>
                        <a:pt x="13424" y="15022"/>
                      </a:lnTo>
                      <a:lnTo>
                        <a:pt x="13425" y="15023"/>
                      </a:lnTo>
                      <a:lnTo>
                        <a:pt x="13429" y="15023"/>
                      </a:lnTo>
                      <a:lnTo>
                        <a:pt x="13455" y="15017"/>
                      </a:lnTo>
                      <a:lnTo>
                        <a:pt x="13465" y="15013"/>
                      </a:lnTo>
                      <a:lnTo>
                        <a:pt x="13455" y="14997"/>
                      </a:lnTo>
                      <a:lnTo>
                        <a:pt x="13472" y="14990"/>
                      </a:lnTo>
                      <a:lnTo>
                        <a:pt x="13482" y="14992"/>
                      </a:lnTo>
                      <a:lnTo>
                        <a:pt x="13512" y="15003"/>
                      </a:lnTo>
                      <a:lnTo>
                        <a:pt x="13515" y="15007"/>
                      </a:lnTo>
                      <a:lnTo>
                        <a:pt x="13506" y="15016"/>
                      </a:lnTo>
                      <a:lnTo>
                        <a:pt x="13495" y="15031"/>
                      </a:lnTo>
                      <a:lnTo>
                        <a:pt x="13495" y="15032"/>
                      </a:lnTo>
                      <a:lnTo>
                        <a:pt x="13495" y="15034"/>
                      </a:lnTo>
                      <a:lnTo>
                        <a:pt x="13499" y="15034"/>
                      </a:lnTo>
                      <a:lnTo>
                        <a:pt x="13502" y="15032"/>
                      </a:lnTo>
                      <a:lnTo>
                        <a:pt x="13515" y="15023"/>
                      </a:lnTo>
                      <a:lnTo>
                        <a:pt x="13528" y="15013"/>
                      </a:lnTo>
                      <a:lnTo>
                        <a:pt x="13557" y="14990"/>
                      </a:lnTo>
                      <a:lnTo>
                        <a:pt x="13583" y="14990"/>
                      </a:lnTo>
                      <a:lnTo>
                        <a:pt x="13585" y="14992"/>
                      </a:lnTo>
                      <a:lnTo>
                        <a:pt x="13592" y="14992"/>
                      </a:lnTo>
                      <a:lnTo>
                        <a:pt x="13659" y="14983"/>
                      </a:lnTo>
                      <a:lnTo>
                        <a:pt x="13660" y="14982"/>
                      </a:lnTo>
                      <a:lnTo>
                        <a:pt x="13663" y="14978"/>
                      </a:lnTo>
                      <a:lnTo>
                        <a:pt x="13666" y="14972"/>
                      </a:lnTo>
                      <a:lnTo>
                        <a:pt x="13672" y="14955"/>
                      </a:lnTo>
                      <a:lnTo>
                        <a:pt x="13677" y="14944"/>
                      </a:lnTo>
                      <a:lnTo>
                        <a:pt x="13681" y="14941"/>
                      </a:lnTo>
                      <a:lnTo>
                        <a:pt x="13687" y="14939"/>
                      </a:lnTo>
                      <a:lnTo>
                        <a:pt x="13695" y="14939"/>
                      </a:lnTo>
                      <a:lnTo>
                        <a:pt x="13706" y="14939"/>
                      </a:lnTo>
                      <a:lnTo>
                        <a:pt x="13716" y="14939"/>
                      </a:lnTo>
                      <a:lnTo>
                        <a:pt x="13721" y="14939"/>
                      </a:lnTo>
                      <a:lnTo>
                        <a:pt x="13712" y="14900"/>
                      </a:lnTo>
                      <a:lnTo>
                        <a:pt x="13712" y="14899"/>
                      </a:lnTo>
                      <a:lnTo>
                        <a:pt x="13710" y="14895"/>
                      </a:lnTo>
                      <a:lnTo>
                        <a:pt x="13705" y="14890"/>
                      </a:lnTo>
                      <a:lnTo>
                        <a:pt x="13701" y="14888"/>
                      </a:lnTo>
                      <a:lnTo>
                        <a:pt x="13687" y="14883"/>
                      </a:lnTo>
                      <a:lnTo>
                        <a:pt x="13694" y="14874"/>
                      </a:lnTo>
                      <a:lnTo>
                        <a:pt x="13728" y="14878"/>
                      </a:lnTo>
                      <a:lnTo>
                        <a:pt x="13732" y="14887"/>
                      </a:lnTo>
                      <a:lnTo>
                        <a:pt x="13737" y="14901"/>
                      </a:lnTo>
                      <a:lnTo>
                        <a:pt x="13737" y="14908"/>
                      </a:lnTo>
                      <a:lnTo>
                        <a:pt x="13740" y="14908"/>
                      </a:lnTo>
                      <a:lnTo>
                        <a:pt x="13743" y="14909"/>
                      </a:lnTo>
                      <a:lnTo>
                        <a:pt x="13747" y="14909"/>
                      </a:lnTo>
                      <a:lnTo>
                        <a:pt x="13751" y="14909"/>
                      </a:lnTo>
                      <a:lnTo>
                        <a:pt x="13753" y="14909"/>
                      </a:lnTo>
                      <a:lnTo>
                        <a:pt x="13759" y="14905"/>
                      </a:lnTo>
                      <a:lnTo>
                        <a:pt x="13764" y="14899"/>
                      </a:lnTo>
                      <a:lnTo>
                        <a:pt x="13795" y="14862"/>
                      </a:lnTo>
                      <a:lnTo>
                        <a:pt x="13793" y="14862"/>
                      </a:lnTo>
                      <a:lnTo>
                        <a:pt x="13773" y="14852"/>
                      </a:lnTo>
                      <a:lnTo>
                        <a:pt x="13767" y="14848"/>
                      </a:lnTo>
                      <a:lnTo>
                        <a:pt x="13764" y="14846"/>
                      </a:lnTo>
                      <a:lnTo>
                        <a:pt x="13762" y="14842"/>
                      </a:lnTo>
                      <a:lnTo>
                        <a:pt x="13761" y="14838"/>
                      </a:lnTo>
                      <a:lnTo>
                        <a:pt x="13758" y="14828"/>
                      </a:lnTo>
                      <a:lnTo>
                        <a:pt x="13753" y="14802"/>
                      </a:lnTo>
                      <a:lnTo>
                        <a:pt x="13754" y="14800"/>
                      </a:lnTo>
                      <a:lnTo>
                        <a:pt x="13756" y="14797"/>
                      </a:lnTo>
                      <a:lnTo>
                        <a:pt x="13758" y="14798"/>
                      </a:lnTo>
                      <a:lnTo>
                        <a:pt x="13764" y="14800"/>
                      </a:lnTo>
                      <a:lnTo>
                        <a:pt x="13773" y="14808"/>
                      </a:lnTo>
                      <a:lnTo>
                        <a:pt x="13779" y="14818"/>
                      </a:lnTo>
                      <a:lnTo>
                        <a:pt x="13784" y="14828"/>
                      </a:lnTo>
                      <a:lnTo>
                        <a:pt x="13788" y="14838"/>
                      </a:lnTo>
                      <a:lnTo>
                        <a:pt x="13791" y="14841"/>
                      </a:lnTo>
                      <a:lnTo>
                        <a:pt x="13814" y="14849"/>
                      </a:lnTo>
                      <a:lnTo>
                        <a:pt x="13825" y="14850"/>
                      </a:lnTo>
                      <a:lnTo>
                        <a:pt x="13836" y="14850"/>
                      </a:lnTo>
                      <a:lnTo>
                        <a:pt x="13846" y="14849"/>
                      </a:lnTo>
                      <a:lnTo>
                        <a:pt x="13858" y="14846"/>
                      </a:lnTo>
                      <a:lnTo>
                        <a:pt x="13869" y="14838"/>
                      </a:lnTo>
                      <a:lnTo>
                        <a:pt x="13881" y="14839"/>
                      </a:lnTo>
                      <a:lnTo>
                        <a:pt x="13885" y="14865"/>
                      </a:lnTo>
                      <a:lnTo>
                        <a:pt x="13890" y="14869"/>
                      </a:lnTo>
                      <a:lnTo>
                        <a:pt x="13909" y="14880"/>
                      </a:lnTo>
                      <a:lnTo>
                        <a:pt x="13918" y="14883"/>
                      </a:lnTo>
                      <a:lnTo>
                        <a:pt x="13931" y="14883"/>
                      </a:lnTo>
                      <a:lnTo>
                        <a:pt x="13951" y="14874"/>
                      </a:lnTo>
                      <a:lnTo>
                        <a:pt x="13952" y="14874"/>
                      </a:lnTo>
                      <a:lnTo>
                        <a:pt x="13973" y="14859"/>
                      </a:lnTo>
                      <a:lnTo>
                        <a:pt x="13974" y="14854"/>
                      </a:lnTo>
                      <a:lnTo>
                        <a:pt x="13978" y="14836"/>
                      </a:lnTo>
                      <a:lnTo>
                        <a:pt x="13977" y="14827"/>
                      </a:lnTo>
                      <a:lnTo>
                        <a:pt x="13968" y="14792"/>
                      </a:lnTo>
                      <a:lnTo>
                        <a:pt x="13963" y="14782"/>
                      </a:lnTo>
                      <a:lnTo>
                        <a:pt x="13956" y="14768"/>
                      </a:lnTo>
                      <a:lnTo>
                        <a:pt x="13952" y="14757"/>
                      </a:lnTo>
                      <a:lnTo>
                        <a:pt x="13951" y="14750"/>
                      </a:lnTo>
                      <a:lnTo>
                        <a:pt x="13951" y="14744"/>
                      </a:lnTo>
                      <a:lnTo>
                        <a:pt x="13959" y="14719"/>
                      </a:lnTo>
                      <a:lnTo>
                        <a:pt x="13962" y="14718"/>
                      </a:lnTo>
                      <a:lnTo>
                        <a:pt x="13964" y="14718"/>
                      </a:lnTo>
                      <a:lnTo>
                        <a:pt x="13966" y="14718"/>
                      </a:lnTo>
                      <a:lnTo>
                        <a:pt x="13966" y="14727"/>
                      </a:lnTo>
                      <a:lnTo>
                        <a:pt x="13963" y="14744"/>
                      </a:lnTo>
                      <a:lnTo>
                        <a:pt x="13969" y="14772"/>
                      </a:lnTo>
                      <a:lnTo>
                        <a:pt x="13982" y="14814"/>
                      </a:lnTo>
                      <a:lnTo>
                        <a:pt x="13986" y="14819"/>
                      </a:lnTo>
                      <a:lnTo>
                        <a:pt x="13993" y="14824"/>
                      </a:lnTo>
                      <a:lnTo>
                        <a:pt x="14003" y="14829"/>
                      </a:lnTo>
                      <a:lnTo>
                        <a:pt x="14014" y="14834"/>
                      </a:lnTo>
                      <a:lnTo>
                        <a:pt x="14035" y="14843"/>
                      </a:lnTo>
                      <a:lnTo>
                        <a:pt x="14049" y="14846"/>
                      </a:lnTo>
                      <a:lnTo>
                        <a:pt x="14051" y="14846"/>
                      </a:lnTo>
                      <a:lnTo>
                        <a:pt x="14060" y="14843"/>
                      </a:lnTo>
                      <a:lnTo>
                        <a:pt x="14068" y="14838"/>
                      </a:lnTo>
                      <a:lnTo>
                        <a:pt x="14075" y="14833"/>
                      </a:lnTo>
                      <a:lnTo>
                        <a:pt x="14076" y="14832"/>
                      </a:lnTo>
                      <a:lnTo>
                        <a:pt x="14080" y="14822"/>
                      </a:lnTo>
                      <a:lnTo>
                        <a:pt x="14081" y="14814"/>
                      </a:lnTo>
                      <a:lnTo>
                        <a:pt x="14120" y="14764"/>
                      </a:lnTo>
                      <a:lnTo>
                        <a:pt x="14126" y="14761"/>
                      </a:lnTo>
                      <a:lnTo>
                        <a:pt x="14151" y="14747"/>
                      </a:lnTo>
                      <a:lnTo>
                        <a:pt x="14153" y="14747"/>
                      </a:lnTo>
                      <a:lnTo>
                        <a:pt x="14162" y="14754"/>
                      </a:lnTo>
                      <a:lnTo>
                        <a:pt x="14165" y="14755"/>
                      </a:lnTo>
                      <a:lnTo>
                        <a:pt x="14172" y="14771"/>
                      </a:lnTo>
                      <a:lnTo>
                        <a:pt x="14172" y="14775"/>
                      </a:lnTo>
                      <a:lnTo>
                        <a:pt x="14172" y="14780"/>
                      </a:lnTo>
                      <a:lnTo>
                        <a:pt x="14173" y="14782"/>
                      </a:lnTo>
                      <a:lnTo>
                        <a:pt x="14182" y="14792"/>
                      </a:lnTo>
                      <a:lnTo>
                        <a:pt x="14183" y="14793"/>
                      </a:lnTo>
                      <a:lnTo>
                        <a:pt x="14189" y="14793"/>
                      </a:lnTo>
                      <a:lnTo>
                        <a:pt x="14194" y="14792"/>
                      </a:lnTo>
                      <a:lnTo>
                        <a:pt x="14199" y="14790"/>
                      </a:lnTo>
                      <a:lnTo>
                        <a:pt x="14204" y="14787"/>
                      </a:lnTo>
                      <a:lnTo>
                        <a:pt x="14214" y="14780"/>
                      </a:lnTo>
                      <a:lnTo>
                        <a:pt x="14222" y="14772"/>
                      </a:lnTo>
                      <a:lnTo>
                        <a:pt x="14228" y="14754"/>
                      </a:lnTo>
                      <a:lnTo>
                        <a:pt x="14229" y="14741"/>
                      </a:lnTo>
                      <a:lnTo>
                        <a:pt x="14228" y="14739"/>
                      </a:lnTo>
                      <a:lnTo>
                        <a:pt x="14223" y="14723"/>
                      </a:lnTo>
                      <a:lnTo>
                        <a:pt x="14217" y="14690"/>
                      </a:lnTo>
                      <a:lnTo>
                        <a:pt x="14218" y="14684"/>
                      </a:lnTo>
                      <a:lnTo>
                        <a:pt x="14220" y="14678"/>
                      </a:lnTo>
                      <a:lnTo>
                        <a:pt x="14228" y="14667"/>
                      </a:lnTo>
                      <a:lnTo>
                        <a:pt x="14239" y="14649"/>
                      </a:lnTo>
                      <a:lnTo>
                        <a:pt x="14250" y="14636"/>
                      </a:lnTo>
                      <a:lnTo>
                        <a:pt x="14255" y="14631"/>
                      </a:lnTo>
                      <a:lnTo>
                        <a:pt x="14261" y="14627"/>
                      </a:lnTo>
                      <a:lnTo>
                        <a:pt x="14264" y="14627"/>
                      </a:lnTo>
                      <a:lnTo>
                        <a:pt x="14266" y="14628"/>
                      </a:lnTo>
                      <a:lnTo>
                        <a:pt x="14275" y="14652"/>
                      </a:lnTo>
                      <a:lnTo>
                        <a:pt x="14275" y="14662"/>
                      </a:lnTo>
                      <a:lnTo>
                        <a:pt x="14271" y="14675"/>
                      </a:lnTo>
                      <a:lnTo>
                        <a:pt x="14270" y="14680"/>
                      </a:lnTo>
                      <a:lnTo>
                        <a:pt x="14273" y="14684"/>
                      </a:lnTo>
                      <a:lnTo>
                        <a:pt x="14274" y="14686"/>
                      </a:lnTo>
                      <a:lnTo>
                        <a:pt x="14316" y="14700"/>
                      </a:lnTo>
                      <a:lnTo>
                        <a:pt x="14320" y="14701"/>
                      </a:lnTo>
                      <a:lnTo>
                        <a:pt x="14326" y="14698"/>
                      </a:lnTo>
                      <a:lnTo>
                        <a:pt x="14331" y="14693"/>
                      </a:lnTo>
                      <a:lnTo>
                        <a:pt x="14331" y="14691"/>
                      </a:lnTo>
                      <a:lnTo>
                        <a:pt x="14332" y="14686"/>
                      </a:lnTo>
                      <a:lnTo>
                        <a:pt x="14330" y="14679"/>
                      </a:lnTo>
                      <a:lnTo>
                        <a:pt x="14329" y="14674"/>
                      </a:lnTo>
                      <a:lnTo>
                        <a:pt x="14327" y="14672"/>
                      </a:lnTo>
                      <a:lnTo>
                        <a:pt x="14329" y="14669"/>
                      </a:lnTo>
                      <a:lnTo>
                        <a:pt x="14331" y="14659"/>
                      </a:lnTo>
                      <a:lnTo>
                        <a:pt x="14345" y="14641"/>
                      </a:lnTo>
                      <a:lnTo>
                        <a:pt x="14346" y="14639"/>
                      </a:lnTo>
                      <a:lnTo>
                        <a:pt x="14347" y="14637"/>
                      </a:lnTo>
                      <a:lnTo>
                        <a:pt x="14352" y="14633"/>
                      </a:lnTo>
                      <a:lnTo>
                        <a:pt x="14365" y="14633"/>
                      </a:lnTo>
                      <a:lnTo>
                        <a:pt x="14370" y="14637"/>
                      </a:lnTo>
                      <a:lnTo>
                        <a:pt x="14371" y="14638"/>
                      </a:lnTo>
                      <a:lnTo>
                        <a:pt x="14373" y="14641"/>
                      </a:lnTo>
                      <a:lnTo>
                        <a:pt x="14384" y="14637"/>
                      </a:lnTo>
                      <a:lnTo>
                        <a:pt x="14386" y="14634"/>
                      </a:lnTo>
                      <a:lnTo>
                        <a:pt x="14386" y="14631"/>
                      </a:lnTo>
                      <a:lnTo>
                        <a:pt x="14368" y="14606"/>
                      </a:lnTo>
                      <a:lnTo>
                        <a:pt x="14350" y="14581"/>
                      </a:lnTo>
                      <a:lnTo>
                        <a:pt x="14331" y="14557"/>
                      </a:lnTo>
                      <a:lnTo>
                        <a:pt x="14312" y="14532"/>
                      </a:lnTo>
                      <a:lnTo>
                        <a:pt x="14310" y="14531"/>
                      </a:lnTo>
                      <a:lnTo>
                        <a:pt x="14291" y="14515"/>
                      </a:lnTo>
                      <a:lnTo>
                        <a:pt x="14288" y="14511"/>
                      </a:lnTo>
                      <a:lnTo>
                        <a:pt x="14284" y="14513"/>
                      </a:lnTo>
                      <a:lnTo>
                        <a:pt x="14280" y="14510"/>
                      </a:lnTo>
                      <a:lnTo>
                        <a:pt x="14278" y="14508"/>
                      </a:lnTo>
                      <a:lnTo>
                        <a:pt x="14275" y="14504"/>
                      </a:lnTo>
                      <a:lnTo>
                        <a:pt x="14274" y="14494"/>
                      </a:lnTo>
                      <a:lnTo>
                        <a:pt x="14275" y="14468"/>
                      </a:lnTo>
                      <a:lnTo>
                        <a:pt x="14280" y="14468"/>
                      </a:lnTo>
                      <a:lnTo>
                        <a:pt x="14286" y="14480"/>
                      </a:lnTo>
                      <a:lnTo>
                        <a:pt x="14326" y="14546"/>
                      </a:lnTo>
                      <a:lnTo>
                        <a:pt x="14336" y="14557"/>
                      </a:lnTo>
                      <a:lnTo>
                        <a:pt x="14402" y="14629"/>
                      </a:lnTo>
                      <a:lnTo>
                        <a:pt x="14412" y="14636"/>
                      </a:lnTo>
                      <a:lnTo>
                        <a:pt x="14418" y="14636"/>
                      </a:lnTo>
                      <a:lnTo>
                        <a:pt x="14445" y="14628"/>
                      </a:lnTo>
                      <a:lnTo>
                        <a:pt x="14454" y="14624"/>
                      </a:lnTo>
                      <a:lnTo>
                        <a:pt x="14456" y="14623"/>
                      </a:lnTo>
                      <a:lnTo>
                        <a:pt x="14459" y="14613"/>
                      </a:lnTo>
                      <a:lnTo>
                        <a:pt x="14464" y="14596"/>
                      </a:lnTo>
                      <a:lnTo>
                        <a:pt x="14464" y="14591"/>
                      </a:lnTo>
                      <a:lnTo>
                        <a:pt x="14469" y="14563"/>
                      </a:lnTo>
                      <a:lnTo>
                        <a:pt x="14468" y="14561"/>
                      </a:lnTo>
                      <a:lnTo>
                        <a:pt x="14464" y="14552"/>
                      </a:lnTo>
                      <a:lnTo>
                        <a:pt x="14456" y="14541"/>
                      </a:lnTo>
                      <a:lnTo>
                        <a:pt x="14444" y="14500"/>
                      </a:lnTo>
                      <a:lnTo>
                        <a:pt x="14450" y="14486"/>
                      </a:lnTo>
                      <a:lnTo>
                        <a:pt x="14449" y="14484"/>
                      </a:lnTo>
                      <a:lnTo>
                        <a:pt x="14447" y="14459"/>
                      </a:lnTo>
                      <a:lnTo>
                        <a:pt x="14432" y="14427"/>
                      </a:lnTo>
                      <a:lnTo>
                        <a:pt x="14424" y="14416"/>
                      </a:lnTo>
                      <a:lnTo>
                        <a:pt x="14418" y="14409"/>
                      </a:lnTo>
                      <a:lnTo>
                        <a:pt x="14413" y="14404"/>
                      </a:lnTo>
                      <a:lnTo>
                        <a:pt x="14406" y="14397"/>
                      </a:lnTo>
                      <a:lnTo>
                        <a:pt x="14397" y="14391"/>
                      </a:lnTo>
                      <a:lnTo>
                        <a:pt x="14387" y="14387"/>
                      </a:lnTo>
                      <a:lnTo>
                        <a:pt x="14377" y="14383"/>
                      </a:lnTo>
                      <a:lnTo>
                        <a:pt x="14370" y="14381"/>
                      </a:lnTo>
                      <a:lnTo>
                        <a:pt x="14361" y="14377"/>
                      </a:lnTo>
                      <a:lnTo>
                        <a:pt x="14358" y="14373"/>
                      </a:lnTo>
                      <a:lnTo>
                        <a:pt x="14358" y="14372"/>
                      </a:lnTo>
                      <a:lnTo>
                        <a:pt x="14361" y="14372"/>
                      </a:lnTo>
                      <a:lnTo>
                        <a:pt x="14391" y="14371"/>
                      </a:lnTo>
                      <a:lnTo>
                        <a:pt x="14407" y="14363"/>
                      </a:lnTo>
                      <a:lnTo>
                        <a:pt x="14403" y="14361"/>
                      </a:lnTo>
                      <a:lnTo>
                        <a:pt x="14378" y="14345"/>
                      </a:lnTo>
                      <a:lnTo>
                        <a:pt x="14362" y="14332"/>
                      </a:lnTo>
                      <a:lnTo>
                        <a:pt x="14353" y="14325"/>
                      </a:lnTo>
                      <a:lnTo>
                        <a:pt x="14348" y="14320"/>
                      </a:lnTo>
                      <a:lnTo>
                        <a:pt x="14346" y="14319"/>
                      </a:lnTo>
                      <a:lnTo>
                        <a:pt x="14345" y="14317"/>
                      </a:lnTo>
                      <a:lnTo>
                        <a:pt x="14342" y="14317"/>
                      </a:lnTo>
                      <a:lnTo>
                        <a:pt x="14340" y="14317"/>
                      </a:lnTo>
                      <a:lnTo>
                        <a:pt x="14331" y="14320"/>
                      </a:lnTo>
                      <a:lnTo>
                        <a:pt x="14316" y="14324"/>
                      </a:lnTo>
                      <a:lnTo>
                        <a:pt x="14284" y="14315"/>
                      </a:lnTo>
                      <a:lnTo>
                        <a:pt x="14312" y="14316"/>
                      </a:lnTo>
                      <a:lnTo>
                        <a:pt x="14326" y="14316"/>
                      </a:lnTo>
                      <a:lnTo>
                        <a:pt x="14335" y="14314"/>
                      </a:lnTo>
                      <a:lnTo>
                        <a:pt x="14361" y="14299"/>
                      </a:lnTo>
                      <a:lnTo>
                        <a:pt x="14370" y="14296"/>
                      </a:lnTo>
                      <a:lnTo>
                        <a:pt x="14377" y="14295"/>
                      </a:lnTo>
                      <a:lnTo>
                        <a:pt x="14393" y="14300"/>
                      </a:lnTo>
                      <a:lnTo>
                        <a:pt x="14397" y="14300"/>
                      </a:lnTo>
                      <a:lnTo>
                        <a:pt x="14397" y="14298"/>
                      </a:lnTo>
                      <a:lnTo>
                        <a:pt x="14399" y="14259"/>
                      </a:lnTo>
                      <a:lnTo>
                        <a:pt x="14398" y="14252"/>
                      </a:lnTo>
                      <a:lnTo>
                        <a:pt x="14394" y="14245"/>
                      </a:lnTo>
                      <a:lnTo>
                        <a:pt x="14391" y="14240"/>
                      </a:lnTo>
                      <a:lnTo>
                        <a:pt x="14389" y="14238"/>
                      </a:lnTo>
                      <a:lnTo>
                        <a:pt x="14386" y="14237"/>
                      </a:lnTo>
                      <a:lnTo>
                        <a:pt x="14382" y="14234"/>
                      </a:lnTo>
                      <a:lnTo>
                        <a:pt x="14378" y="14234"/>
                      </a:lnTo>
                      <a:lnTo>
                        <a:pt x="14370" y="14234"/>
                      </a:lnTo>
                      <a:lnTo>
                        <a:pt x="14366" y="14235"/>
                      </a:lnTo>
                      <a:lnTo>
                        <a:pt x="14362" y="14238"/>
                      </a:lnTo>
                      <a:lnTo>
                        <a:pt x="14356" y="14232"/>
                      </a:lnTo>
                      <a:lnTo>
                        <a:pt x="14355" y="14229"/>
                      </a:lnTo>
                      <a:lnTo>
                        <a:pt x="14356" y="14226"/>
                      </a:lnTo>
                      <a:lnTo>
                        <a:pt x="14358" y="14223"/>
                      </a:lnTo>
                      <a:lnTo>
                        <a:pt x="14365" y="14223"/>
                      </a:lnTo>
                      <a:lnTo>
                        <a:pt x="14386" y="14227"/>
                      </a:lnTo>
                      <a:lnTo>
                        <a:pt x="14388" y="14228"/>
                      </a:lnTo>
                      <a:lnTo>
                        <a:pt x="14392" y="14230"/>
                      </a:lnTo>
                      <a:lnTo>
                        <a:pt x="14398" y="14235"/>
                      </a:lnTo>
                      <a:lnTo>
                        <a:pt x="14408" y="14233"/>
                      </a:lnTo>
                      <a:lnTo>
                        <a:pt x="14432" y="14216"/>
                      </a:lnTo>
                      <a:lnTo>
                        <a:pt x="14435" y="14212"/>
                      </a:lnTo>
                      <a:lnTo>
                        <a:pt x="14440" y="14206"/>
                      </a:lnTo>
                      <a:lnTo>
                        <a:pt x="14452" y="14197"/>
                      </a:lnTo>
                      <a:lnTo>
                        <a:pt x="14461" y="14191"/>
                      </a:lnTo>
                      <a:lnTo>
                        <a:pt x="14470" y="14187"/>
                      </a:lnTo>
                      <a:lnTo>
                        <a:pt x="14479" y="14185"/>
                      </a:lnTo>
                      <a:lnTo>
                        <a:pt x="14488" y="14185"/>
                      </a:lnTo>
                      <a:lnTo>
                        <a:pt x="14499" y="14186"/>
                      </a:lnTo>
                      <a:lnTo>
                        <a:pt x="14510" y="14187"/>
                      </a:lnTo>
                      <a:lnTo>
                        <a:pt x="14524" y="14191"/>
                      </a:lnTo>
                      <a:lnTo>
                        <a:pt x="14530" y="14192"/>
                      </a:lnTo>
                      <a:lnTo>
                        <a:pt x="14536" y="14196"/>
                      </a:lnTo>
                      <a:lnTo>
                        <a:pt x="14520" y="14194"/>
                      </a:lnTo>
                      <a:lnTo>
                        <a:pt x="14486" y="14193"/>
                      </a:lnTo>
                      <a:lnTo>
                        <a:pt x="14442" y="14212"/>
                      </a:lnTo>
                      <a:lnTo>
                        <a:pt x="14420" y="14224"/>
                      </a:lnTo>
                      <a:lnTo>
                        <a:pt x="14417" y="14227"/>
                      </a:lnTo>
                      <a:lnTo>
                        <a:pt x="14415" y="14228"/>
                      </a:lnTo>
                      <a:lnTo>
                        <a:pt x="14411" y="14238"/>
                      </a:lnTo>
                      <a:lnTo>
                        <a:pt x="14409" y="14250"/>
                      </a:lnTo>
                      <a:lnTo>
                        <a:pt x="14412" y="14255"/>
                      </a:lnTo>
                      <a:lnTo>
                        <a:pt x="14478" y="14345"/>
                      </a:lnTo>
                      <a:lnTo>
                        <a:pt x="14501" y="14358"/>
                      </a:lnTo>
                      <a:lnTo>
                        <a:pt x="14506" y="14358"/>
                      </a:lnTo>
                      <a:lnTo>
                        <a:pt x="14516" y="14361"/>
                      </a:lnTo>
                      <a:lnTo>
                        <a:pt x="14520" y="14363"/>
                      </a:lnTo>
                      <a:lnTo>
                        <a:pt x="14541" y="14403"/>
                      </a:lnTo>
                      <a:lnTo>
                        <a:pt x="14573" y="14450"/>
                      </a:lnTo>
                      <a:lnTo>
                        <a:pt x="14581" y="14454"/>
                      </a:lnTo>
                      <a:lnTo>
                        <a:pt x="14584" y="14458"/>
                      </a:lnTo>
                      <a:lnTo>
                        <a:pt x="14584" y="14459"/>
                      </a:lnTo>
                      <a:lnTo>
                        <a:pt x="14584" y="14462"/>
                      </a:lnTo>
                      <a:lnTo>
                        <a:pt x="14576" y="14488"/>
                      </a:lnTo>
                      <a:lnTo>
                        <a:pt x="14614" y="14459"/>
                      </a:lnTo>
                      <a:lnTo>
                        <a:pt x="14647" y="14459"/>
                      </a:lnTo>
                      <a:lnTo>
                        <a:pt x="14647" y="14460"/>
                      </a:lnTo>
                      <a:lnTo>
                        <a:pt x="14613" y="14493"/>
                      </a:lnTo>
                      <a:lnTo>
                        <a:pt x="14593" y="14511"/>
                      </a:lnTo>
                      <a:lnTo>
                        <a:pt x="14592" y="14514"/>
                      </a:lnTo>
                      <a:lnTo>
                        <a:pt x="14594" y="14526"/>
                      </a:lnTo>
                      <a:lnTo>
                        <a:pt x="14597" y="14529"/>
                      </a:lnTo>
                      <a:lnTo>
                        <a:pt x="14601" y="14531"/>
                      </a:lnTo>
                      <a:lnTo>
                        <a:pt x="14611" y="14535"/>
                      </a:lnTo>
                      <a:lnTo>
                        <a:pt x="14616" y="14530"/>
                      </a:lnTo>
                      <a:lnTo>
                        <a:pt x="14662" y="14525"/>
                      </a:lnTo>
                      <a:lnTo>
                        <a:pt x="14678" y="14522"/>
                      </a:lnTo>
                      <a:lnTo>
                        <a:pt x="14680" y="14522"/>
                      </a:lnTo>
                      <a:lnTo>
                        <a:pt x="14700" y="14537"/>
                      </a:lnTo>
                      <a:lnTo>
                        <a:pt x="14701" y="14539"/>
                      </a:lnTo>
                      <a:lnTo>
                        <a:pt x="14704" y="14542"/>
                      </a:lnTo>
                      <a:lnTo>
                        <a:pt x="14722" y="14541"/>
                      </a:lnTo>
                      <a:lnTo>
                        <a:pt x="14727" y="14539"/>
                      </a:lnTo>
                      <a:lnTo>
                        <a:pt x="14748" y="14539"/>
                      </a:lnTo>
                      <a:lnTo>
                        <a:pt x="14799" y="14511"/>
                      </a:lnTo>
                      <a:lnTo>
                        <a:pt x="14801" y="14509"/>
                      </a:lnTo>
                      <a:lnTo>
                        <a:pt x="14802" y="14508"/>
                      </a:lnTo>
                      <a:lnTo>
                        <a:pt x="14802" y="14484"/>
                      </a:lnTo>
                      <a:lnTo>
                        <a:pt x="14801" y="14483"/>
                      </a:lnTo>
                      <a:lnTo>
                        <a:pt x="14799" y="14480"/>
                      </a:lnTo>
                      <a:lnTo>
                        <a:pt x="14770" y="14465"/>
                      </a:lnTo>
                      <a:lnTo>
                        <a:pt x="14767" y="14464"/>
                      </a:lnTo>
                      <a:lnTo>
                        <a:pt x="14765" y="14465"/>
                      </a:lnTo>
                      <a:lnTo>
                        <a:pt x="14737" y="14488"/>
                      </a:lnTo>
                      <a:lnTo>
                        <a:pt x="14732" y="14495"/>
                      </a:lnTo>
                      <a:lnTo>
                        <a:pt x="14724" y="14496"/>
                      </a:lnTo>
                      <a:lnTo>
                        <a:pt x="14706" y="14485"/>
                      </a:lnTo>
                      <a:lnTo>
                        <a:pt x="14703" y="14483"/>
                      </a:lnTo>
                      <a:lnTo>
                        <a:pt x="14703" y="14480"/>
                      </a:lnTo>
                      <a:lnTo>
                        <a:pt x="14732" y="14465"/>
                      </a:lnTo>
                      <a:lnTo>
                        <a:pt x="14734" y="14464"/>
                      </a:lnTo>
                      <a:lnTo>
                        <a:pt x="14744" y="14462"/>
                      </a:lnTo>
                      <a:lnTo>
                        <a:pt x="14724" y="14435"/>
                      </a:lnTo>
                      <a:lnTo>
                        <a:pt x="14725" y="14435"/>
                      </a:lnTo>
                      <a:lnTo>
                        <a:pt x="14726" y="14432"/>
                      </a:lnTo>
                      <a:lnTo>
                        <a:pt x="14735" y="14424"/>
                      </a:lnTo>
                      <a:lnTo>
                        <a:pt x="14742" y="14419"/>
                      </a:lnTo>
                      <a:lnTo>
                        <a:pt x="14755" y="14413"/>
                      </a:lnTo>
                      <a:lnTo>
                        <a:pt x="14760" y="14412"/>
                      </a:lnTo>
                      <a:lnTo>
                        <a:pt x="14780" y="14403"/>
                      </a:lnTo>
                      <a:lnTo>
                        <a:pt x="14787" y="14402"/>
                      </a:lnTo>
                      <a:lnTo>
                        <a:pt x="14796" y="14402"/>
                      </a:lnTo>
                      <a:lnTo>
                        <a:pt x="14806" y="14407"/>
                      </a:lnTo>
                      <a:lnTo>
                        <a:pt x="14827" y="14422"/>
                      </a:lnTo>
                      <a:lnTo>
                        <a:pt x="14828" y="14423"/>
                      </a:lnTo>
                      <a:lnTo>
                        <a:pt x="14830" y="14427"/>
                      </a:lnTo>
                      <a:lnTo>
                        <a:pt x="14832" y="14428"/>
                      </a:lnTo>
                      <a:lnTo>
                        <a:pt x="14833" y="14437"/>
                      </a:lnTo>
                      <a:lnTo>
                        <a:pt x="14833" y="14442"/>
                      </a:lnTo>
                      <a:lnTo>
                        <a:pt x="14834" y="14450"/>
                      </a:lnTo>
                      <a:lnTo>
                        <a:pt x="14839" y="14460"/>
                      </a:lnTo>
                      <a:lnTo>
                        <a:pt x="14844" y="14465"/>
                      </a:lnTo>
                      <a:lnTo>
                        <a:pt x="14847" y="14469"/>
                      </a:lnTo>
                      <a:lnTo>
                        <a:pt x="14850" y="14463"/>
                      </a:lnTo>
                      <a:lnTo>
                        <a:pt x="14863" y="14454"/>
                      </a:lnTo>
                      <a:lnTo>
                        <a:pt x="14869" y="14452"/>
                      </a:lnTo>
                      <a:lnTo>
                        <a:pt x="14886" y="14444"/>
                      </a:lnTo>
                      <a:lnTo>
                        <a:pt x="14891" y="14442"/>
                      </a:lnTo>
                      <a:lnTo>
                        <a:pt x="14894" y="14442"/>
                      </a:lnTo>
                      <a:lnTo>
                        <a:pt x="14893" y="14437"/>
                      </a:lnTo>
                      <a:lnTo>
                        <a:pt x="14888" y="14427"/>
                      </a:lnTo>
                      <a:lnTo>
                        <a:pt x="14883" y="14424"/>
                      </a:lnTo>
                      <a:lnTo>
                        <a:pt x="14853" y="14407"/>
                      </a:lnTo>
                      <a:lnTo>
                        <a:pt x="14839" y="14378"/>
                      </a:lnTo>
                      <a:lnTo>
                        <a:pt x="14839" y="14376"/>
                      </a:lnTo>
                      <a:lnTo>
                        <a:pt x="14845" y="14356"/>
                      </a:lnTo>
                      <a:lnTo>
                        <a:pt x="14858" y="14340"/>
                      </a:lnTo>
                      <a:lnTo>
                        <a:pt x="14862" y="14339"/>
                      </a:lnTo>
                      <a:lnTo>
                        <a:pt x="14944" y="14296"/>
                      </a:lnTo>
                      <a:lnTo>
                        <a:pt x="14939" y="14325"/>
                      </a:lnTo>
                      <a:lnTo>
                        <a:pt x="14935" y="14329"/>
                      </a:lnTo>
                      <a:lnTo>
                        <a:pt x="14935" y="14330"/>
                      </a:lnTo>
                      <a:lnTo>
                        <a:pt x="14930" y="14339"/>
                      </a:lnTo>
                      <a:lnTo>
                        <a:pt x="14929" y="14346"/>
                      </a:lnTo>
                      <a:lnTo>
                        <a:pt x="14931" y="14375"/>
                      </a:lnTo>
                      <a:lnTo>
                        <a:pt x="14939" y="14393"/>
                      </a:lnTo>
                      <a:lnTo>
                        <a:pt x="14940" y="14396"/>
                      </a:lnTo>
                      <a:lnTo>
                        <a:pt x="14945" y="14399"/>
                      </a:lnTo>
                      <a:lnTo>
                        <a:pt x="14946" y="14402"/>
                      </a:lnTo>
                      <a:lnTo>
                        <a:pt x="15002" y="14397"/>
                      </a:lnTo>
                      <a:lnTo>
                        <a:pt x="15029" y="14357"/>
                      </a:lnTo>
                      <a:lnTo>
                        <a:pt x="15029" y="14355"/>
                      </a:lnTo>
                      <a:lnTo>
                        <a:pt x="15031" y="14352"/>
                      </a:lnTo>
                      <a:lnTo>
                        <a:pt x="15029" y="14350"/>
                      </a:lnTo>
                      <a:lnTo>
                        <a:pt x="15009" y="14339"/>
                      </a:lnTo>
                      <a:lnTo>
                        <a:pt x="15019" y="14315"/>
                      </a:lnTo>
                      <a:lnTo>
                        <a:pt x="15064" y="14299"/>
                      </a:lnTo>
                      <a:lnTo>
                        <a:pt x="15093" y="14286"/>
                      </a:lnTo>
                      <a:lnTo>
                        <a:pt x="15149" y="14255"/>
                      </a:lnTo>
                      <a:lnTo>
                        <a:pt x="15159" y="14267"/>
                      </a:lnTo>
                      <a:lnTo>
                        <a:pt x="15150" y="14290"/>
                      </a:lnTo>
                      <a:lnTo>
                        <a:pt x="15195" y="14320"/>
                      </a:lnTo>
                      <a:lnTo>
                        <a:pt x="15207" y="14327"/>
                      </a:lnTo>
                      <a:lnTo>
                        <a:pt x="15209" y="14329"/>
                      </a:lnTo>
                      <a:lnTo>
                        <a:pt x="15285" y="14335"/>
                      </a:lnTo>
                      <a:lnTo>
                        <a:pt x="15289" y="14335"/>
                      </a:lnTo>
                      <a:lnTo>
                        <a:pt x="15290" y="14325"/>
                      </a:lnTo>
                      <a:lnTo>
                        <a:pt x="15296" y="14296"/>
                      </a:lnTo>
                      <a:lnTo>
                        <a:pt x="15296" y="14291"/>
                      </a:lnTo>
                      <a:lnTo>
                        <a:pt x="15294" y="14290"/>
                      </a:lnTo>
                      <a:lnTo>
                        <a:pt x="15282" y="14289"/>
                      </a:lnTo>
                      <a:lnTo>
                        <a:pt x="15280" y="14290"/>
                      </a:lnTo>
                      <a:lnTo>
                        <a:pt x="15280" y="14293"/>
                      </a:lnTo>
                      <a:lnTo>
                        <a:pt x="15282" y="14294"/>
                      </a:lnTo>
                      <a:lnTo>
                        <a:pt x="15283" y="14296"/>
                      </a:lnTo>
                      <a:lnTo>
                        <a:pt x="15283" y="14299"/>
                      </a:lnTo>
                      <a:lnTo>
                        <a:pt x="15280" y="14300"/>
                      </a:lnTo>
                      <a:lnTo>
                        <a:pt x="15275" y="14301"/>
                      </a:lnTo>
                      <a:lnTo>
                        <a:pt x="15264" y="14298"/>
                      </a:lnTo>
                      <a:lnTo>
                        <a:pt x="15262" y="14296"/>
                      </a:lnTo>
                      <a:lnTo>
                        <a:pt x="15262" y="14289"/>
                      </a:lnTo>
                      <a:lnTo>
                        <a:pt x="15267" y="14275"/>
                      </a:lnTo>
                      <a:lnTo>
                        <a:pt x="15269" y="14271"/>
                      </a:lnTo>
                      <a:lnTo>
                        <a:pt x="15283" y="14253"/>
                      </a:lnTo>
                      <a:lnTo>
                        <a:pt x="15285" y="14248"/>
                      </a:lnTo>
                      <a:lnTo>
                        <a:pt x="15293" y="14240"/>
                      </a:lnTo>
                      <a:lnTo>
                        <a:pt x="15294" y="14237"/>
                      </a:lnTo>
                      <a:lnTo>
                        <a:pt x="15286" y="14245"/>
                      </a:lnTo>
                      <a:lnTo>
                        <a:pt x="15282" y="14252"/>
                      </a:lnTo>
                      <a:lnTo>
                        <a:pt x="15279" y="14254"/>
                      </a:lnTo>
                      <a:lnTo>
                        <a:pt x="15277" y="14254"/>
                      </a:lnTo>
                      <a:lnTo>
                        <a:pt x="15265" y="14252"/>
                      </a:lnTo>
                      <a:lnTo>
                        <a:pt x="15244" y="14247"/>
                      </a:lnTo>
                      <a:lnTo>
                        <a:pt x="15216" y="14227"/>
                      </a:lnTo>
                      <a:lnTo>
                        <a:pt x="15214" y="14226"/>
                      </a:lnTo>
                      <a:lnTo>
                        <a:pt x="15209" y="14221"/>
                      </a:lnTo>
                      <a:lnTo>
                        <a:pt x="15209" y="14218"/>
                      </a:lnTo>
                      <a:lnTo>
                        <a:pt x="15224" y="14212"/>
                      </a:lnTo>
                      <a:lnTo>
                        <a:pt x="15227" y="14212"/>
                      </a:lnTo>
                      <a:lnTo>
                        <a:pt x="15234" y="14216"/>
                      </a:lnTo>
                      <a:lnTo>
                        <a:pt x="15244" y="14221"/>
                      </a:lnTo>
                      <a:lnTo>
                        <a:pt x="15257" y="14229"/>
                      </a:lnTo>
                      <a:lnTo>
                        <a:pt x="15264" y="14237"/>
                      </a:lnTo>
                      <a:lnTo>
                        <a:pt x="15279" y="14242"/>
                      </a:lnTo>
                      <a:lnTo>
                        <a:pt x="15323" y="14224"/>
                      </a:lnTo>
                      <a:lnTo>
                        <a:pt x="15378" y="14248"/>
                      </a:lnTo>
                      <a:lnTo>
                        <a:pt x="15383" y="14250"/>
                      </a:lnTo>
                      <a:lnTo>
                        <a:pt x="15388" y="14258"/>
                      </a:lnTo>
                      <a:lnTo>
                        <a:pt x="15390" y="14259"/>
                      </a:lnTo>
                      <a:lnTo>
                        <a:pt x="15402" y="14262"/>
                      </a:lnTo>
                      <a:lnTo>
                        <a:pt x="15424" y="14252"/>
                      </a:lnTo>
                      <a:lnTo>
                        <a:pt x="15493" y="14226"/>
                      </a:lnTo>
                      <a:lnTo>
                        <a:pt x="15495" y="14227"/>
                      </a:lnTo>
                      <a:lnTo>
                        <a:pt x="15496" y="14229"/>
                      </a:lnTo>
                      <a:lnTo>
                        <a:pt x="15501" y="14229"/>
                      </a:lnTo>
                      <a:lnTo>
                        <a:pt x="15518" y="14221"/>
                      </a:lnTo>
                      <a:lnTo>
                        <a:pt x="15521" y="14218"/>
                      </a:lnTo>
                      <a:lnTo>
                        <a:pt x="15561" y="14171"/>
                      </a:lnTo>
                      <a:lnTo>
                        <a:pt x="15606" y="14171"/>
                      </a:lnTo>
                      <a:lnTo>
                        <a:pt x="15608" y="14172"/>
                      </a:lnTo>
                      <a:lnTo>
                        <a:pt x="15618" y="14171"/>
                      </a:lnTo>
                      <a:lnTo>
                        <a:pt x="15621" y="14171"/>
                      </a:lnTo>
                      <a:lnTo>
                        <a:pt x="15659" y="14162"/>
                      </a:lnTo>
                      <a:lnTo>
                        <a:pt x="15663" y="14160"/>
                      </a:lnTo>
                      <a:lnTo>
                        <a:pt x="15682" y="14129"/>
                      </a:lnTo>
                      <a:lnTo>
                        <a:pt x="15682" y="14127"/>
                      </a:lnTo>
                      <a:lnTo>
                        <a:pt x="15680" y="14116"/>
                      </a:lnTo>
                      <a:lnTo>
                        <a:pt x="15669" y="14076"/>
                      </a:lnTo>
                      <a:lnTo>
                        <a:pt x="15659" y="14037"/>
                      </a:lnTo>
                      <a:lnTo>
                        <a:pt x="15697" y="14040"/>
                      </a:lnTo>
                      <a:lnTo>
                        <a:pt x="15772" y="14027"/>
                      </a:lnTo>
                      <a:lnTo>
                        <a:pt x="15775" y="14025"/>
                      </a:lnTo>
                      <a:lnTo>
                        <a:pt x="15775" y="14013"/>
                      </a:lnTo>
                      <a:lnTo>
                        <a:pt x="15775" y="14012"/>
                      </a:lnTo>
                      <a:lnTo>
                        <a:pt x="15754" y="13981"/>
                      </a:lnTo>
                      <a:lnTo>
                        <a:pt x="15752" y="13978"/>
                      </a:lnTo>
                      <a:lnTo>
                        <a:pt x="15750" y="13977"/>
                      </a:lnTo>
                      <a:lnTo>
                        <a:pt x="15749" y="13977"/>
                      </a:lnTo>
                      <a:lnTo>
                        <a:pt x="15701" y="13983"/>
                      </a:lnTo>
                      <a:lnTo>
                        <a:pt x="15693" y="13989"/>
                      </a:lnTo>
                      <a:lnTo>
                        <a:pt x="15688" y="13989"/>
                      </a:lnTo>
                      <a:lnTo>
                        <a:pt x="15685" y="13988"/>
                      </a:lnTo>
                      <a:lnTo>
                        <a:pt x="15669" y="13978"/>
                      </a:lnTo>
                      <a:lnTo>
                        <a:pt x="15662" y="13971"/>
                      </a:lnTo>
                      <a:lnTo>
                        <a:pt x="15658" y="13966"/>
                      </a:lnTo>
                      <a:lnTo>
                        <a:pt x="15656" y="13960"/>
                      </a:lnTo>
                      <a:lnTo>
                        <a:pt x="15670" y="13953"/>
                      </a:lnTo>
                      <a:lnTo>
                        <a:pt x="15673" y="13956"/>
                      </a:lnTo>
                      <a:lnTo>
                        <a:pt x="15680" y="13960"/>
                      </a:lnTo>
                      <a:lnTo>
                        <a:pt x="15690" y="13962"/>
                      </a:lnTo>
                      <a:lnTo>
                        <a:pt x="15701" y="13965"/>
                      </a:lnTo>
                      <a:lnTo>
                        <a:pt x="15715" y="13966"/>
                      </a:lnTo>
                      <a:lnTo>
                        <a:pt x="15728" y="13967"/>
                      </a:lnTo>
                      <a:lnTo>
                        <a:pt x="15739" y="13967"/>
                      </a:lnTo>
                      <a:lnTo>
                        <a:pt x="15749" y="13966"/>
                      </a:lnTo>
                      <a:lnTo>
                        <a:pt x="15756" y="13963"/>
                      </a:lnTo>
                      <a:lnTo>
                        <a:pt x="15759" y="13961"/>
                      </a:lnTo>
                      <a:lnTo>
                        <a:pt x="15775" y="13938"/>
                      </a:lnTo>
                      <a:lnTo>
                        <a:pt x="15781" y="13930"/>
                      </a:lnTo>
                      <a:lnTo>
                        <a:pt x="15787" y="13919"/>
                      </a:lnTo>
                      <a:lnTo>
                        <a:pt x="15791" y="13909"/>
                      </a:lnTo>
                      <a:lnTo>
                        <a:pt x="15795" y="13897"/>
                      </a:lnTo>
                      <a:lnTo>
                        <a:pt x="15796" y="13886"/>
                      </a:lnTo>
                      <a:lnTo>
                        <a:pt x="15797" y="13874"/>
                      </a:lnTo>
                      <a:lnTo>
                        <a:pt x="15797" y="13863"/>
                      </a:lnTo>
                      <a:lnTo>
                        <a:pt x="15797" y="13850"/>
                      </a:lnTo>
                      <a:lnTo>
                        <a:pt x="15796" y="13849"/>
                      </a:lnTo>
                      <a:lnTo>
                        <a:pt x="15790" y="13849"/>
                      </a:lnTo>
                      <a:lnTo>
                        <a:pt x="15788" y="13847"/>
                      </a:lnTo>
                      <a:lnTo>
                        <a:pt x="15790" y="13842"/>
                      </a:lnTo>
                      <a:lnTo>
                        <a:pt x="15802" y="13820"/>
                      </a:lnTo>
                      <a:lnTo>
                        <a:pt x="15806" y="13818"/>
                      </a:lnTo>
                      <a:lnTo>
                        <a:pt x="15808" y="13817"/>
                      </a:lnTo>
                      <a:lnTo>
                        <a:pt x="15811" y="13815"/>
                      </a:lnTo>
                      <a:lnTo>
                        <a:pt x="15854" y="13812"/>
                      </a:lnTo>
                      <a:lnTo>
                        <a:pt x="15857" y="13813"/>
                      </a:lnTo>
                      <a:lnTo>
                        <a:pt x="15858" y="13813"/>
                      </a:lnTo>
                      <a:lnTo>
                        <a:pt x="15863" y="13818"/>
                      </a:lnTo>
                      <a:lnTo>
                        <a:pt x="15868" y="13823"/>
                      </a:lnTo>
                      <a:lnTo>
                        <a:pt x="15869" y="13828"/>
                      </a:lnTo>
                      <a:lnTo>
                        <a:pt x="15869" y="13840"/>
                      </a:lnTo>
                      <a:lnTo>
                        <a:pt x="15874" y="13860"/>
                      </a:lnTo>
                      <a:lnTo>
                        <a:pt x="15877" y="13860"/>
                      </a:lnTo>
                      <a:lnTo>
                        <a:pt x="15888" y="13854"/>
                      </a:lnTo>
                      <a:lnTo>
                        <a:pt x="15892" y="13850"/>
                      </a:lnTo>
                      <a:lnTo>
                        <a:pt x="15928" y="13817"/>
                      </a:lnTo>
                      <a:lnTo>
                        <a:pt x="15944" y="13817"/>
                      </a:lnTo>
                      <a:lnTo>
                        <a:pt x="15947" y="13772"/>
                      </a:lnTo>
                      <a:lnTo>
                        <a:pt x="15947" y="13770"/>
                      </a:lnTo>
                      <a:lnTo>
                        <a:pt x="15950" y="13766"/>
                      </a:lnTo>
                      <a:lnTo>
                        <a:pt x="15964" y="13753"/>
                      </a:lnTo>
                      <a:lnTo>
                        <a:pt x="16000" y="13738"/>
                      </a:lnTo>
                      <a:lnTo>
                        <a:pt x="16013" y="13742"/>
                      </a:lnTo>
                      <a:lnTo>
                        <a:pt x="16016" y="13742"/>
                      </a:lnTo>
                      <a:lnTo>
                        <a:pt x="16029" y="13710"/>
                      </a:lnTo>
                      <a:lnTo>
                        <a:pt x="16031" y="13701"/>
                      </a:lnTo>
                      <a:lnTo>
                        <a:pt x="16031" y="13695"/>
                      </a:lnTo>
                      <a:lnTo>
                        <a:pt x="16029" y="13688"/>
                      </a:lnTo>
                      <a:lnTo>
                        <a:pt x="16027" y="13680"/>
                      </a:lnTo>
                      <a:lnTo>
                        <a:pt x="16027" y="13674"/>
                      </a:lnTo>
                      <a:lnTo>
                        <a:pt x="16048" y="13671"/>
                      </a:lnTo>
                      <a:lnTo>
                        <a:pt x="16051" y="13671"/>
                      </a:lnTo>
                      <a:lnTo>
                        <a:pt x="16062" y="13673"/>
                      </a:lnTo>
                      <a:lnTo>
                        <a:pt x="16063" y="13674"/>
                      </a:lnTo>
                      <a:lnTo>
                        <a:pt x="16067" y="13678"/>
                      </a:lnTo>
                      <a:lnTo>
                        <a:pt x="16074" y="13685"/>
                      </a:lnTo>
                      <a:lnTo>
                        <a:pt x="16077" y="13689"/>
                      </a:lnTo>
                      <a:lnTo>
                        <a:pt x="16087" y="13689"/>
                      </a:lnTo>
                      <a:lnTo>
                        <a:pt x="16098" y="13656"/>
                      </a:lnTo>
                      <a:lnTo>
                        <a:pt x="16115" y="13604"/>
                      </a:lnTo>
                      <a:lnTo>
                        <a:pt x="16133" y="13592"/>
                      </a:lnTo>
                      <a:lnTo>
                        <a:pt x="16135" y="13592"/>
                      </a:lnTo>
                      <a:lnTo>
                        <a:pt x="16138" y="13593"/>
                      </a:lnTo>
                      <a:lnTo>
                        <a:pt x="16154" y="13614"/>
                      </a:lnTo>
                      <a:lnTo>
                        <a:pt x="16154" y="13615"/>
                      </a:lnTo>
                      <a:lnTo>
                        <a:pt x="16154" y="13619"/>
                      </a:lnTo>
                      <a:lnTo>
                        <a:pt x="16149" y="13637"/>
                      </a:lnTo>
                      <a:lnTo>
                        <a:pt x="16181" y="13598"/>
                      </a:lnTo>
                      <a:lnTo>
                        <a:pt x="16190" y="13582"/>
                      </a:lnTo>
                      <a:lnTo>
                        <a:pt x="16202" y="13551"/>
                      </a:lnTo>
                      <a:lnTo>
                        <a:pt x="16206" y="13541"/>
                      </a:lnTo>
                      <a:lnTo>
                        <a:pt x="16201" y="13535"/>
                      </a:lnTo>
                      <a:lnTo>
                        <a:pt x="16197" y="13533"/>
                      </a:lnTo>
                      <a:lnTo>
                        <a:pt x="16194" y="13528"/>
                      </a:lnTo>
                      <a:lnTo>
                        <a:pt x="16196" y="13521"/>
                      </a:lnTo>
                      <a:lnTo>
                        <a:pt x="16197" y="13520"/>
                      </a:lnTo>
                      <a:lnTo>
                        <a:pt x="16200" y="13516"/>
                      </a:lnTo>
                      <a:lnTo>
                        <a:pt x="16203" y="13516"/>
                      </a:lnTo>
                      <a:lnTo>
                        <a:pt x="16206" y="13517"/>
                      </a:lnTo>
                      <a:lnTo>
                        <a:pt x="16213" y="13522"/>
                      </a:lnTo>
                      <a:lnTo>
                        <a:pt x="16211" y="13530"/>
                      </a:lnTo>
                      <a:lnTo>
                        <a:pt x="16212" y="13536"/>
                      </a:lnTo>
                      <a:lnTo>
                        <a:pt x="16212" y="13538"/>
                      </a:lnTo>
                      <a:lnTo>
                        <a:pt x="16213" y="13541"/>
                      </a:lnTo>
                      <a:lnTo>
                        <a:pt x="16216" y="13541"/>
                      </a:lnTo>
                      <a:lnTo>
                        <a:pt x="16217" y="13541"/>
                      </a:lnTo>
                      <a:lnTo>
                        <a:pt x="16221" y="13533"/>
                      </a:lnTo>
                      <a:lnTo>
                        <a:pt x="16228" y="13520"/>
                      </a:lnTo>
                      <a:lnTo>
                        <a:pt x="16246" y="13496"/>
                      </a:lnTo>
                      <a:lnTo>
                        <a:pt x="16248" y="13495"/>
                      </a:lnTo>
                      <a:lnTo>
                        <a:pt x="16263" y="13489"/>
                      </a:lnTo>
                      <a:lnTo>
                        <a:pt x="16274" y="13486"/>
                      </a:lnTo>
                      <a:lnTo>
                        <a:pt x="16274" y="13484"/>
                      </a:lnTo>
                      <a:lnTo>
                        <a:pt x="16272" y="13473"/>
                      </a:lnTo>
                      <a:lnTo>
                        <a:pt x="16271" y="13470"/>
                      </a:lnTo>
                      <a:lnTo>
                        <a:pt x="16269" y="13468"/>
                      </a:lnTo>
                      <a:lnTo>
                        <a:pt x="16257" y="13449"/>
                      </a:lnTo>
                      <a:lnTo>
                        <a:pt x="16235" y="13427"/>
                      </a:lnTo>
                      <a:lnTo>
                        <a:pt x="16232" y="13425"/>
                      </a:lnTo>
                      <a:lnTo>
                        <a:pt x="16227" y="13424"/>
                      </a:lnTo>
                      <a:lnTo>
                        <a:pt x="16221" y="13427"/>
                      </a:lnTo>
                      <a:lnTo>
                        <a:pt x="16212" y="13434"/>
                      </a:lnTo>
                      <a:lnTo>
                        <a:pt x="16179" y="13440"/>
                      </a:lnTo>
                      <a:lnTo>
                        <a:pt x="16172" y="13441"/>
                      </a:lnTo>
                      <a:lnTo>
                        <a:pt x="16161" y="13438"/>
                      </a:lnTo>
                      <a:lnTo>
                        <a:pt x="16144" y="13427"/>
                      </a:lnTo>
                      <a:lnTo>
                        <a:pt x="16124" y="13413"/>
                      </a:lnTo>
                      <a:lnTo>
                        <a:pt x="16125" y="13412"/>
                      </a:lnTo>
                      <a:lnTo>
                        <a:pt x="16144" y="13410"/>
                      </a:lnTo>
                      <a:lnTo>
                        <a:pt x="16196" y="13408"/>
                      </a:lnTo>
                      <a:lnTo>
                        <a:pt x="16215" y="13412"/>
                      </a:lnTo>
                      <a:lnTo>
                        <a:pt x="16221" y="13412"/>
                      </a:lnTo>
                      <a:lnTo>
                        <a:pt x="16222" y="13410"/>
                      </a:lnTo>
                      <a:lnTo>
                        <a:pt x="16223" y="13408"/>
                      </a:lnTo>
                      <a:lnTo>
                        <a:pt x="16231" y="13378"/>
                      </a:lnTo>
                      <a:lnTo>
                        <a:pt x="16231" y="13376"/>
                      </a:lnTo>
                      <a:lnTo>
                        <a:pt x="16242" y="13337"/>
                      </a:lnTo>
                      <a:lnTo>
                        <a:pt x="16257" y="13312"/>
                      </a:lnTo>
                      <a:lnTo>
                        <a:pt x="16292" y="13323"/>
                      </a:lnTo>
                      <a:lnTo>
                        <a:pt x="16320" y="13327"/>
                      </a:lnTo>
                      <a:lnTo>
                        <a:pt x="16328" y="13328"/>
                      </a:lnTo>
                      <a:lnTo>
                        <a:pt x="16335" y="13328"/>
                      </a:lnTo>
                      <a:lnTo>
                        <a:pt x="16343" y="13328"/>
                      </a:lnTo>
                      <a:lnTo>
                        <a:pt x="16350" y="13327"/>
                      </a:lnTo>
                      <a:lnTo>
                        <a:pt x="16356" y="13326"/>
                      </a:lnTo>
                      <a:lnTo>
                        <a:pt x="16362" y="13323"/>
                      </a:lnTo>
                      <a:lnTo>
                        <a:pt x="16369" y="13318"/>
                      </a:lnTo>
                      <a:lnTo>
                        <a:pt x="16374" y="13312"/>
                      </a:lnTo>
                      <a:lnTo>
                        <a:pt x="16374" y="13310"/>
                      </a:lnTo>
                      <a:lnTo>
                        <a:pt x="16375" y="13306"/>
                      </a:lnTo>
                      <a:lnTo>
                        <a:pt x="16382" y="13302"/>
                      </a:lnTo>
                      <a:lnTo>
                        <a:pt x="16423" y="13314"/>
                      </a:lnTo>
                      <a:lnTo>
                        <a:pt x="16442" y="13320"/>
                      </a:lnTo>
                      <a:lnTo>
                        <a:pt x="16443" y="13320"/>
                      </a:lnTo>
                      <a:lnTo>
                        <a:pt x="16444" y="13323"/>
                      </a:lnTo>
                      <a:lnTo>
                        <a:pt x="16444" y="13325"/>
                      </a:lnTo>
                      <a:lnTo>
                        <a:pt x="16442" y="13327"/>
                      </a:lnTo>
                      <a:lnTo>
                        <a:pt x="16436" y="13348"/>
                      </a:lnTo>
                      <a:lnTo>
                        <a:pt x="16438" y="13348"/>
                      </a:lnTo>
                      <a:lnTo>
                        <a:pt x="16452" y="13338"/>
                      </a:lnTo>
                      <a:lnTo>
                        <a:pt x="16464" y="13330"/>
                      </a:lnTo>
                      <a:lnTo>
                        <a:pt x="16474" y="13316"/>
                      </a:lnTo>
                      <a:lnTo>
                        <a:pt x="16477" y="13314"/>
                      </a:lnTo>
                      <a:lnTo>
                        <a:pt x="16505" y="13240"/>
                      </a:lnTo>
                      <a:lnTo>
                        <a:pt x="16509" y="13231"/>
                      </a:lnTo>
                      <a:lnTo>
                        <a:pt x="16509" y="13227"/>
                      </a:lnTo>
                      <a:lnTo>
                        <a:pt x="16509" y="13223"/>
                      </a:lnTo>
                      <a:lnTo>
                        <a:pt x="16507" y="13222"/>
                      </a:lnTo>
                      <a:lnTo>
                        <a:pt x="16484" y="13210"/>
                      </a:lnTo>
                      <a:lnTo>
                        <a:pt x="16481" y="13208"/>
                      </a:lnTo>
                      <a:lnTo>
                        <a:pt x="16461" y="13222"/>
                      </a:lnTo>
                      <a:lnTo>
                        <a:pt x="16454" y="13228"/>
                      </a:lnTo>
                      <a:lnTo>
                        <a:pt x="16452" y="13229"/>
                      </a:lnTo>
                      <a:lnTo>
                        <a:pt x="16449" y="13227"/>
                      </a:lnTo>
                      <a:lnTo>
                        <a:pt x="16436" y="13189"/>
                      </a:lnTo>
                      <a:lnTo>
                        <a:pt x="16456" y="13147"/>
                      </a:lnTo>
                      <a:lnTo>
                        <a:pt x="16458" y="13146"/>
                      </a:lnTo>
                      <a:lnTo>
                        <a:pt x="16473" y="13151"/>
                      </a:lnTo>
                      <a:lnTo>
                        <a:pt x="16474" y="13152"/>
                      </a:lnTo>
                      <a:lnTo>
                        <a:pt x="16477" y="13153"/>
                      </a:lnTo>
                      <a:lnTo>
                        <a:pt x="16487" y="13166"/>
                      </a:lnTo>
                      <a:lnTo>
                        <a:pt x="16487" y="13168"/>
                      </a:lnTo>
                      <a:lnTo>
                        <a:pt x="16485" y="13171"/>
                      </a:lnTo>
                      <a:lnTo>
                        <a:pt x="16481" y="13173"/>
                      </a:lnTo>
                      <a:lnTo>
                        <a:pt x="16479" y="13174"/>
                      </a:lnTo>
                      <a:lnTo>
                        <a:pt x="16476" y="13179"/>
                      </a:lnTo>
                      <a:lnTo>
                        <a:pt x="16473" y="13187"/>
                      </a:lnTo>
                      <a:lnTo>
                        <a:pt x="16474" y="13189"/>
                      </a:lnTo>
                      <a:lnTo>
                        <a:pt x="16477" y="13189"/>
                      </a:lnTo>
                      <a:lnTo>
                        <a:pt x="16484" y="13190"/>
                      </a:lnTo>
                      <a:lnTo>
                        <a:pt x="16545" y="13162"/>
                      </a:lnTo>
                      <a:lnTo>
                        <a:pt x="16575" y="13127"/>
                      </a:lnTo>
                      <a:lnTo>
                        <a:pt x="16561" y="13105"/>
                      </a:lnTo>
                      <a:lnTo>
                        <a:pt x="16536" y="13092"/>
                      </a:lnTo>
                      <a:lnTo>
                        <a:pt x="16531" y="13089"/>
                      </a:lnTo>
                      <a:lnTo>
                        <a:pt x="16523" y="13077"/>
                      </a:lnTo>
                      <a:lnTo>
                        <a:pt x="16523" y="13076"/>
                      </a:lnTo>
                      <a:lnTo>
                        <a:pt x="16523" y="13071"/>
                      </a:lnTo>
                      <a:lnTo>
                        <a:pt x="16525" y="13067"/>
                      </a:lnTo>
                      <a:lnTo>
                        <a:pt x="16529" y="13064"/>
                      </a:lnTo>
                      <a:lnTo>
                        <a:pt x="16534" y="13064"/>
                      </a:lnTo>
                      <a:lnTo>
                        <a:pt x="16554" y="13063"/>
                      </a:lnTo>
                      <a:lnTo>
                        <a:pt x="16555" y="13063"/>
                      </a:lnTo>
                      <a:lnTo>
                        <a:pt x="16558" y="13060"/>
                      </a:lnTo>
                      <a:lnTo>
                        <a:pt x="16561" y="13058"/>
                      </a:lnTo>
                      <a:lnTo>
                        <a:pt x="16569" y="13030"/>
                      </a:lnTo>
                      <a:lnTo>
                        <a:pt x="16569" y="13028"/>
                      </a:lnTo>
                      <a:lnTo>
                        <a:pt x="16567" y="13025"/>
                      </a:lnTo>
                      <a:lnTo>
                        <a:pt x="16565" y="13024"/>
                      </a:lnTo>
                      <a:lnTo>
                        <a:pt x="16561" y="13022"/>
                      </a:lnTo>
                      <a:lnTo>
                        <a:pt x="16560" y="13019"/>
                      </a:lnTo>
                      <a:lnTo>
                        <a:pt x="16541" y="13010"/>
                      </a:lnTo>
                      <a:lnTo>
                        <a:pt x="16539" y="13010"/>
                      </a:lnTo>
                      <a:lnTo>
                        <a:pt x="16536" y="13010"/>
                      </a:lnTo>
                      <a:lnTo>
                        <a:pt x="16529" y="13013"/>
                      </a:lnTo>
                      <a:lnTo>
                        <a:pt x="16526" y="13013"/>
                      </a:lnTo>
                      <a:lnTo>
                        <a:pt x="16524" y="13012"/>
                      </a:lnTo>
                      <a:lnTo>
                        <a:pt x="16523" y="13010"/>
                      </a:lnTo>
                      <a:lnTo>
                        <a:pt x="16520" y="13009"/>
                      </a:lnTo>
                      <a:lnTo>
                        <a:pt x="16520" y="13007"/>
                      </a:lnTo>
                      <a:lnTo>
                        <a:pt x="16523" y="13000"/>
                      </a:lnTo>
                      <a:lnTo>
                        <a:pt x="16524" y="12999"/>
                      </a:lnTo>
                      <a:lnTo>
                        <a:pt x="16551" y="12985"/>
                      </a:lnTo>
                      <a:lnTo>
                        <a:pt x="16569" y="12977"/>
                      </a:lnTo>
                      <a:lnTo>
                        <a:pt x="16571" y="12977"/>
                      </a:lnTo>
                      <a:lnTo>
                        <a:pt x="16599" y="12977"/>
                      </a:lnTo>
                      <a:lnTo>
                        <a:pt x="16605" y="13005"/>
                      </a:lnTo>
                      <a:lnTo>
                        <a:pt x="16605" y="13017"/>
                      </a:lnTo>
                      <a:lnTo>
                        <a:pt x="16602" y="13022"/>
                      </a:lnTo>
                      <a:lnTo>
                        <a:pt x="16600" y="13023"/>
                      </a:lnTo>
                      <a:lnTo>
                        <a:pt x="16596" y="13025"/>
                      </a:lnTo>
                      <a:lnTo>
                        <a:pt x="16594" y="13026"/>
                      </a:lnTo>
                      <a:lnTo>
                        <a:pt x="16592" y="13029"/>
                      </a:lnTo>
                      <a:lnTo>
                        <a:pt x="16594" y="13041"/>
                      </a:lnTo>
                      <a:lnTo>
                        <a:pt x="16595" y="13044"/>
                      </a:lnTo>
                      <a:lnTo>
                        <a:pt x="16600" y="13045"/>
                      </a:lnTo>
                      <a:lnTo>
                        <a:pt x="16621" y="13050"/>
                      </a:lnTo>
                      <a:lnTo>
                        <a:pt x="16622" y="13050"/>
                      </a:lnTo>
                      <a:lnTo>
                        <a:pt x="16642" y="13041"/>
                      </a:lnTo>
                      <a:lnTo>
                        <a:pt x="16691" y="13012"/>
                      </a:lnTo>
                      <a:lnTo>
                        <a:pt x="16693" y="13008"/>
                      </a:lnTo>
                      <a:lnTo>
                        <a:pt x="16695" y="13002"/>
                      </a:lnTo>
                      <a:lnTo>
                        <a:pt x="16712" y="12963"/>
                      </a:lnTo>
                      <a:lnTo>
                        <a:pt x="16691" y="12946"/>
                      </a:lnTo>
                      <a:lnTo>
                        <a:pt x="16672" y="12943"/>
                      </a:lnTo>
                      <a:lnTo>
                        <a:pt x="16669" y="12943"/>
                      </a:lnTo>
                      <a:lnTo>
                        <a:pt x="16638" y="12938"/>
                      </a:lnTo>
                      <a:lnTo>
                        <a:pt x="16611" y="12922"/>
                      </a:lnTo>
                      <a:lnTo>
                        <a:pt x="16610" y="12921"/>
                      </a:lnTo>
                      <a:lnTo>
                        <a:pt x="16608" y="12918"/>
                      </a:lnTo>
                      <a:lnTo>
                        <a:pt x="16606" y="12915"/>
                      </a:lnTo>
                      <a:lnTo>
                        <a:pt x="16606" y="12908"/>
                      </a:lnTo>
                      <a:lnTo>
                        <a:pt x="16607" y="12906"/>
                      </a:lnTo>
                      <a:lnTo>
                        <a:pt x="16632" y="12889"/>
                      </a:lnTo>
                      <a:lnTo>
                        <a:pt x="16678" y="12833"/>
                      </a:lnTo>
                      <a:lnTo>
                        <a:pt x="16681" y="12831"/>
                      </a:lnTo>
                      <a:lnTo>
                        <a:pt x="16682" y="12829"/>
                      </a:lnTo>
                      <a:lnTo>
                        <a:pt x="16682" y="12820"/>
                      </a:lnTo>
                      <a:lnTo>
                        <a:pt x="16678" y="12818"/>
                      </a:lnTo>
                      <a:lnTo>
                        <a:pt x="16677" y="12815"/>
                      </a:lnTo>
                      <a:lnTo>
                        <a:pt x="16678" y="12813"/>
                      </a:lnTo>
                      <a:lnTo>
                        <a:pt x="16679" y="12812"/>
                      </a:lnTo>
                      <a:lnTo>
                        <a:pt x="16682" y="12810"/>
                      </a:lnTo>
                      <a:lnTo>
                        <a:pt x="16694" y="12812"/>
                      </a:lnTo>
                      <a:lnTo>
                        <a:pt x="16695" y="12812"/>
                      </a:lnTo>
                      <a:lnTo>
                        <a:pt x="16705" y="12818"/>
                      </a:lnTo>
                      <a:lnTo>
                        <a:pt x="16708" y="12818"/>
                      </a:lnTo>
                      <a:lnTo>
                        <a:pt x="16705" y="12831"/>
                      </a:lnTo>
                      <a:lnTo>
                        <a:pt x="16699" y="12836"/>
                      </a:lnTo>
                      <a:lnTo>
                        <a:pt x="16699" y="12845"/>
                      </a:lnTo>
                      <a:lnTo>
                        <a:pt x="16702" y="12849"/>
                      </a:lnTo>
                      <a:lnTo>
                        <a:pt x="16720" y="12850"/>
                      </a:lnTo>
                      <a:lnTo>
                        <a:pt x="16723" y="12851"/>
                      </a:lnTo>
                      <a:lnTo>
                        <a:pt x="16728" y="12850"/>
                      </a:lnTo>
                      <a:lnTo>
                        <a:pt x="16730" y="12849"/>
                      </a:lnTo>
                      <a:lnTo>
                        <a:pt x="16733" y="12850"/>
                      </a:lnTo>
                      <a:lnTo>
                        <a:pt x="16740" y="12850"/>
                      </a:lnTo>
                      <a:lnTo>
                        <a:pt x="16769" y="12861"/>
                      </a:lnTo>
                      <a:lnTo>
                        <a:pt x="16769" y="12887"/>
                      </a:lnTo>
                      <a:lnTo>
                        <a:pt x="16766" y="12895"/>
                      </a:lnTo>
                      <a:lnTo>
                        <a:pt x="16764" y="12905"/>
                      </a:lnTo>
                      <a:lnTo>
                        <a:pt x="16770" y="12906"/>
                      </a:lnTo>
                      <a:lnTo>
                        <a:pt x="16786" y="12907"/>
                      </a:lnTo>
                      <a:lnTo>
                        <a:pt x="16789" y="12905"/>
                      </a:lnTo>
                      <a:lnTo>
                        <a:pt x="16795" y="12892"/>
                      </a:lnTo>
                      <a:lnTo>
                        <a:pt x="16794" y="12887"/>
                      </a:lnTo>
                      <a:lnTo>
                        <a:pt x="16792" y="12887"/>
                      </a:lnTo>
                      <a:lnTo>
                        <a:pt x="16786" y="12887"/>
                      </a:lnTo>
                      <a:lnTo>
                        <a:pt x="16782" y="12881"/>
                      </a:lnTo>
                      <a:lnTo>
                        <a:pt x="16780" y="12875"/>
                      </a:lnTo>
                      <a:lnTo>
                        <a:pt x="16780" y="12871"/>
                      </a:lnTo>
                      <a:lnTo>
                        <a:pt x="16784" y="12866"/>
                      </a:lnTo>
                      <a:lnTo>
                        <a:pt x="16806" y="12910"/>
                      </a:lnTo>
                      <a:lnTo>
                        <a:pt x="16805" y="12913"/>
                      </a:lnTo>
                      <a:lnTo>
                        <a:pt x="16805" y="12917"/>
                      </a:lnTo>
                      <a:lnTo>
                        <a:pt x="16807" y="12917"/>
                      </a:lnTo>
                      <a:lnTo>
                        <a:pt x="16821" y="12915"/>
                      </a:lnTo>
                      <a:lnTo>
                        <a:pt x="16822" y="12913"/>
                      </a:lnTo>
                      <a:lnTo>
                        <a:pt x="16830" y="12908"/>
                      </a:lnTo>
                      <a:lnTo>
                        <a:pt x="16835" y="12905"/>
                      </a:lnTo>
                      <a:lnTo>
                        <a:pt x="16828" y="12879"/>
                      </a:lnTo>
                      <a:lnTo>
                        <a:pt x="16797" y="12833"/>
                      </a:lnTo>
                      <a:lnTo>
                        <a:pt x="16782" y="12818"/>
                      </a:lnTo>
                      <a:lnTo>
                        <a:pt x="16777" y="12818"/>
                      </a:lnTo>
                      <a:lnTo>
                        <a:pt x="16766" y="12819"/>
                      </a:lnTo>
                      <a:lnTo>
                        <a:pt x="16765" y="12823"/>
                      </a:lnTo>
                      <a:lnTo>
                        <a:pt x="16763" y="12825"/>
                      </a:lnTo>
                      <a:lnTo>
                        <a:pt x="16760" y="12824"/>
                      </a:lnTo>
                      <a:lnTo>
                        <a:pt x="16758" y="12824"/>
                      </a:lnTo>
                      <a:lnTo>
                        <a:pt x="16750" y="12819"/>
                      </a:lnTo>
                      <a:lnTo>
                        <a:pt x="16749" y="12818"/>
                      </a:lnTo>
                      <a:lnTo>
                        <a:pt x="16739" y="12803"/>
                      </a:lnTo>
                      <a:lnTo>
                        <a:pt x="16738" y="12800"/>
                      </a:lnTo>
                      <a:lnTo>
                        <a:pt x="16736" y="12797"/>
                      </a:lnTo>
                      <a:lnTo>
                        <a:pt x="16734" y="12785"/>
                      </a:lnTo>
                      <a:lnTo>
                        <a:pt x="16732" y="12772"/>
                      </a:lnTo>
                      <a:lnTo>
                        <a:pt x="16732" y="12769"/>
                      </a:lnTo>
                      <a:lnTo>
                        <a:pt x="16754" y="12766"/>
                      </a:lnTo>
                      <a:lnTo>
                        <a:pt x="16782" y="12766"/>
                      </a:lnTo>
                      <a:lnTo>
                        <a:pt x="16784" y="12764"/>
                      </a:lnTo>
                      <a:lnTo>
                        <a:pt x="16786" y="12763"/>
                      </a:lnTo>
                      <a:lnTo>
                        <a:pt x="16787" y="12761"/>
                      </a:lnTo>
                      <a:lnTo>
                        <a:pt x="16795" y="12727"/>
                      </a:lnTo>
                      <a:lnTo>
                        <a:pt x="16789" y="12712"/>
                      </a:lnTo>
                      <a:lnTo>
                        <a:pt x="16786" y="12706"/>
                      </a:lnTo>
                      <a:lnTo>
                        <a:pt x="16815" y="12618"/>
                      </a:lnTo>
                      <a:lnTo>
                        <a:pt x="16814" y="12615"/>
                      </a:lnTo>
                      <a:lnTo>
                        <a:pt x="16811" y="12614"/>
                      </a:lnTo>
                      <a:lnTo>
                        <a:pt x="16809" y="12615"/>
                      </a:lnTo>
                      <a:lnTo>
                        <a:pt x="16805" y="12609"/>
                      </a:lnTo>
                      <a:lnTo>
                        <a:pt x="16804" y="12608"/>
                      </a:lnTo>
                      <a:lnTo>
                        <a:pt x="16801" y="12608"/>
                      </a:lnTo>
                      <a:lnTo>
                        <a:pt x="16759" y="12602"/>
                      </a:lnTo>
                      <a:lnTo>
                        <a:pt x="16754" y="12602"/>
                      </a:lnTo>
                      <a:lnTo>
                        <a:pt x="16738" y="12603"/>
                      </a:lnTo>
                      <a:lnTo>
                        <a:pt x="16734" y="12605"/>
                      </a:lnTo>
                      <a:lnTo>
                        <a:pt x="16729" y="12610"/>
                      </a:lnTo>
                      <a:lnTo>
                        <a:pt x="16728" y="12614"/>
                      </a:lnTo>
                      <a:lnTo>
                        <a:pt x="16729" y="12624"/>
                      </a:lnTo>
                      <a:lnTo>
                        <a:pt x="16728" y="12625"/>
                      </a:lnTo>
                      <a:lnTo>
                        <a:pt x="16724" y="12631"/>
                      </a:lnTo>
                      <a:lnTo>
                        <a:pt x="16722" y="12635"/>
                      </a:lnTo>
                      <a:lnTo>
                        <a:pt x="16717" y="12639"/>
                      </a:lnTo>
                      <a:lnTo>
                        <a:pt x="16710" y="12645"/>
                      </a:lnTo>
                      <a:lnTo>
                        <a:pt x="16677" y="12662"/>
                      </a:lnTo>
                      <a:lnTo>
                        <a:pt x="16673" y="12662"/>
                      </a:lnTo>
                      <a:lnTo>
                        <a:pt x="16671" y="12661"/>
                      </a:lnTo>
                      <a:lnTo>
                        <a:pt x="16636" y="12656"/>
                      </a:lnTo>
                      <a:lnTo>
                        <a:pt x="16625" y="12650"/>
                      </a:lnTo>
                      <a:lnTo>
                        <a:pt x="16558" y="12588"/>
                      </a:lnTo>
                      <a:lnTo>
                        <a:pt x="16555" y="12585"/>
                      </a:lnTo>
                      <a:lnTo>
                        <a:pt x="16558" y="12585"/>
                      </a:lnTo>
                      <a:lnTo>
                        <a:pt x="16601" y="12594"/>
                      </a:lnTo>
                      <a:lnTo>
                        <a:pt x="16664" y="12615"/>
                      </a:lnTo>
                      <a:lnTo>
                        <a:pt x="16689" y="12625"/>
                      </a:lnTo>
                      <a:lnTo>
                        <a:pt x="16728" y="12599"/>
                      </a:lnTo>
                      <a:lnTo>
                        <a:pt x="16766" y="12527"/>
                      </a:lnTo>
                      <a:lnTo>
                        <a:pt x="16766" y="12502"/>
                      </a:lnTo>
                      <a:lnTo>
                        <a:pt x="16768" y="12501"/>
                      </a:lnTo>
                      <a:lnTo>
                        <a:pt x="16779" y="12488"/>
                      </a:lnTo>
                      <a:lnTo>
                        <a:pt x="16780" y="12487"/>
                      </a:lnTo>
                      <a:lnTo>
                        <a:pt x="16827" y="12469"/>
                      </a:lnTo>
                      <a:lnTo>
                        <a:pt x="16863" y="12462"/>
                      </a:lnTo>
                      <a:lnTo>
                        <a:pt x="16866" y="12462"/>
                      </a:lnTo>
                      <a:lnTo>
                        <a:pt x="16867" y="12461"/>
                      </a:lnTo>
                      <a:lnTo>
                        <a:pt x="16881" y="12445"/>
                      </a:lnTo>
                      <a:lnTo>
                        <a:pt x="16884" y="12439"/>
                      </a:lnTo>
                      <a:lnTo>
                        <a:pt x="16887" y="12433"/>
                      </a:lnTo>
                      <a:lnTo>
                        <a:pt x="16884" y="12431"/>
                      </a:lnTo>
                      <a:lnTo>
                        <a:pt x="16832" y="12416"/>
                      </a:lnTo>
                      <a:lnTo>
                        <a:pt x="16828" y="12419"/>
                      </a:lnTo>
                      <a:lnTo>
                        <a:pt x="16820" y="12428"/>
                      </a:lnTo>
                      <a:lnTo>
                        <a:pt x="16811" y="12444"/>
                      </a:lnTo>
                      <a:lnTo>
                        <a:pt x="16807" y="12460"/>
                      </a:lnTo>
                      <a:lnTo>
                        <a:pt x="16765" y="12452"/>
                      </a:lnTo>
                      <a:lnTo>
                        <a:pt x="16729" y="12428"/>
                      </a:lnTo>
                      <a:lnTo>
                        <a:pt x="16728" y="12425"/>
                      </a:lnTo>
                      <a:lnTo>
                        <a:pt x="16727" y="12418"/>
                      </a:lnTo>
                      <a:lnTo>
                        <a:pt x="16729" y="12408"/>
                      </a:lnTo>
                      <a:lnTo>
                        <a:pt x="16755" y="12393"/>
                      </a:lnTo>
                      <a:lnTo>
                        <a:pt x="16763" y="12395"/>
                      </a:lnTo>
                      <a:lnTo>
                        <a:pt x="16764" y="12395"/>
                      </a:lnTo>
                      <a:lnTo>
                        <a:pt x="16795" y="12415"/>
                      </a:lnTo>
                      <a:lnTo>
                        <a:pt x="16806" y="12424"/>
                      </a:lnTo>
                      <a:lnTo>
                        <a:pt x="16807" y="12426"/>
                      </a:lnTo>
                      <a:lnTo>
                        <a:pt x="16810" y="12426"/>
                      </a:lnTo>
                      <a:lnTo>
                        <a:pt x="16817" y="12425"/>
                      </a:lnTo>
                      <a:lnTo>
                        <a:pt x="16820" y="12424"/>
                      </a:lnTo>
                      <a:lnTo>
                        <a:pt x="16830" y="12408"/>
                      </a:lnTo>
                      <a:lnTo>
                        <a:pt x="16830" y="12405"/>
                      </a:lnTo>
                      <a:lnTo>
                        <a:pt x="16805" y="12351"/>
                      </a:lnTo>
                      <a:lnTo>
                        <a:pt x="16804" y="12348"/>
                      </a:lnTo>
                      <a:lnTo>
                        <a:pt x="16784" y="12337"/>
                      </a:lnTo>
                      <a:lnTo>
                        <a:pt x="16760" y="12339"/>
                      </a:lnTo>
                      <a:lnTo>
                        <a:pt x="16755" y="12341"/>
                      </a:lnTo>
                      <a:lnTo>
                        <a:pt x="16754" y="12342"/>
                      </a:lnTo>
                      <a:lnTo>
                        <a:pt x="16739" y="12352"/>
                      </a:lnTo>
                      <a:lnTo>
                        <a:pt x="16738" y="12357"/>
                      </a:lnTo>
                      <a:lnTo>
                        <a:pt x="16735" y="12362"/>
                      </a:lnTo>
                      <a:lnTo>
                        <a:pt x="16713" y="12347"/>
                      </a:lnTo>
                      <a:lnTo>
                        <a:pt x="16708" y="12341"/>
                      </a:lnTo>
                      <a:lnTo>
                        <a:pt x="16700" y="12333"/>
                      </a:lnTo>
                      <a:lnTo>
                        <a:pt x="16700" y="12329"/>
                      </a:lnTo>
                      <a:lnTo>
                        <a:pt x="16699" y="12283"/>
                      </a:lnTo>
                      <a:lnTo>
                        <a:pt x="16699" y="12281"/>
                      </a:lnTo>
                      <a:lnTo>
                        <a:pt x="16720" y="12260"/>
                      </a:lnTo>
                      <a:lnTo>
                        <a:pt x="16753" y="12246"/>
                      </a:lnTo>
                      <a:lnTo>
                        <a:pt x="16786" y="12237"/>
                      </a:lnTo>
                      <a:lnTo>
                        <a:pt x="16797" y="12237"/>
                      </a:lnTo>
                      <a:lnTo>
                        <a:pt x="16795" y="12241"/>
                      </a:lnTo>
                      <a:lnTo>
                        <a:pt x="16792" y="12249"/>
                      </a:lnTo>
                      <a:lnTo>
                        <a:pt x="16801" y="12296"/>
                      </a:lnTo>
                      <a:lnTo>
                        <a:pt x="16801" y="12298"/>
                      </a:lnTo>
                      <a:lnTo>
                        <a:pt x="16827" y="12308"/>
                      </a:lnTo>
                      <a:lnTo>
                        <a:pt x="16845" y="12302"/>
                      </a:lnTo>
                      <a:lnTo>
                        <a:pt x="16842" y="12301"/>
                      </a:lnTo>
                      <a:lnTo>
                        <a:pt x="16842" y="12298"/>
                      </a:lnTo>
                      <a:lnTo>
                        <a:pt x="16842" y="12287"/>
                      </a:lnTo>
                      <a:lnTo>
                        <a:pt x="16846" y="12246"/>
                      </a:lnTo>
                      <a:lnTo>
                        <a:pt x="16847" y="12245"/>
                      </a:lnTo>
                      <a:lnTo>
                        <a:pt x="16848" y="12242"/>
                      </a:lnTo>
                      <a:lnTo>
                        <a:pt x="16851" y="12241"/>
                      </a:lnTo>
                      <a:lnTo>
                        <a:pt x="16902" y="12234"/>
                      </a:lnTo>
                      <a:lnTo>
                        <a:pt x="16907" y="12234"/>
                      </a:lnTo>
                      <a:lnTo>
                        <a:pt x="16909" y="12234"/>
                      </a:lnTo>
                      <a:lnTo>
                        <a:pt x="16910" y="12236"/>
                      </a:lnTo>
                      <a:lnTo>
                        <a:pt x="16909" y="12239"/>
                      </a:lnTo>
                      <a:lnTo>
                        <a:pt x="16879" y="12301"/>
                      </a:lnTo>
                      <a:lnTo>
                        <a:pt x="16872" y="12313"/>
                      </a:lnTo>
                      <a:lnTo>
                        <a:pt x="16869" y="12316"/>
                      </a:lnTo>
                      <a:lnTo>
                        <a:pt x="16867" y="12317"/>
                      </a:lnTo>
                      <a:lnTo>
                        <a:pt x="16864" y="12318"/>
                      </a:lnTo>
                      <a:lnTo>
                        <a:pt x="16856" y="12318"/>
                      </a:lnTo>
                      <a:lnTo>
                        <a:pt x="16852" y="12321"/>
                      </a:lnTo>
                      <a:lnTo>
                        <a:pt x="16847" y="12322"/>
                      </a:lnTo>
                      <a:lnTo>
                        <a:pt x="16836" y="12333"/>
                      </a:lnTo>
                      <a:lnTo>
                        <a:pt x="16832" y="12337"/>
                      </a:lnTo>
                      <a:lnTo>
                        <a:pt x="16832" y="12339"/>
                      </a:lnTo>
                      <a:lnTo>
                        <a:pt x="16827" y="12352"/>
                      </a:lnTo>
                      <a:lnTo>
                        <a:pt x="16826" y="12354"/>
                      </a:lnTo>
                      <a:lnTo>
                        <a:pt x="16828" y="12367"/>
                      </a:lnTo>
                      <a:lnTo>
                        <a:pt x="16830" y="12369"/>
                      </a:lnTo>
                      <a:lnTo>
                        <a:pt x="16835" y="12369"/>
                      </a:lnTo>
                      <a:lnTo>
                        <a:pt x="16841" y="12370"/>
                      </a:lnTo>
                      <a:lnTo>
                        <a:pt x="16846" y="12369"/>
                      </a:lnTo>
                      <a:lnTo>
                        <a:pt x="16851" y="12368"/>
                      </a:lnTo>
                      <a:lnTo>
                        <a:pt x="16853" y="12365"/>
                      </a:lnTo>
                      <a:lnTo>
                        <a:pt x="16868" y="12349"/>
                      </a:lnTo>
                      <a:lnTo>
                        <a:pt x="16868" y="12348"/>
                      </a:lnTo>
                      <a:lnTo>
                        <a:pt x="16868" y="12337"/>
                      </a:lnTo>
                      <a:lnTo>
                        <a:pt x="16882" y="12324"/>
                      </a:lnTo>
                      <a:lnTo>
                        <a:pt x="16909" y="12311"/>
                      </a:lnTo>
                      <a:lnTo>
                        <a:pt x="16934" y="12297"/>
                      </a:lnTo>
                      <a:lnTo>
                        <a:pt x="16919" y="12231"/>
                      </a:lnTo>
                      <a:lnTo>
                        <a:pt x="16905" y="12224"/>
                      </a:lnTo>
                      <a:lnTo>
                        <a:pt x="16902" y="12221"/>
                      </a:lnTo>
                      <a:lnTo>
                        <a:pt x="16898" y="12221"/>
                      </a:lnTo>
                      <a:lnTo>
                        <a:pt x="16894" y="12224"/>
                      </a:lnTo>
                      <a:lnTo>
                        <a:pt x="16892" y="12225"/>
                      </a:lnTo>
                      <a:lnTo>
                        <a:pt x="16888" y="12224"/>
                      </a:lnTo>
                      <a:lnTo>
                        <a:pt x="16883" y="12218"/>
                      </a:lnTo>
                      <a:lnTo>
                        <a:pt x="16882" y="12214"/>
                      </a:lnTo>
                      <a:lnTo>
                        <a:pt x="16884" y="12189"/>
                      </a:lnTo>
                      <a:lnTo>
                        <a:pt x="16884" y="12188"/>
                      </a:lnTo>
                      <a:lnTo>
                        <a:pt x="16917" y="12170"/>
                      </a:lnTo>
                      <a:lnTo>
                        <a:pt x="16927" y="12170"/>
                      </a:lnTo>
                      <a:lnTo>
                        <a:pt x="16951" y="12170"/>
                      </a:lnTo>
                      <a:lnTo>
                        <a:pt x="16966" y="12133"/>
                      </a:lnTo>
                      <a:lnTo>
                        <a:pt x="16966" y="12129"/>
                      </a:lnTo>
                      <a:lnTo>
                        <a:pt x="16966" y="12124"/>
                      </a:lnTo>
                      <a:lnTo>
                        <a:pt x="16963" y="12118"/>
                      </a:lnTo>
                      <a:lnTo>
                        <a:pt x="16961" y="12118"/>
                      </a:lnTo>
                      <a:lnTo>
                        <a:pt x="16955" y="12116"/>
                      </a:lnTo>
                      <a:lnTo>
                        <a:pt x="16954" y="12112"/>
                      </a:lnTo>
                      <a:lnTo>
                        <a:pt x="16954" y="12101"/>
                      </a:lnTo>
                      <a:lnTo>
                        <a:pt x="16969" y="12078"/>
                      </a:lnTo>
                      <a:lnTo>
                        <a:pt x="16990" y="12080"/>
                      </a:lnTo>
                      <a:lnTo>
                        <a:pt x="17011" y="12080"/>
                      </a:lnTo>
                      <a:lnTo>
                        <a:pt x="17012" y="12077"/>
                      </a:lnTo>
                      <a:lnTo>
                        <a:pt x="17014" y="12076"/>
                      </a:lnTo>
                      <a:lnTo>
                        <a:pt x="17022" y="12052"/>
                      </a:lnTo>
                      <a:lnTo>
                        <a:pt x="17022" y="12051"/>
                      </a:lnTo>
                      <a:lnTo>
                        <a:pt x="16980" y="12021"/>
                      </a:lnTo>
                      <a:lnTo>
                        <a:pt x="16949" y="12015"/>
                      </a:lnTo>
                      <a:lnTo>
                        <a:pt x="16948" y="12016"/>
                      </a:lnTo>
                      <a:lnTo>
                        <a:pt x="16938" y="12020"/>
                      </a:lnTo>
                      <a:lnTo>
                        <a:pt x="16935" y="12021"/>
                      </a:lnTo>
                      <a:lnTo>
                        <a:pt x="16932" y="12028"/>
                      </a:lnTo>
                      <a:lnTo>
                        <a:pt x="16930" y="12034"/>
                      </a:lnTo>
                      <a:lnTo>
                        <a:pt x="16930" y="12035"/>
                      </a:lnTo>
                      <a:lnTo>
                        <a:pt x="16927" y="12037"/>
                      </a:lnTo>
                      <a:lnTo>
                        <a:pt x="16924" y="12039"/>
                      </a:lnTo>
                      <a:lnTo>
                        <a:pt x="16920" y="12037"/>
                      </a:lnTo>
                      <a:lnTo>
                        <a:pt x="16919" y="12036"/>
                      </a:lnTo>
                      <a:lnTo>
                        <a:pt x="16918" y="12034"/>
                      </a:lnTo>
                      <a:lnTo>
                        <a:pt x="16917" y="12030"/>
                      </a:lnTo>
                      <a:lnTo>
                        <a:pt x="16919" y="12009"/>
                      </a:lnTo>
                      <a:lnTo>
                        <a:pt x="16922" y="12003"/>
                      </a:lnTo>
                      <a:lnTo>
                        <a:pt x="16923" y="12000"/>
                      </a:lnTo>
                      <a:lnTo>
                        <a:pt x="16955" y="11990"/>
                      </a:lnTo>
                      <a:lnTo>
                        <a:pt x="16963" y="12003"/>
                      </a:lnTo>
                      <a:lnTo>
                        <a:pt x="16982" y="12015"/>
                      </a:lnTo>
                      <a:lnTo>
                        <a:pt x="17009" y="12025"/>
                      </a:lnTo>
                      <a:lnTo>
                        <a:pt x="17038" y="12036"/>
                      </a:lnTo>
                      <a:lnTo>
                        <a:pt x="17041" y="12037"/>
                      </a:lnTo>
                      <a:lnTo>
                        <a:pt x="17043" y="12035"/>
                      </a:lnTo>
                      <a:lnTo>
                        <a:pt x="17053" y="12020"/>
                      </a:lnTo>
                      <a:lnTo>
                        <a:pt x="17058" y="12009"/>
                      </a:lnTo>
                      <a:lnTo>
                        <a:pt x="17062" y="11983"/>
                      </a:lnTo>
                      <a:lnTo>
                        <a:pt x="17061" y="11978"/>
                      </a:lnTo>
                      <a:lnTo>
                        <a:pt x="17061" y="11965"/>
                      </a:lnTo>
                      <a:lnTo>
                        <a:pt x="17052" y="11953"/>
                      </a:lnTo>
                      <a:lnTo>
                        <a:pt x="17053" y="11934"/>
                      </a:lnTo>
                      <a:lnTo>
                        <a:pt x="17071" y="11933"/>
                      </a:lnTo>
                      <a:lnTo>
                        <a:pt x="17086" y="11939"/>
                      </a:lnTo>
                      <a:lnTo>
                        <a:pt x="17092" y="11939"/>
                      </a:lnTo>
                      <a:lnTo>
                        <a:pt x="17093" y="11937"/>
                      </a:lnTo>
                      <a:lnTo>
                        <a:pt x="17104" y="11887"/>
                      </a:lnTo>
                      <a:lnTo>
                        <a:pt x="17103" y="11886"/>
                      </a:lnTo>
                      <a:lnTo>
                        <a:pt x="17092" y="11878"/>
                      </a:lnTo>
                      <a:lnTo>
                        <a:pt x="17082" y="11882"/>
                      </a:lnTo>
                      <a:lnTo>
                        <a:pt x="17077" y="11882"/>
                      </a:lnTo>
                      <a:lnTo>
                        <a:pt x="17074" y="11881"/>
                      </a:lnTo>
                      <a:lnTo>
                        <a:pt x="17071" y="11880"/>
                      </a:lnTo>
                      <a:lnTo>
                        <a:pt x="17067" y="11876"/>
                      </a:lnTo>
                      <a:lnTo>
                        <a:pt x="17061" y="11866"/>
                      </a:lnTo>
                      <a:lnTo>
                        <a:pt x="17057" y="11857"/>
                      </a:lnTo>
                      <a:lnTo>
                        <a:pt x="17052" y="11845"/>
                      </a:lnTo>
                      <a:lnTo>
                        <a:pt x="17053" y="11842"/>
                      </a:lnTo>
                      <a:lnTo>
                        <a:pt x="17055" y="11841"/>
                      </a:lnTo>
                      <a:lnTo>
                        <a:pt x="17058" y="11839"/>
                      </a:lnTo>
                      <a:lnTo>
                        <a:pt x="17063" y="11837"/>
                      </a:lnTo>
                      <a:lnTo>
                        <a:pt x="17068" y="11839"/>
                      </a:lnTo>
                      <a:lnTo>
                        <a:pt x="17077" y="11836"/>
                      </a:lnTo>
                      <a:lnTo>
                        <a:pt x="17081" y="11829"/>
                      </a:lnTo>
                      <a:lnTo>
                        <a:pt x="17084" y="11822"/>
                      </a:lnTo>
                      <a:lnTo>
                        <a:pt x="17087" y="11815"/>
                      </a:lnTo>
                      <a:lnTo>
                        <a:pt x="17088" y="11809"/>
                      </a:lnTo>
                      <a:lnTo>
                        <a:pt x="17091" y="11794"/>
                      </a:lnTo>
                      <a:lnTo>
                        <a:pt x="17091" y="11777"/>
                      </a:lnTo>
                      <a:lnTo>
                        <a:pt x="17122" y="11712"/>
                      </a:lnTo>
                      <a:lnTo>
                        <a:pt x="17135" y="11704"/>
                      </a:lnTo>
                      <a:lnTo>
                        <a:pt x="17138" y="11699"/>
                      </a:lnTo>
                      <a:lnTo>
                        <a:pt x="17138" y="11697"/>
                      </a:lnTo>
                      <a:lnTo>
                        <a:pt x="17138" y="11670"/>
                      </a:lnTo>
                      <a:lnTo>
                        <a:pt x="17135" y="11666"/>
                      </a:lnTo>
                      <a:lnTo>
                        <a:pt x="17130" y="11663"/>
                      </a:lnTo>
                      <a:lnTo>
                        <a:pt x="17073" y="11647"/>
                      </a:lnTo>
                      <a:lnTo>
                        <a:pt x="17050" y="11645"/>
                      </a:lnTo>
                      <a:lnTo>
                        <a:pt x="17021" y="11631"/>
                      </a:lnTo>
                      <a:lnTo>
                        <a:pt x="17021" y="11624"/>
                      </a:lnTo>
                      <a:lnTo>
                        <a:pt x="17017" y="11615"/>
                      </a:lnTo>
                      <a:lnTo>
                        <a:pt x="17016" y="11616"/>
                      </a:lnTo>
                      <a:lnTo>
                        <a:pt x="17012" y="11613"/>
                      </a:lnTo>
                      <a:lnTo>
                        <a:pt x="17009" y="11610"/>
                      </a:lnTo>
                      <a:lnTo>
                        <a:pt x="17009" y="11608"/>
                      </a:lnTo>
                      <a:lnTo>
                        <a:pt x="17012" y="11609"/>
                      </a:lnTo>
                      <a:lnTo>
                        <a:pt x="17017" y="11611"/>
                      </a:lnTo>
                      <a:lnTo>
                        <a:pt x="17021" y="11615"/>
                      </a:lnTo>
                      <a:lnTo>
                        <a:pt x="17023" y="11622"/>
                      </a:lnTo>
                      <a:lnTo>
                        <a:pt x="17061" y="11635"/>
                      </a:lnTo>
                      <a:lnTo>
                        <a:pt x="17130" y="11644"/>
                      </a:lnTo>
                      <a:lnTo>
                        <a:pt x="17161" y="11645"/>
                      </a:lnTo>
                      <a:lnTo>
                        <a:pt x="17168" y="11644"/>
                      </a:lnTo>
                      <a:lnTo>
                        <a:pt x="17170" y="11641"/>
                      </a:lnTo>
                      <a:lnTo>
                        <a:pt x="17175" y="11636"/>
                      </a:lnTo>
                      <a:lnTo>
                        <a:pt x="17217" y="11532"/>
                      </a:lnTo>
                      <a:lnTo>
                        <a:pt x="17219" y="11517"/>
                      </a:lnTo>
                      <a:lnTo>
                        <a:pt x="17219" y="11514"/>
                      </a:lnTo>
                      <a:lnTo>
                        <a:pt x="17216" y="11511"/>
                      </a:lnTo>
                      <a:lnTo>
                        <a:pt x="17211" y="11504"/>
                      </a:lnTo>
                      <a:lnTo>
                        <a:pt x="17211" y="11493"/>
                      </a:lnTo>
                      <a:lnTo>
                        <a:pt x="17226" y="11451"/>
                      </a:lnTo>
                      <a:lnTo>
                        <a:pt x="17226" y="11448"/>
                      </a:lnTo>
                      <a:lnTo>
                        <a:pt x="17229" y="11447"/>
                      </a:lnTo>
                      <a:lnTo>
                        <a:pt x="17231" y="11447"/>
                      </a:lnTo>
                      <a:lnTo>
                        <a:pt x="17233" y="11447"/>
                      </a:lnTo>
                      <a:lnTo>
                        <a:pt x="17238" y="11450"/>
                      </a:lnTo>
                      <a:lnTo>
                        <a:pt x="17247" y="11457"/>
                      </a:lnTo>
                      <a:lnTo>
                        <a:pt x="17261" y="11478"/>
                      </a:lnTo>
                      <a:lnTo>
                        <a:pt x="17268" y="11493"/>
                      </a:lnTo>
                      <a:lnTo>
                        <a:pt x="17272" y="11506"/>
                      </a:lnTo>
                      <a:lnTo>
                        <a:pt x="17276" y="11516"/>
                      </a:lnTo>
                      <a:lnTo>
                        <a:pt x="17278" y="11521"/>
                      </a:lnTo>
                      <a:lnTo>
                        <a:pt x="17281" y="11524"/>
                      </a:lnTo>
                      <a:lnTo>
                        <a:pt x="17284" y="11529"/>
                      </a:lnTo>
                      <a:lnTo>
                        <a:pt x="17289" y="11533"/>
                      </a:lnTo>
                      <a:lnTo>
                        <a:pt x="17309" y="11545"/>
                      </a:lnTo>
                      <a:lnTo>
                        <a:pt x="17317" y="11547"/>
                      </a:lnTo>
                      <a:lnTo>
                        <a:pt x="17318" y="11547"/>
                      </a:lnTo>
                      <a:lnTo>
                        <a:pt x="17327" y="11535"/>
                      </a:lnTo>
                      <a:lnTo>
                        <a:pt x="17327" y="11524"/>
                      </a:lnTo>
                      <a:lnTo>
                        <a:pt x="17325" y="11522"/>
                      </a:lnTo>
                      <a:lnTo>
                        <a:pt x="17327" y="11499"/>
                      </a:lnTo>
                      <a:lnTo>
                        <a:pt x="17330" y="11468"/>
                      </a:lnTo>
                      <a:lnTo>
                        <a:pt x="17345" y="11450"/>
                      </a:lnTo>
                      <a:lnTo>
                        <a:pt x="17348" y="11448"/>
                      </a:lnTo>
                      <a:lnTo>
                        <a:pt x="17363" y="11446"/>
                      </a:lnTo>
                      <a:lnTo>
                        <a:pt x="17371" y="11447"/>
                      </a:lnTo>
                      <a:lnTo>
                        <a:pt x="17380" y="11450"/>
                      </a:lnTo>
                      <a:lnTo>
                        <a:pt x="17388" y="11453"/>
                      </a:lnTo>
                      <a:lnTo>
                        <a:pt x="17396" y="11457"/>
                      </a:lnTo>
                      <a:lnTo>
                        <a:pt x="17399" y="11462"/>
                      </a:lnTo>
                      <a:lnTo>
                        <a:pt x="17399" y="11463"/>
                      </a:lnTo>
                      <a:lnTo>
                        <a:pt x="17396" y="11422"/>
                      </a:lnTo>
                      <a:lnTo>
                        <a:pt x="17339" y="11311"/>
                      </a:lnTo>
                      <a:lnTo>
                        <a:pt x="17335" y="11301"/>
                      </a:lnTo>
                      <a:lnTo>
                        <a:pt x="17330" y="11297"/>
                      </a:lnTo>
                      <a:lnTo>
                        <a:pt x="17328" y="11296"/>
                      </a:lnTo>
                      <a:lnTo>
                        <a:pt x="17324" y="11293"/>
                      </a:lnTo>
                      <a:lnTo>
                        <a:pt x="17302" y="11293"/>
                      </a:lnTo>
                      <a:lnTo>
                        <a:pt x="17281" y="11297"/>
                      </a:lnTo>
                      <a:lnTo>
                        <a:pt x="17272" y="11297"/>
                      </a:lnTo>
                      <a:lnTo>
                        <a:pt x="17197" y="11260"/>
                      </a:lnTo>
                      <a:lnTo>
                        <a:pt x="17195" y="11258"/>
                      </a:lnTo>
                      <a:lnTo>
                        <a:pt x="17194" y="11257"/>
                      </a:lnTo>
                      <a:lnTo>
                        <a:pt x="17189" y="11251"/>
                      </a:lnTo>
                      <a:lnTo>
                        <a:pt x="17184" y="11243"/>
                      </a:lnTo>
                      <a:lnTo>
                        <a:pt x="17184" y="11241"/>
                      </a:lnTo>
                      <a:lnTo>
                        <a:pt x="17190" y="11242"/>
                      </a:lnTo>
                      <a:lnTo>
                        <a:pt x="17251" y="11272"/>
                      </a:lnTo>
                      <a:lnTo>
                        <a:pt x="17253" y="11275"/>
                      </a:lnTo>
                      <a:lnTo>
                        <a:pt x="17258" y="11283"/>
                      </a:lnTo>
                      <a:lnTo>
                        <a:pt x="17261" y="11287"/>
                      </a:lnTo>
                      <a:lnTo>
                        <a:pt x="17268" y="11289"/>
                      </a:lnTo>
                      <a:lnTo>
                        <a:pt x="17274" y="11289"/>
                      </a:lnTo>
                      <a:lnTo>
                        <a:pt x="17335" y="11286"/>
                      </a:lnTo>
                      <a:lnTo>
                        <a:pt x="17338" y="11286"/>
                      </a:lnTo>
                      <a:lnTo>
                        <a:pt x="17348" y="11282"/>
                      </a:lnTo>
                      <a:lnTo>
                        <a:pt x="17374" y="11268"/>
                      </a:lnTo>
                      <a:lnTo>
                        <a:pt x="17378" y="11265"/>
                      </a:lnTo>
                      <a:lnTo>
                        <a:pt x="17379" y="11261"/>
                      </a:lnTo>
                      <a:lnTo>
                        <a:pt x="17391" y="11217"/>
                      </a:lnTo>
                      <a:lnTo>
                        <a:pt x="17386" y="11210"/>
                      </a:lnTo>
                      <a:lnTo>
                        <a:pt x="17361" y="11190"/>
                      </a:lnTo>
                      <a:lnTo>
                        <a:pt x="17359" y="11190"/>
                      </a:lnTo>
                      <a:lnTo>
                        <a:pt x="17356" y="11191"/>
                      </a:lnTo>
                      <a:lnTo>
                        <a:pt x="17353" y="11194"/>
                      </a:lnTo>
                      <a:lnTo>
                        <a:pt x="17345" y="11194"/>
                      </a:lnTo>
                      <a:lnTo>
                        <a:pt x="17334" y="11193"/>
                      </a:lnTo>
                      <a:lnTo>
                        <a:pt x="17327" y="11190"/>
                      </a:lnTo>
                      <a:lnTo>
                        <a:pt x="17324" y="11188"/>
                      </a:lnTo>
                      <a:lnTo>
                        <a:pt x="17315" y="11181"/>
                      </a:lnTo>
                      <a:lnTo>
                        <a:pt x="17314" y="11180"/>
                      </a:lnTo>
                      <a:lnTo>
                        <a:pt x="17314" y="11176"/>
                      </a:lnTo>
                      <a:lnTo>
                        <a:pt x="17314" y="11174"/>
                      </a:lnTo>
                      <a:lnTo>
                        <a:pt x="17317" y="11170"/>
                      </a:lnTo>
                      <a:lnTo>
                        <a:pt x="17318" y="11169"/>
                      </a:lnTo>
                      <a:lnTo>
                        <a:pt x="17329" y="11166"/>
                      </a:lnTo>
                      <a:lnTo>
                        <a:pt x="17332" y="11166"/>
                      </a:lnTo>
                      <a:lnTo>
                        <a:pt x="17356" y="11169"/>
                      </a:lnTo>
                      <a:lnTo>
                        <a:pt x="17363" y="11170"/>
                      </a:lnTo>
                      <a:lnTo>
                        <a:pt x="17371" y="11174"/>
                      </a:lnTo>
                      <a:lnTo>
                        <a:pt x="17386" y="11174"/>
                      </a:lnTo>
                      <a:lnTo>
                        <a:pt x="17391" y="11174"/>
                      </a:lnTo>
                      <a:lnTo>
                        <a:pt x="17394" y="11173"/>
                      </a:lnTo>
                      <a:lnTo>
                        <a:pt x="17401" y="11158"/>
                      </a:lnTo>
                      <a:lnTo>
                        <a:pt x="17386" y="11125"/>
                      </a:lnTo>
                      <a:lnTo>
                        <a:pt x="17353" y="11098"/>
                      </a:lnTo>
                      <a:lnTo>
                        <a:pt x="17347" y="11094"/>
                      </a:lnTo>
                      <a:lnTo>
                        <a:pt x="17339" y="11093"/>
                      </a:lnTo>
                      <a:lnTo>
                        <a:pt x="17333" y="11092"/>
                      </a:lnTo>
                      <a:lnTo>
                        <a:pt x="17325" y="11093"/>
                      </a:lnTo>
                      <a:lnTo>
                        <a:pt x="17311" y="11098"/>
                      </a:lnTo>
                      <a:lnTo>
                        <a:pt x="17298" y="11104"/>
                      </a:lnTo>
                      <a:lnTo>
                        <a:pt x="17293" y="11107"/>
                      </a:lnTo>
                      <a:lnTo>
                        <a:pt x="17271" y="11109"/>
                      </a:lnTo>
                      <a:lnTo>
                        <a:pt x="17268" y="11109"/>
                      </a:lnTo>
                      <a:lnTo>
                        <a:pt x="17268" y="11107"/>
                      </a:lnTo>
                      <a:lnTo>
                        <a:pt x="17270" y="11104"/>
                      </a:lnTo>
                      <a:lnTo>
                        <a:pt x="17284" y="11065"/>
                      </a:lnTo>
                      <a:lnTo>
                        <a:pt x="17317" y="11009"/>
                      </a:lnTo>
                      <a:lnTo>
                        <a:pt x="17339" y="11002"/>
                      </a:lnTo>
                      <a:lnTo>
                        <a:pt x="17352" y="11001"/>
                      </a:lnTo>
                      <a:lnTo>
                        <a:pt x="17353" y="11004"/>
                      </a:lnTo>
                      <a:lnTo>
                        <a:pt x="17352" y="11007"/>
                      </a:lnTo>
                      <a:lnTo>
                        <a:pt x="17349" y="11011"/>
                      </a:lnTo>
                      <a:lnTo>
                        <a:pt x="17348" y="11014"/>
                      </a:lnTo>
                      <a:lnTo>
                        <a:pt x="17349" y="11019"/>
                      </a:lnTo>
                      <a:lnTo>
                        <a:pt x="17352" y="11040"/>
                      </a:lnTo>
                      <a:lnTo>
                        <a:pt x="17354" y="11048"/>
                      </a:lnTo>
                      <a:lnTo>
                        <a:pt x="17355" y="11051"/>
                      </a:lnTo>
                      <a:lnTo>
                        <a:pt x="17359" y="11053"/>
                      </a:lnTo>
                      <a:lnTo>
                        <a:pt x="17361" y="11053"/>
                      </a:lnTo>
                      <a:lnTo>
                        <a:pt x="17364" y="11055"/>
                      </a:lnTo>
                      <a:lnTo>
                        <a:pt x="17366" y="11055"/>
                      </a:lnTo>
                      <a:lnTo>
                        <a:pt x="17391" y="11045"/>
                      </a:lnTo>
                      <a:lnTo>
                        <a:pt x="17394" y="11045"/>
                      </a:lnTo>
                      <a:lnTo>
                        <a:pt x="17394" y="11042"/>
                      </a:lnTo>
                      <a:lnTo>
                        <a:pt x="17397" y="11011"/>
                      </a:lnTo>
                      <a:lnTo>
                        <a:pt x="17397" y="11007"/>
                      </a:lnTo>
                      <a:lnTo>
                        <a:pt x="17394" y="10975"/>
                      </a:lnTo>
                      <a:lnTo>
                        <a:pt x="17399" y="10980"/>
                      </a:lnTo>
                      <a:lnTo>
                        <a:pt x="17414" y="11005"/>
                      </a:lnTo>
                      <a:lnTo>
                        <a:pt x="17415" y="11035"/>
                      </a:lnTo>
                      <a:lnTo>
                        <a:pt x="17415" y="11037"/>
                      </a:lnTo>
                      <a:lnTo>
                        <a:pt x="17416" y="11040"/>
                      </a:lnTo>
                      <a:lnTo>
                        <a:pt x="17420" y="11043"/>
                      </a:lnTo>
                      <a:lnTo>
                        <a:pt x="17421" y="11045"/>
                      </a:lnTo>
                      <a:lnTo>
                        <a:pt x="17432" y="11052"/>
                      </a:lnTo>
                      <a:lnTo>
                        <a:pt x="17435" y="11053"/>
                      </a:lnTo>
                      <a:lnTo>
                        <a:pt x="17440" y="11051"/>
                      </a:lnTo>
                      <a:lnTo>
                        <a:pt x="17467" y="11031"/>
                      </a:lnTo>
                      <a:lnTo>
                        <a:pt x="17483" y="11001"/>
                      </a:lnTo>
                      <a:lnTo>
                        <a:pt x="17478" y="10991"/>
                      </a:lnTo>
                      <a:lnTo>
                        <a:pt x="17477" y="10989"/>
                      </a:lnTo>
                      <a:lnTo>
                        <a:pt x="17471" y="10990"/>
                      </a:lnTo>
                      <a:lnTo>
                        <a:pt x="17470" y="10991"/>
                      </a:lnTo>
                      <a:lnTo>
                        <a:pt x="17468" y="10994"/>
                      </a:lnTo>
                      <a:lnTo>
                        <a:pt x="17468" y="10999"/>
                      </a:lnTo>
                      <a:lnTo>
                        <a:pt x="17467" y="11001"/>
                      </a:lnTo>
                      <a:lnTo>
                        <a:pt x="17461" y="11001"/>
                      </a:lnTo>
                      <a:lnTo>
                        <a:pt x="17453" y="10999"/>
                      </a:lnTo>
                      <a:lnTo>
                        <a:pt x="17446" y="10991"/>
                      </a:lnTo>
                      <a:lnTo>
                        <a:pt x="17445" y="10989"/>
                      </a:lnTo>
                      <a:lnTo>
                        <a:pt x="17436" y="10951"/>
                      </a:lnTo>
                      <a:lnTo>
                        <a:pt x="17435" y="10949"/>
                      </a:lnTo>
                      <a:lnTo>
                        <a:pt x="17438" y="10935"/>
                      </a:lnTo>
                      <a:lnTo>
                        <a:pt x="17440" y="10932"/>
                      </a:lnTo>
                      <a:lnTo>
                        <a:pt x="17445" y="10929"/>
                      </a:lnTo>
                      <a:lnTo>
                        <a:pt x="17455" y="10855"/>
                      </a:lnTo>
                      <a:lnTo>
                        <a:pt x="17455" y="10852"/>
                      </a:lnTo>
                      <a:lnTo>
                        <a:pt x="17453" y="10851"/>
                      </a:lnTo>
                      <a:lnTo>
                        <a:pt x="17447" y="10846"/>
                      </a:lnTo>
                      <a:lnTo>
                        <a:pt x="17436" y="10837"/>
                      </a:lnTo>
                      <a:lnTo>
                        <a:pt x="17425" y="10833"/>
                      </a:lnTo>
                      <a:lnTo>
                        <a:pt x="17420" y="10836"/>
                      </a:lnTo>
                      <a:lnTo>
                        <a:pt x="17381" y="10855"/>
                      </a:lnTo>
                      <a:lnTo>
                        <a:pt x="17379" y="10858"/>
                      </a:lnTo>
                      <a:lnTo>
                        <a:pt x="17363" y="10877"/>
                      </a:lnTo>
                      <a:lnTo>
                        <a:pt x="17361" y="10882"/>
                      </a:lnTo>
                      <a:lnTo>
                        <a:pt x="17363" y="10886"/>
                      </a:lnTo>
                      <a:lnTo>
                        <a:pt x="17365" y="10888"/>
                      </a:lnTo>
                      <a:lnTo>
                        <a:pt x="17376" y="10886"/>
                      </a:lnTo>
                      <a:lnTo>
                        <a:pt x="17386" y="10883"/>
                      </a:lnTo>
                      <a:lnTo>
                        <a:pt x="17394" y="10881"/>
                      </a:lnTo>
                      <a:lnTo>
                        <a:pt x="17396" y="10882"/>
                      </a:lnTo>
                      <a:lnTo>
                        <a:pt x="17399" y="10882"/>
                      </a:lnTo>
                      <a:lnTo>
                        <a:pt x="17409" y="10886"/>
                      </a:lnTo>
                      <a:lnTo>
                        <a:pt x="17409" y="10887"/>
                      </a:lnTo>
                      <a:lnTo>
                        <a:pt x="17395" y="10910"/>
                      </a:lnTo>
                      <a:lnTo>
                        <a:pt x="17393" y="10914"/>
                      </a:lnTo>
                      <a:lnTo>
                        <a:pt x="17376" y="10922"/>
                      </a:lnTo>
                      <a:lnTo>
                        <a:pt x="17374" y="10922"/>
                      </a:lnTo>
                      <a:lnTo>
                        <a:pt x="17371" y="10920"/>
                      </a:lnTo>
                      <a:lnTo>
                        <a:pt x="17370" y="10914"/>
                      </a:lnTo>
                      <a:lnTo>
                        <a:pt x="17371" y="10909"/>
                      </a:lnTo>
                      <a:lnTo>
                        <a:pt x="17373" y="10903"/>
                      </a:lnTo>
                      <a:lnTo>
                        <a:pt x="17374" y="10896"/>
                      </a:lnTo>
                      <a:lnTo>
                        <a:pt x="17373" y="10894"/>
                      </a:lnTo>
                      <a:lnTo>
                        <a:pt x="17356" y="10893"/>
                      </a:lnTo>
                      <a:lnTo>
                        <a:pt x="17354" y="10893"/>
                      </a:lnTo>
                      <a:lnTo>
                        <a:pt x="17345" y="10898"/>
                      </a:lnTo>
                      <a:lnTo>
                        <a:pt x="17313" y="10922"/>
                      </a:lnTo>
                      <a:lnTo>
                        <a:pt x="17297" y="10935"/>
                      </a:lnTo>
                      <a:lnTo>
                        <a:pt x="17286" y="10945"/>
                      </a:lnTo>
                      <a:lnTo>
                        <a:pt x="17263" y="10963"/>
                      </a:lnTo>
                      <a:lnTo>
                        <a:pt x="17261" y="10963"/>
                      </a:lnTo>
                      <a:lnTo>
                        <a:pt x="17258" y="10964"/>
                      </a:lnTo>
                      <a:lnTo>
                        <a:pt x="17257" y="10963"/>
                      </a:lnTo>
                      <a:lnTo>
                        <a:pt x="17251" y="10945"/>
                      </a:lnTo>
                      <a:lnTo>
                        <a:pt x="17251" y="10943"/>
                      </a:lnTo>
                      <a:lnTo>
                        <a:pt x="17253" y="10933"/>
                      </a:lnTo>
                      <a:lnTo>
                        <a:pt x="17255" y="10930"/>
                      </a:lnTo>
                      <a:lnTo>
                        <a:pt x="17260" y="10917"/>
                      </a:lnTo>
                      <a:lnTo>
                        <a:pt x="17266" y="10906"/>
                      </a:lnTo>
                      <a:lnTo>
                        <a:pt x="17271" y="10901"/>
                      </a:lnTo>
                      <a:lnTo>
                        <a:pt x="17283" y="10913"/>
                      </a:lnTo>
                      <a:lnTo>
                        <a:pt x="17344" y="10884"/>
                      </a:lnTo>
                      <a:lnTo>
                        <a:pt x="17348" y="10882"/>
                      </a:lnTo>
                      <a:lnTo>
                        <a:pt x="17378" y="10825"/>
                      </a:lnTo>
                      <a:lnTo>
                        <a:pt x="17395" y="10784"/>
                      </a:lnTo>
                      <a:lnTo>
                        <a:pt x="17396" y="10780"/>
                      </a:lnTo>
                      <a:lnTo>
                        <a:pt x="17400" y="10774"/>
                      </a:lnTo>
                      <a:lnTo>
                        <a:pt x="17429" y="10751"/>
                      </a:lnTo>
                      <a:lnTo>
                        <a:pt x="17440" y="10743"/>
                      </a:lnTo>
                      <a:lnTo>
                        <a:pt x="17450" y="10739"/>
                      </a:lnTo>
                      <a:lnTo>
                        <a:pt x="17466" y="10730"/>
                      </a:lnTo>
                      <a:lnTo>
                        <a:pt x="17482" y="10715"/>
                      </a:lnTo>
                      <a:lnTo>
                        <a:pt x="17486" y="10713"/>
                      </a:lnTo>
                      <a:lnTo>
                        <a:pt x="17488" y="10708"/>
                      </a:lnTo>
                      <a:lnTo>
                        <a:pt x="17488" y="10705"/>
                      </a:lnTo>
                      <a:lnTo>
                        <a:pt x="17487" y="10703"/>
                      </a:lnTo>
                      <a:lnTo>
                        <a:pt x="17486" y="10702"/>
                      </a:lnTo>
                      <a:lnTo>
                        <a:pt x="17483" y="10701"/>
                      </a:lnTo>
                      <a:lnTo>
                        <a:pt x="17481" y="10699"/>
                      </a:lnTo>
                      <a:lnTo>
                        <a:pt x="17478" y="10701"/>
                      </a:lnTo>
                      <a:lnTo>
                        <a:pt x="17468" y="10707"/>
                      </a:lnTo>
                      <a:lnTo>
                        <a:pt x="17466" y="10710"/>
                      </a:lnTo>
                      <a:lnTo>
                        <a:pt x="17457" y="10714"/>
                      </a:lnTo>
                      <a:lnTo>
                        <a:pt x="17453" y="10717"/>
                      </a:lnTo>
                      <a:lnTo>
                        <a:pt x="17419" y="10720"/>
                      </a:lnTo>
                      <a:lnTo>
                        <a:pt x="17412" y="10722"/>
                      </a:lnTo>
                      <a:lnTo>
                        <a:pt x="17410" y="10718"/>
                      </a:lnTo>
                      <a:lnTo>
                        <a:pt x="17407" y="10714"/>
                      </a:lnTo>
                      <a:lnTo>
                        <a:pt x="17404" y="10713"/>
                      </a:lnTo>
                      <a:lnTo>
                        <a:pt x="17391" y="10708"/>
                      </a:lnTo>
                      <a:lnTo>
                        <a:pt x="17358" y="10701"/>
                      </a:lnTo>
                      <a:lnTo>
                        <a:pt x="17332" y="10702"/>
                      </a:lnTo>
                      <a:lnTo>
                        <a:pt x="17327" y="10702"/>
                      </a:lnTo>
                      <a:lnTo>
                        <a:pt x="17322" y="10703"/>
                      </a:lnTo>
                      <a:lnTo>
                        <a:pt x="17317" y="10703"/>
                      </a:lnTo>
                      <a:lnTo>
                        <a:pt x="17312" y="10702"/>
                      </a:lnTo>
                      <a:lnTo>
                        <a:pt x="17302" y="10699"/>
                      </a:lnTo>
                      <a:lnTo>
                        <a:pt x="17293" y="10694"/>
                      </a:lnTo>
                      <a:lnTo>
                        <a:pt x="17284" y="10687"/>
                      </a:lnTo>
                      <a:lnTo>
                        <a:pt x="17276" y="10679"/>
                      </a:lnTo>
                      <a:lnTo>
                        <a:pt x="17267" y="10671"/>
                      </a:lnTo>
                      <a:lnTo>
                        <a:pt x="17258" y="10661"/>
                      </a:lnTo>
                      <a:lnTo>
                        <a:pt x="17241" y="10640"/>
                      </a:lnTo>
                      <a:lnTo>
                        <a:pt x="17222" y="10618"/>
                      </a:lnTo>
                      <a:lnTo>
                        <a:pt x="17212" y="10610"/>
                      </a:lnTo>
                      <a:lnTo>
                        <a:pt x="17201" y="10601"/>
                      </a:lnTo>
                      <a:lnTo>
                        <a:pt x="17191" y="10594"/>
                      </a:lnTo>
                      <a:lnTo>
                        <a:pt x="17179" y="10589"/>
                      </a:lnTo>
                      <a:lnTo>
                        <a:pt x="17156" y="10579"/>
                      </a:lnTo>
                      <a:lnTo>
                        <a:pt x="17137" y="10574"/>
                      </a:lnTo>
                      <a:lnTo>
                        <a:pt x="17122" y="10574"/>
                      </a:lnTo>
                      <a:lnTo>
                        <a:pt x="17108" y="10575"/>
                      </a:lnTo>
                      <a:lnTo>
                        <a:pt x="17097" y="10579"/>
                      </a:lnTo>
                      <a:lnTo>
                        <a:pt x="17086" y="10582"/>
                      </a:lnTo>
                      <a:lnTo>
                        <a:pt x="17076" y="10589"/>
                      </a:lnTo>
                      <a:lnTo>
                        <a:pt x="17066" y="10595"/>
                      </a:lnTo>
                      <a:lnTo>
                        <a:pt x="17058" y="10601"/>
                      </a:lnTo>
                      <a:lnTo>
                        <a:pt x="17050" y="10610"/>
                      </a:lnTo>
                      <a:lnTo>
                        <a:pt x="17033" y="10626"/>
                      </a:lnTo>
                      <a:lnTo>
                        <a:pt x="17017" y="10643"/>
                      </a:lnTo>
                      <a:lnTo>
                        <a:pt x="17009" y="10652"/>
                      </a:lnTo>
                      <a:lnTo>
                        <a:pt x="17000" y="10661"/>
                      </a:lnTo>
                      <a:lnTo>
                        <a:pt x="16989" y="10669"/>
                      </a:lnTo>
                      <a:lnTo>
                        <a:pt x="16979" y="10676"/>
                      </a:lnTo>
                      <a:lnTo>
                        <a:pt x="16975" y="10679"/>
                      </a:lnTo>
                      <a:lnTo>
                        <a:pt x="16959" y="10709"/>
                      </a:lnTo>
                      <a:lnTo>
                        <a:pt x="16959" y="10714"/>
                      </a:lnTo>
                      <a:lnTo>
                        <a:pt x="16912" y="10712"/>
                      </a:lnTo>
                      <a:lnTo>
                        <a:pt x="16891" y="10705"/>
                      </a:lnTo>
                      <a:lnTo>
                        <a:pt x="16886" y="10702"/>
                      </a:lnTo>
                      <a:lnTo>
                        <a:pt x="16881" y="10698"/>
                      </a:lnTo>
                      <a:lnTo>
                        <a:pt x="16877" y="10692"/>
                      </a:lnTo>
                      <a:lnTo>
                        <a:pt x="16873" y="10687"/>
                      </a:lnTo>
                      <a:lnTo>
                        <a:pt x="16866" y="10674"/>
                      </a:lnTo>
                      <a:lnTo>
                        <a:pt x="16861" y="10663"/>
                      </a:lnTo>
                      <a:lnTo>
                        <a:pt x="16856" y="10647"/>
                      </a:lnTo>
                      <a:lnTo>
                        <a:pt x="16840" y="10623"/>
                      </a:lnTo>
                      <a:lnTo>
                        <a:pt x="16837" y="10621"/>
                      </a:lnTo>
                      <a:lnTo>
                        <a:pt x="16833" y="10618"/>
                      </a:lnTo>
                      <a:lnTo>
                        <a:pt x="16821" y="10620"/>
                      </a:lnTo>
                      <a:lnTo>
                        <a:pt x="16818" y="10620"/>
                      </a:lnTo>
                      <a:lnTo>
                        <a:pt x="16811" y="10625"/>
                      </a:lnTo>
                      <a:lnTo>
                        <a:pt x="16796" y="10632"/>
                      </a:lnTo>
                      <a:lnTo>
                        <a:pt x="16794" y="10636"/>
                      </a:lnTo>
                      <a:lnTo>
                        <a:pt x="16761" y="10672"/>
                      </a:lnTo>
                      <a:lnTo>
                        <a:pt x="16699" y="10693"/>
                      </a:lnTo>
                      <a:lnTo>
                        <a:pt x="16720" y="10662"/>
                      </a:lnTo>
                      <a:lnTo>
                        <a:pt x="16779" y="10600"/>
                      </a:lnTo>
                      <a:lnTo>
                        <a:pt x="16782" y="10597"/>
                      </a:lnTo>
                      <a:lnTo>
                        <a:pt x="16802" y="10586"/>
                      </a:lnTo>
                      <a:lnTo>
                        <a:pt x="16810" y="10582"/>
                      </a:lnTo>
                      <a:lnTo>
                        <a:pt x="16874" y="10570"/>
                      </a:lnTo>
                      <a:lnTo>
                        <a:pt x="16882" y="10570"/>
                      </a:lnTo>
                      <a:lnTo>
                        <a:pt x="16894" y="10573"/>
                      </a:lnTo>
                      <a:lnTo>
                        <a:pt x="16899" y="10573"/>
                      </a:lnTo>
                      <a:lnTo>
                        <a:pt x="16903" y="10574"/>
                      </a:lnTo>
                      <a:lnTo>
                        <a:pt x="16909" y="10579"/>
                      </a:lnTo>
                      <a:lnTo>
                        <a:pt x="16918" y="10589"/>
                      </a:lnTo>
                      <a:lnTo>
                        <a:pt x="16923" y="10591"/>
                      </a:lnTo>
                      <a:lnTo>
                        <a:pt x="16924" y="10591"/>
                      </a:lnTo>
                      <a:lnTo>
                        <a:pt x="16940" y="10594"/>
                      </a:lnTo>
                      <a:lnTo>
                        <a:pt x="16941" y="10591"/>
                      </a:lnTo>
                      <a:lnTo>
                        <a:pt x="16948" y="10587"/>
                      </a:lnTo>
                      <a:lnTo>
                        <a:pt x="16969" y="10571"/>
                      </a:lnTo>
                      <a:lnTo>
                        <a:pt x="16987" y="10548"/>
                      </a:lnTo>
                      <a:lnTo>
                        <a:pt x="16989" y="10545"/>
                      </a:lnTo>
                      <a:lnTo>
                        <a:pt x="16989" y="10539"/>
                      </a:lnTo>
                      <a:lnTo>
                        <a:pt x="16987" y="10534"/>
                      </a:lnTo>
                      <a:lnTo>
                        <a:pt x="16986" y="10533"/>
                      </a:lnTo>
                      <a:lnTo>
                        <a:pt x="16982" y="10528"/>
                      </a:lnTo>
                      <a:lnTo>
                        <a:pt x="16982" y="10523"/>
                      </a:lnTo>
                      <a:lnTo>
                        <a:pt x="16984" y="10514"/>
                      </a:lnTo>
                      <a:lnTo>
                        <a:pt x="16986" y="10500"/>
                      </a:lnTo>
                      <a:lnTo>
                        <a:pt x="16990" y="10486"/>
                      </a:lnTo>
                      <a:lnTo>
                        <a:pt x="16994" y="10479"/>
                      </a:lnTo>
                      <a:lnTo>
                        <a:pt x="17000" y="10469"/>
                      </a:lnTo>
                      <a:lnTo>
                        <a:pt x="17061" y="10426"/>
                      </a:lnTo>
                      <a:lnTo>
                        <a:pt x="17098" y="10402"/>
                      </a:lnTo>
                      <a:lnTo>
                        <a:pt x="17109" y="10395"/>
                      </a:lnTo>
                      <a:lnTo>
                        <a:pt x="17118" y="10391"/>
                      </a:lnTo>
                      <a:lnTo>
                        <a:pt x="17123" y="10387"/>
                      </a:lnTo>
                      <a:lnTo>
                        <a:pt x="17127" y="10382"/>
                      </a:lnTo>
                      <a:lnTo>
                        <a:pt x="17138" y="10358"/>
                      </a:lnTo>
                      <a:lnTo>
                        <a:pt x="17138" y="10355"/>
                      </a:lnTo>
                      <a:lnTo>
                        <a:pt x="17149" y="10341"/>
                      </a:lnTo>
                      <a:lnTo>
                        <a:pt x="17160" y="10331"/>
                      </a:lnTo>
                      <a:lnTo>
                        <a:pt x="17174" y="10323"/>
                      </a:lnTo>
                      <a:lnTo>
                        <a:pt x="17190" y="10314"/>
                      </a:lnTo>
                      <a:lnTo>
                        <a:pt x="17206" y="10307"/>
                      </a:lnTo>
                      <a:lnTo>
                        <a:pt x="17225" y="10300"/>
                      </a:lnTo>
                      <a:lnTo>
                        <a:pt x="17242" y="10295"/>
                      </a:lnTo>
                      <a:lnTo>
                        <a:pt x="17258" y="10292"/>
                      </a:lnTo>
                      <a:lnTo>
                        <a:pt x="17272" y="10290"/>
                      </a:lnTo>
                      <a:lnTo>
                        <a:pt x="17282" y="10292"/>
                      </a:lnTo>
                      <a:lnTo>
                        <a:pt x="17288" y="10292"/>
                      </a:lnTo>
                      <a:lnTo>
                        <a:pt x="17302" y="10289"/>
                      </a:lnTo>
                      <a:lnTo>
                        <a:pt x="17306" y="10289"/>
                      </a:lnTo>
                      <a:lnTo>
                        <a:pt x="17311" y="10284"/>
                      </a:lnTo>
                      <a:lnTo>
                        <a:pt x="17313" y="10283"/>
                      </a:lnTo>
                      <a:lnTo>
                        <a:pt x="17314" y="10278"/>
                      </a:lnTo>
                      <a:lnTo>
                        <a:pt x="17315" y="10277"/>
                      </a:lnTo>
                      <a:lnTo>
                        <a:pt x="17317" y="10253"/>
                      </a:lnTo>
                      <a:lnTo>
                        <a:pt x="17315" y="10249"/>
                      </a:lnTo>
                      <a:lnTo>
                        <a:pt x="17311" y="10231"/>
                      </a:lnTo>
                      <a:lnTo>
                        <a:pt x="17303" y="10218"/>
                      </a:lnTo>
                      <a:lnTo>
                        <a:pt x="17263" y="10159"/>
                      </a:lnTo>
                      <a:lnTo>
                        <a:pt x="17255" y="10148"/>
                      </a:lnTo>
                      <a:lnTo>
                        <a:pt x="17241" y="10130"/>
                      </a:lnTo>
                      <a:lnTo>
                        <a:pt x="17236" y="10123"/>
                      </a:lnTo>
                      <a:lnTo>
                        <a:pt x="17222" y="10108"/>
                      </a:lnTo>
                      <a:lnTo>
                        <a:pt x="17219" y="10105"/>
                      </a:lnTo>
                      <a:lnTo>
                        <a:pt x="17215" y="10103"/>
                      </a:lnTo>
                      <a:lnTo>
                        <a:pt x="17211" y="10099"/>
                      </a:lnTo>
                      <a:lnTo>
                        <a:pt x="17201" y="10094"/>
                      </a:lnTo>
                      <a:lnTo>
                        <a:pt x="17189" y="10085"/>
                      </a:lnTo>
                      <a:lnTo>
                        <a:pt x="17176" y="10080"/>
                      </a:lnTo>
                      <a:lnTo>
                        <a:pt x="17140" y="10076"/>
                      </a:lnTo>
                      <a:lnTo>
                        <a:pt x="17133" y="10067"/>
                      </a:lnTo>
                      <a:lnTo>
                        <a:pt x="17132" y="10066"/>
                      </a:lnTo>
                      <a:lnTo>
                        <a:pt x="17096" y="10043"/>
                      </a:lnTo>
                      <a:lnTo>
                        <a:pt x="17092" y="10042"/>
                      </a:lnTo>
                      <a:lnTo>
                        <a:pt x="17082" y="10039"/>
                      </a:lnTo>
                      <a:lnTo>
                        <a:pt x="17066" y="10036"/>
                      </a:lnTo>
                      <a:lnTo>
                        <a:pt x="17055" y="10031"/>
                      </a:lnTo>
                      <a:lnTo>
                        <a:pt x="17052" y="10031"/>
                      </a:lnTo>
                      <a:lnTo>
                        <a:pt x="17048" y="10028"/>
                      </a:lnTo>
                      <a:lnTo>
                        <a:pt x="17046" y="10025"/>
                      </a:lnTo>
                      <a:lnTo>
                        <a:pt x="17038" y="10012"/>
                      </a:lnTo>
                      <a:lnTo>
                        <a:pt x="17036" y="10008"/>
                      </a:lnTo>
                      <a:lnTo>
                        <a:pt x="17030" y="9998"/>
                      </a:lnTo>
                      <a:lnTo>
                        <a:pt x="17011" y="9981"/>
                      </a:lnTo>
                      <a:lnTo>
                        <a:pt x="17007" y="9979"/>
                      </a:lnTo>
                      <a:lnTo>
                        <a:pt x="16951" y="9950"/>
                      </a:lnTo>
                      <a:lnTo>
                        <a:pt x="16909" y="9936"/>
                      </a:lnTo>
                      <a:lnTo>
                        <a:pt x="16907" y="9936"/>
                      </a:lnTo>
                      <a:lnTo>
                        <a:pt x="16898" y="9936"/>
                      </a:lnTo>
                      <a:lnTo>
                        <a:pt x="16896" y="9936"/>
                      </a:lnTo>
                      <a:lnTo>
                        <a:pt x="16889" y="9938"/>
                      </a:lnTo>
                      <a:lnTo>
                        <a:pt x="16886" y="9940"/>
                      </a:lnTo>
                      <a:lnTo>
                        <a:pt x="16871" y="9944"/>
                      </a:lnTo>
                      <a:lnTo>
                        <a:pt x="16867" y="9944"/>
                      </a:lnTo>
                      <a:lnTo>
                        <a:pt x="16861" y="9943"/>
                      </a:lnTo>
                      <a:lnTo>
                        <a:pt x="16856" y="9941"/>
                      </a:lnTo>
                      <a:lnTo>
                        <a:pt x="16816" y="9929"/>
                      </a:lnTo>
                      <a:lnTo>
                        <a:pt x="16807" y="9924"/>
                      </a:lnTo>
                      <a:lnTo>
                        <a:pt x="16804" y="9923"/>
                      </a:lnTo>
                      <a:lnTo>
                        <a:pt x="16801" y="9920"/>
                      </a:lnTo>
                      <a:lnTo>
                        <a:pt x="16801" y="9918"/>
                      </a:lnTo>
                      <a:lnTo>
                        <a:pt x="16807" y="9913"/>
                      </a:lnTo>
                      <a:lnTo>
                        <a:pt x="16818" y="9920"/>
                      </a:lnTo>
                      <a:lnTo>
                        <a:pt x="16821" y="9920"/>
                      </a:lnTo>
                      <a:lnTo>
                        <a:pt x="16823" y="9919"/>
                      </a:lnTo>
                      <a:lnTo>
                        <a:pt x="16825" y="9916"/>
                      </a:lnTo>
                      <a:lnTo>
                        <a:pt x="16826" y="9893"/>
                      </a:lnTo>
                      <a:lnTo>
                        <a:pt x="16825" y="9890"/>
                      </a:lnTo>
                      <a:lnTo>
                        <a:pt x="16799" y="9853"/>
                      </a:lnTo>
                      <a:lnTo>
                        <a:pt x="16796" y="9849"/>
                      </a:lnTo>
                      <a:lnTo>
                        <a:pt x="16790" y="9847"/>
                      </a:lnTo>
                      <a:lnTo>
                        <a:pt x="16782" y="9844"/>
                      </a:lnTo>
                      <a:lnTo>
                        <a:pt x="16780" y="9844"/>
                      </a:lnTo>
                      <a:lnTo>
                        <a:pt x="16712" y="9843"/>
                      </a:lnTo>
                      <a:lnTo>
                        <a:pt x="16705" y="9843"/>
                      </a:lnTo>
                      <a:lnTo>
                        <a:pt x="16700" y="9844"/>
                      </a:lnTo>
                      <a:lnTo>
                        <a:pt x="16684" y="9846"/>
                      </a:lnTo>
                      <a:lnTo>
                        <a:pt x="16682" y="9847"/>
                      </a:lnTo>
                      <a:lnTo>
                        <a:pt x="16681" y="9848"/>
                      </a:lnTo>
                      <a:lnTo>
                        <a:pt x="16681" y="9851"/>
                      </a:lnTo>
                      <a:lnTo>
                        <a:pt x="16682" y="9853"/>
                      </a:lnTo>
                      <a:lnTo>
                        <a:pt x="16684" y="9854"/>
                      </a:lnTo>
                      <a:lnTo>
                        <a:pt x="16686" y="9859"/>
                      </a:lnTo>
                      <a:lnTo>
                        <a:pt x="16686" y="9864"/>
                      </a:lnTo>
                      <a:lnTo>
                        <a:pt x="16686" y="9869"/>
                      </a:lnTo>
                      <a:lnTo>
                        <a:pt x="16682" y="9873"/>
                      </a:lnTo>
                      <a:lnTo>
                        <a:pt x="16679" y="9877"/>
                      </a:lnTo>
                      <a:lnTo>
                        <a:pt x="16611" y="9913"/>
                      </a:lnTo>
                      <a:lnTo>
                        <a:pt x="16594" y="9916"/>
                      </a:lnTo>
                      <a:lnTo>
                        <a:pt x="16579" y="9918"/>
                      </a:lnTo>
                      <a:lnTo>
                        <a:pt x="16563" y="9915"/>
                      </a:lnTo>
                      <a:lnTo>
                        <a:pt x="16513" y="9904"/>
                      </a:lnTo>
                      <a:lnTo>
                        <a:pt x="16489" y="9898"/>
                      </a:lnTo>
                      <a:lnTo>
                        <a:pt x="16482" y="9895"/>
                      </a:lnTo>
                      <a:lnTo>
                        <a:pt x="16474" y="9893"/>
                      </a:lnTo>
                      <a:lnTo>
                        <a:pt x="16467" y="9885"/>
                      </a:lnTo>
                      <a:lnTo>
                        <a:pt x="16444" y="9848"/>
                      </a:lnTo>
                      <a:lnTo>
                        <a:pt x="16427" y="9843"/>
                      </a:lnTo>
                      <a:lnTo>
                        <a:pt x="16423" y="9841"/>
                      </a:lnTo>
                      <a:lnTo>
                        <a:pt x="16422" y="9838"/>
                      </a:lnTo>
                      <a:lnTo>
                        <a:pt x="16421" y="9837"/>
                      </a:lnTo>
                      <a:lnTo>
                        <a:pt x="16417" y="9823"/>
                      </a:lnTo>
                      <a:lnTo>
                        <a:pt x="16417" y="9821"/>
                      </a:lnTo>
                      <a:lnTo>
                        <a:pt x="16418" y="9818"/>
                      </a:lnTo>
                      <a:lnTo>
                        <a:pt x="16425" y="9808"/>
                      </a:lnTo>
                      <a:lnTo>
                        <a:pt x="16425" y="9806"/>
                      </a:lnTo>
                      <a:lnTo>
                        <a:pt x="16425" y="9803"/>
                      </a:lnTo>
                      <a:lnTo>
                        <a:pt x="16416" y="9803"/>
                      </a:lnTo>
                      <a:lnTo>
                        <a:pt x="16403" y="9802"/>
                      </a:lnTo>
                      <a:lnTo>
                        <a:pt x="16401" y="9801"/>
                      </a:lnTo>
                      <a:lnTo>
                        <a:pt x="16396" y="9797"/>
                      </a:lnTo>
                      <a:lnTo>
                        <a:pt x="16379" y="9803"/>
                      </a:lnTo>
                      <a:lnTo>
                        <a:pt x="16360" y="9818"/>
                      </a:lnTo>
                      <a:lnTo>
                        <a:pt x="16356" y="9813"/>
                      </a:lnTo>
                      <a:lnTo>
                        <a:pt x="16361" y="9811"/>
                      </a:lnTo>
                      <a:lnTo>
                        <a:pt x="16367" y="9807"/>
                      </a:lnTo>
                      <a:lnTo>
                        <a:pt x="16369" y="9806"/>
                      </a:lnTo>
                      <a:lnTo>
                        <a:pt x="16370" y="9803"/>
                      </a:lnTo>
                      <a:lnTo>
                        <a:pt x="16375" y="9790"/>
                      </a:lnTo>
                      <a:lnTo>
                        <a:pt x="16377" y="9767"/>
                      </a:lnTo>
                      <a:lnTo>
                        <a:pt x="16376" y="9762"/>
                      </a:lnTo>
                      <a:lnTo>
                        <a:pt x="16374" y="9757"/>
                      </a:lnTo>
                      <a:lnTo>
                        <a:pt x="16364" y="9750"/>
                      </a:lnTo>
                      <a:lnTo>
                        <a:pt x="16348" y="9744"/>
                      </a:lnTo>
                      <a:lnTo>
                        <a:pt x="16350" y="9743"/>
                      </a:lnTo>
                      <a:lnTo>
                        <a:pt x="16360" y="9741"/>
                      </a:lnTo>
                      <a:lnTo>
                        <a:pt x="16410" y="9746"/>
                      </a:lnTo>
                      <a:lnTo>
                        <a:pt x="16418" y="9749"/>
                      </a:lnTo>
                      <a:lnTo>
                        <a:pt x="16432" y="9752"/>
                      </a:lnTo>
                      <a:lnTo>
                        <a:pt x="16443" y="9760"/>
                      </a:lnTo>
                      <a:lnTo>
                        <a:pt x="16448" y="9765"/>
                      </a:lnTo>
                      <a:lnTo>
                        <a:pt x="16452" y="9771"/>
                      </a:lnTo>
                      <a:lnTo>
                        <a:pt x="16473" y="9807"/>
                      </a:lnTo>
                      <a:lnTo>
                        <a:pt x="16472" y="9813"/>
                      </a:lnTo>
                      <a:lnTo>
                        <a:pt x="16471" y="9820"/>
                      </a:lnTo>
                      <a:lnTo>
                        <a:pt x="16472" y="9822"/>
                      </a:lnTo>
                      <a:lnTo>
                        <a:pt x="16473" y="9827"/>
                      </a:lnTo>
                      <a:lnTo>
                        <a:pt x="16484" y="9844"/>
                      </a:lnTo>
                      <a:lnTo>
                        <a:pt x="16497" y="9859"/>
                      </a:lnTo>
                      <a:lnTo>
                        <a:pt x="16509" y="9874"/>
                      </a:lnTo>
                      <a:lnTo>
                        <a:pt x="16523" y="9885"/>
                      </a:lnTo>
                      <a:lnTo>
                        <a:pt x="16530" y="9890"/>
                      </a:lnTo>
                      <a:lnTo>
                        <a:pt x="16538" y="9894"/>
                      </a:lnTo>
                      <a:lnTo>
                        <a:pt x="16545" y="9898"/>
                      </a:lnTo>
                      <a:lnTo>
                        <a:pt x="16554" y="9900"/>
                      </a:lnTo>
                      <a:lnTo>
                        <a:pt x="16564" y="9902"/>
                      </a:lnTo>
                      <a:lnTo>
                        <a:pt x="16572" y="9903"/>
                      </a:lnTo>
                      <a:lnTo>
                        <a:pt x="16584" y="9903"/>
                      </a:lnTo>
                      <a:lnTo>
                        <a:pt x="16594" y="9902"/>
                      </a:lnTo>
                      <a:lnTo>
                        <a:pt x="16604" y="9899"/>
                      </a:lnTo>
                      <a:lnTo>
                        <a:pt x="16607" y="9898"/>
                      </a:lnTo>
                      <a:lnTo>
                        <a:pt x="16622" y="9892"/>
                      </a:lnTo>
                      <a:lnTo>
                        <a:pt x="16627" y="9889"/>
                      </a:lnTo>
                      <a:lnTo>
                        <a:pt x="16635" y="9878"/>
                      </a:lnTo>
                      <a:lnTo>
                        <a:pt x="16638" y="9874"/>
                      </a:lnTo>
                      <a:lnTo>
                        <a:pt x="16641" y="9868"/>
                      </a:lnTo>
                      <a:lnTo>
                        <a:pt x="16642" y="9864"/>
                      </a:lnTo>
                      <a:lnTo>
                        <a:pt x="16651" y="9853"/>
                      </a:lnTo>
                      <a:lnTo>
                        <a:pt x="16679" y="9821"/>
                      </a:lnTo>
                      <a:lnTo>
                        <a:pt x="16691" y="9812"/>
                      </a:lnTo>
                      <a:lnTo>
                        <a:pt x="16698" y="9807"/>
                      </a:lnTo>
                      <a:lnTo>
                        <a:pt x="16704" y="9805"/>
                      </a:lnTo>
                      <a:lnTo>
                        <a:pt x="16708" y="9805"/>
                      </a:lnTo>
                      <a:lnTo>
                        <a:pt x="16739" y="9803"/>
                      </a:lnTo>
                      <a:lnTo>
                        <a:pt x="16753" y="9805"/>
                      </a:lnTo>
                      <a:lnTo>
                        <a:pt x="16766" y="9807"/>
                      </a:lnTo>
                      <a:lnTo>
                        <a:pt x="16780" y="9810"/>
                      </a:lnTo>
                      <a:lnTo>
                        <a:pt x="16794" y="9813"/>
                      </a:lnTo>
                      <a:lnTo>
                        <a:pt x="16809" y="9818"/>
                      </a:lnTo>
                      <a:lnTo>
                        <a:pt x="16821" y="9825"/>
                      </a:lnTo>
                      <a:lnTo>
                        <a:pt x="16833" y="9832"/>
                      </a:lnTo>
                      <a:lnTo>
                        <a:pt x="16843" y="9839"/>
                      </a:lnTo>
                      <a:lnTo>
                        <a:pt x="16856" y="9853"/>
                      </a:lnTo>
                      <a:lnTo>
                        <a:pt x="16864" y="9863"/>
                      </a:lnTo>
                      <a:lnTo>
                        <a:pt x="16884" y="9887"/>
                      </a:lnTo>
                      <a:lnTo>
                        <a:pt x="16923" y="9888"/>
                      </a:lnTo>
                      <a:lnTo>
                        <a:pt x="16929" y="9883"/>
                      </a:lnTo>
                      <a:lnTo>
                        <a:pt x="16937" y="9880"/>
                      </a:lnTo>
                      <a:lnTo>
                        <a:pt x="17012" y="9863"/>
                      </a:lnTo>
                      <a:lnTo>
                        <a:pt x="17019" y="9863"/>
                      </a:lnTo>
                      <a:lnTo>
                        <a:pt x="17068" y="9869"/>
                      </a:lnTo>
                      <a:lnTo>
                        <a:pt x="17074" y="9871"/>
                      </a:lnTo>
                      <a:lnTo>
                        <a:pt x="17089" y="9875"/>
                      </a:lnTo>
                      <a:lnTo>
                        <a:pt x="17132" y="9895"/>
                      </a:lnTo>
                      <a:lnTo>
                        <a:pt x="17150" y="9905"/>
                      </a:lnTo>
                      <a:lnTo>
                        <a:pt x="17159" y="9910"/>
                      </a:lnTo>
                      <a:lnTo>
                        <a:pt x="17163" y="9912"/>
                      </a:lnTo>
                      <a:lnTo>
                        <a:pt x="17169" y="9913"/>
                      </a:lnTo>
                      <a:lnTo>
                        <a:pt x="17179" y="9914"/>
                      </a:lnTo>
                      <a:lnTo>
                        <a:pt x="17191" y="9915"/>
                      </a:lnTo>
                      <a:lnTo>
                        <a:pt x="17233" y="9915"/>
                      </a:lnTo>
                      <a:lnTo>
                        <a:pt x="17246" y="9915"/>
                      </a:lnTo>
                      <a:lnTo>
                        <a:pt x="17251" y="9913"/>
                      </a:lnTo>
                      <a:lnTo>
                        <a:pt x="17252" y="9913"/>
                      </a:lnTo>
                      <a:lnTo>
                        <a:pt x="17257" y="9908"/>
                      </a:lnTo>
                      <a:lnTo>
                        <a:pt x="17257" y="9902"/>
                      </a:lnTo>
                      <a:lnTo>
                        <a:pt x="17255" y="9884"/>
                      </a:lnTo>
                      <a:lnTo>
                        <a:pt x="17253" y="9880"/>
                      </a:lnTo>
                      <a:lnTo>
                        <a:pt x="17216" y="9808"/>
                      </a:lnTo>
                      <a:lnTo>
                        <a:pt x="17215" y="9806"/>
                      </a:lnTo>
                      <a:lnTo>
                        <a:pt x="17201" y="9793"/>
                      </a:lnTo>
                      <a:lnTo>
                        <a:pt x="17188" y="9781"/>
                      </a:lnTo>
                      <a:lnTo>
                        <a:pt x="17171" y="9771"/>
                      </a:lnTo>
                      <a:lnTo>
                        <a:pt x="17155" y="9762"/>
                      </a:lnTo>
                      <a:lnTo>
                        <a:pt x="17139" y="9755"/>
                      </a:lnTo>
                      <a:lnTo>
                        <a:pt x="17122" y="9747"/>
                      </a:lnTo>
                      <a:lnTo>
                        <a:pt x="17104" y="9743"/>
                      </a:lnTo>
                      <a:lnTo>
                        <a:pt x="17087" y="9738"/>
                      </a:lnTo>
                      <a:lnTo>
                        <a:pt x="17081" y="9736"/>
                      </a:lnTo>
                      <a:lnTo>
                        <a:pt x="17067" y="9740"/>
                      </a:lnTo>
                      <a:lnTo>
                        <a:pt x="17055" y="9744"/>
                      </a:lnTo>
                      <a:lnTo>
                        <a:pt x="17052" y="9743"/>
                      </a:lnTo>
                      <a:lnTo>
                        <a:pt x="17051" y="9741"/>
                      </a:lnTo>
                      <a:lnTo>
                        <a:pt x="17028" y="9711"/>
                      </a:lnTo>
                      <a:lnTo>
                        <a:pt x="17020" y="9699"/>
                      </a:lnTo>
                      <a:lnTo>
                        <a:pt x="17023" y="9690"/>
                      </a:lnTo>
                      <a:lnTo>
                        <a:pt x="17027" y="9667"/>
                      </a:lnTo>
                      <a:lnTo>
                        <a:pt x="17025" y="9636"/>
                      </a:lnTo>
                      <a:lnTo>
                        <a:pt x="17025" y="9634"/>
                      </a:lnTo>
                      <a:lnTo>
                        <a:pt x="17022" y="9631"/>
                      </a:lnTo>
                      <a:lnTo>
                        <a:pt x="17019" y="9626"/>
                      </a:lnTo>
                      <a:lnTo>
                        <a:pt x="17014" y="9622"/>
                      </a:lnTo>
                      <a:lnTo>
                        <a:pt x="17007" y="9617"/>
                      </a:lnTo>
                      <a:lnTo>
                        <a:pt x="16996" y="9610"/>
                      </a:lnTo>
                      <a:lnTo>
                        <a:pt x="16987" y="9605"/>
                      </a:lnTo>
                      <a:lnTo>
                        <a:pt x="16970" y="9596"/>
                      </a:lnTo>
                      <a:lnTo>
                        <a:pt x="16959" y="9593"/>
                      </a:lnTo>
                      <a:lnTo>
                        <a:pt x="16956" y="9593"/>
                      </a:lnTo>
                      <a:lnTo>
                        <a:pt x="16932" y="9596"/>
                      </a:lnTo>
                      <a:lnTo>
                        <a:pt x="16826" y="9560"/>
                      </a:lnTo>
                      <a:lnTo>
                        <a:pt x="16789" y="9542"/>
                      </a:lnTo>
                      <a:lnTo>
                        <a:pt x="16787" y="9541"/>
                      </a:lnTo>
                      <a:lnTo>
                        <a:pt x="16784" y="9535"/>
                      </a:lnTo>
                      <a:lnTo>
                        <a:pt x="16782" y="9533"/>
                      </a:lnTo>
                      <a:lnTo>
                        <a:pt x="16779" y="9518"/>
                      </a:lnTo>
                      <a:lnTo>
                        <a:pt x="16780" y="9515"/>
                      </a:lnTo>
                      <a:lnTo>
                        <a:pt x="16780" y="9509"/>
                      </a:lnTo>
                      <a:lnTo>
                        <a:pt x="16792" y="9468"/>
                      </a:lnTo>
                      <a:lnTo>
                        <a:pt x="16799" y="9462"/>
                      </a:lnTo>
                      <a:lnTo>
                        <a:pt x="16800" y="9458"/>
                      </a:lnTo>
                      <a:lnTo>
                        <a:pt x="16800" y="9448"/>
                      </a:lnTo>
                      <a:lnTo>
                        <a:pt x="16784" y="9370"/>
                      </a:lnTo>
                      <a:lnTo>
                        <a:pt x="16781" y="9367"/>
                      </a:lnTo>
                      <a:lnTo>
                        <a:pt x="16773" y="9364"/>
                      </a:lnTo>
                      <a:lnTo>
                        <a:pt x="16748" y="9334"/>
                      </a:lnTo>
                      <a:lnTo>
                        <a:pt x="16729" y="9304"/>
                      </a:lnTo>
                      <a:lnTo>
                        <a:pt x="16710" y="9263"/>
                      </a:lnTo>
                      <a:lnTo>
                        <a:pt x="16709" y="9260"/>
                      </a:lnTo>
                      <a:lnTo>
                        <a:pt x="16703" y="9258"/>
                      </a:lnTo>
                      <a:lnTo>
                        <a:pt x="16695" y="9257"/>
                      </a:lnTo>
                      <a:lnTo>
                        <a:pt x="16688" y="9257"/>
                      </a:lnTo>
                      <a:lnTo>
                        <a:pt x="16676" y="9244"/>
                      </a:lnTo>
                      <a:lnTo>
                        <a:pt x="16673" y="9242"/>
                      </a:lnTo>
                      <a:lnTo>
                        <a:pt x="16671" y="9236"/>
                      </a:lnTo>
                      <a:lnTo>
                        <a:pt x="16640" y="9167"/>
                      </a:lnTo>
                      <a:lnTo>
                        <a:pt x="16600" y="9119"/>
                      </a:lnTo>
                      <a:lnTo>
                        <a:pt x="16587" y="9098"/>
                      </a:lnTo>
                      <a:lnTo>
                        <a:pt x="16574" y="9052"/>
                      </a:lnTo>
                      <a:lnTo>
                        <a:pt x="16538" y="8992"/>
                      </a:lnTo>
                      <a:lnTo>
                        <a:pt x="16512" y="8931"/>
                      </a:lnTo>
                      <a:lnTo>
                        <a:pt x="16495" y="8895"/>
                      </a:lnTo>
                      <a:lnTo>
                        <a:pt x="16487" y="8876"/>
                      </a:lnTo>
                      <a:lnTo>
                        <a:pt x="16453" y="8819"/>
                      </a:lnTo>
                      <a:lnTo>
                        <a:pt x="16451" y="8816"/>
                      </a:lnTo>
                      <a:lnTo>
                        <a:pt x="16449" y="8814"/>
                      </a:lnTo>
                      <a:lnTo>
                        <a:pt x="16442" y="8811"/>
                      </a:lnTo>
                      <a:lnTo>
                        <a:pt x="16344" y="8776"/>
                      </a:lnTo>
                      <a:lnTo>
                        <a:pt x="16321" y="8767"/>
                      </a:lnTo>
                      <a:lnTo>
                        <a:pt x="16258" y="8756"/>
                      </a:lnTo>
                      <a:lnTo>
                        <a:pt x="16257" y="8756"/>
                      </a:lnTo>
                      <a:lnTo>
                        <a:pt x="16226" y="8749"/>
                      </a:lnTo>
                      <a:lnTo>
                        <a:pt x="16200" y="8740"/>
                      </a:lnTo>
                      <a:lnTo>
                        <a:pt x="16194" y="8736"/>
                      </a:lnTo>
                      <a:lnTo>
                        <a:pt x="16192" y="8735"/>
                      </a:lnTo>
                      <a:lnTo>
                        <a:pt x="16171" y="8724"/>
                      </a:lnTo>
                      <a:lnTo>
                        <a:pt x="16164" y="8717"/>
                      </a:lnTo>
                      <a:lnTo>
                        <a:pt x="16134" y="8694"/>
                      </a:lnTo>
                      <a:lnTo>
                        <a:pt x="16133" y="8691"/>
                      </a:lnTo>
                      <a:lnTo>
                        <a:pt x="16134" y="8688"/>
                      </a:lnTo>
                      <a:lnTo>
                        <a:pt x="16139" y="8681"/>
                      </a:lnTo>
                      <a:lnTo>
                        <a:pt x="16139" y="8679"/>
                      </a:lnTo>
                      <a:lnTo>
                        <a:pt x="16139" y="8676"/>
                      </a:lnTo>
                      <a:lnTo>
                        <a:pt x="16129" y="8664"/>
                      </a:lnTo>
                      <a:lnTo>
                        <a:pt x="16121" y="8662"/>
                      </a:lnTo>
                      <a:lnTo>
                        <a:pt x="16092" y="8654"/>
                      </a:lnTo>
                      <a:lnTo>
                        <a:pt x="16085" y="8654"/>
                      </a:lnTo>
                      <a:lnTo>
                        <a:pt x="16044" y="8667"/>
                      </a:lnTo>
                      <a:lnTo>
                        <a:pt x="16042" y="8668"/>
                      </a:lnTo>
                      <a:lnTo>
                        <a:pt x="16041" y="8670"/>
                      </a:lnTo>
                      <a:lnTo>
                        <a:pt x="16036" y="8690"/>
                      </a:lnTo>
                      <a:lnTo>
                        <a:pt x="16034" y="8689"/>
                      </a:lnTo>
                      <a:lnTo>
                        <a:pt x="16031" y="8683"/>
                      </a:lnTo>
                      <a:lnTo>
                        <a:pt x="16029" y="8678"/>
                      </a:lnTo>
                      <a:lnTo>
                        <a:pt x="16018" y="8611"/>
                      </a:lnTo>
                      <a:lnTo>
                        <a:pt x="16016" y="8548"/>
                      </a:lnTo>
                      <a:lnTo>
                        <a:pt x="16016" y="8542"/>
                      </a:lnTo>
                      <a:lnTo>
                        <a:pt x="16018" y="8535"/>
                      </a:lnTo>
                      <a:lnTo>
                        <a:pt x="16020" y="8532"/>
                      </a:lnTo>
                      <a:lnTo>
                        <a:pt x="16022" y="8529"/>
                      </a:lnTo>
                      <a:lnTo>
                        <a:pt x="16026" y="8526"/>
                      </a:lnTo>
                      <a:lnTo>
                        <a:pt x="16028" y="8525"/>
                      </a:lnTo>
                      <a:lnTo>
                        <a:pt x="16038" y="8525"/>
                      </a:lnTo>
                      <a:lnTo>
                        <a:pt x="16043" y="8524"/>
                      </a:lnTo>
                      <a:lnTo>
                        <a:pt x="16057" y="8515"/>
                      </a:lnTo>
                      <a:lnTo>
                        <a:pt x="16066" y="8507"/>
                      </a:lnTo>
                      <a:lnTo>
                        <a:pt x="16068" y="8505"/>
                      </a:lnTo>
                      <a:lnTo>
                        <a:pt x="16070" y="8501"/>
                      </a:lnTo>
                      <a:lnTo>
                        <a:pt x="16072" y="8499"/>
                      </a:lnTo>
                      <a:lnTo>
                        <a:pt x="16073" y="8495"/>
                      </a:lnTo>
                      <a:lnTo>
                        <a:pt x="16072" y="8478"/>
                      </a:lnTo>
                      <a:lnTo>
                        <a:pt x="16070" y="8450"/>
                      </a:lnTo>
                      <a:lnTo>
                        <a:pt x="16080" y="8414"/>
                      </a:lnTo>
                      <a:lnTo>
                        <a:pt x="16085" y="8403"/>
                      </a:lnTo>
                      <a:lnTo>
                        <a:pt x="16088" y="8403"/>
                      </a:lnTo>
                      <a:lnTo>
                        <a:pt x="16109" y="8392"/>
                      </a:lnTo>
                      <a:lnTo>
                        <a:pt x="16111" y="8388"/>
                      </a:lnTo>
                      <a:lnTo>
                        <a:pt x="16121" y="8363"/>
                      </a:lnTo>
                      <a:lnTo>
                        <a:pt x="16130" y="8334"/>
                      </a:lnTo>
                      <a:lnTo>
                        <a:pt x="16134" y="8319"/>
                      </a:lnTo>
                      <a:lnTo>
                        <a:pt x="16138" y="8305"/>
                      </a:lnTo>
                      <a:lnTo>
                        <a:pt x="16139" y="8291"/>
                      </a:lnTo>
                      <a:lnTo>
                        <a:pt x="16139" y="8279"/>
                      </a:lnTo>
                      <a:lnTo>
                        <a:pt x="16140" y="8271"/>
                      </a:lnTo>
                      <a:lnTo>
                        <a:pt x="16143" y="8266"/>
                      </a:lnTo>
                      <a:lnTo>
                        <a:pt x="16166" y="8249"/>
                      </a:lnTo>
                      <a:lnTo>
                        <a:pt x="16169" y="8248"/>
                      </a:lnTo>
                      <a:lnTo>
                        <a:pt x="16205" y="8240"/>
                      </a:lnTo>
                      <a:lnTo>
                        <a:pt x="16213" y="8247"/>
                      </a:lnTo>
                      <a:lnTo>
                        <a:pt x="16217" y="8247"/>
                      </a:lnTo>
                      <a:lnTo>
                        <a:pt x="16221" y="8244"/>
                      </a:lnTo>
                      <a:lnTo>
                        <a:pt x="16227" y="8240"/>
                      </a:lnTo>
                      <a:lnTo>
                        <a:pt x="16231" y="8237"/>
                      </a:lnTo>
                      <a:lnTo>
                        <a:pt x="16232" y="8235"/>
                      </a:lnTo>
                      <a:lnTo>
                        <a:pt x="16252" y="8189"/>
                      </a:lnTo>
                      <a:lnTo>
                        <a:pt x="16261" y="8142"/>
                      </a:lnTo>
                      <a:lnTo>
                        <a:pt x="16261" y="8138"/>
                      </a:lnTo>
                      <a:lnTo>
                        <a:pt x="16262" y="8133"/>
                      </a:lnTo>
                      <a:lnTo>
                        <a:pt x="16262" y="8131"/>
                      </a:lnTo>
                      <a:lnTo>
                        <a:pt x="16266" y="8120"/>
                      </a:lnTo>
                      <a:lnTo>
                        <a:pt x="16269" y="8115"/>
                      </a:lnTo>
                      <a:lnTo>
                        <a:pt x="16282" y="8100"/>
                      </a:lnTo>
                      <a:lnTo>
                        <a:pt x="16283" y="8097"/>
                      </a:lnTo>
                      <a:lnTo>
                        <a:pt x="16302" y="8085"/>
                      </a:lnTo>
                      <a:lnTo>
                        <a:pt x="16312" y="8083"/>
                      </a:lnTo>
                      <a:lnTo>
                        <a:pt x="16324" y="8076"/>
                      </a:lnTo>
                      <a:lnTo>
                        <a:pt x="16348" y="8059"/>
                      </a:lnTo>
                      <a:lnTo>
                        <a:pt x="16350" y="8053"/>
                      </a:lnTo>
                      <a:lnTo>
                        <a:pt x="16350" y="8049"/>
                      </a:lnTo>
                      <a:lnTo>
                        <a:pt x="16349" y="8047"/>
                      </a:lnTo>
                      <a:lnTo>
                        <a:pt x="16346" y="8043"/>
                      </a:lnTo>
                      <a:lnTo>
                        <a:pt x="16344" y="8039"/>
                      </a:lnTo>
                      <a:lnTo>
                        <a:pt x="16340" y="8039"/>
                      </a:lnTo>
                      <a:lnTo>
                        <a:pt x="16339" y="8040"/>
                      </a:lnTo>
                      <a:lnTo>
                        <a:pt x="16339" y="8043"/>
                      </a:lnTo>
                      <a:lnTo>
                        <a:pt x="16336" y="8050"/>
                      </a:lnTo>
                      <a:lnTo>
                        <a:pt x="16331" y="8060"/>
                      </a:lnTo>
                      <a:lnTo>
                        <a:pt x="16329" y="8064"/>
                      </a:lnTo>
                      <a:lnTo>
                        <a:pt x="16308" y="8058"/>
                      </a:lnTo>
                      <a:lnTo>
                        <a:pt x="16305" y="8058"/>
                      </a:lnTo>
                      <a:lnTo>
                        <a:pt x="16267" y="8008"/>
                      </a:lnTo>
                      <a:lnTo>
                        <a:pt x="16266" y="8005"/>
                      </a:lnTo>
                      <a:lnTo>
                        <a:pt x="16263" y="8002"/>
                      </a:lnTo>
                      <a:lnTo>
                        <a:pt x="16262" y="7996"/>
                      </a:lnTo>
                      <a:lnTo>
                        <a:pt x="16259" y="7991"/>
                      </a:lnTo>
                      <a:lnTo>
                        <a:pt x="16266" y="7953"/>
                      </a:lnTo>
                      <a:lnTo>
                        <a:pt x="16323" y="7952"/>
                      </a:lnTo>
                      <a:lnTo>
                        <a:pt x="16321" y="7928"/>
                      </a:lnTo>
                      <a:lnTo>
                        <a:pt x="16321" y="7925"/>
                      </a:lnTo>
                      <a:lnTo>
                        <a:pt x="16324" y="7921"/>
                      </a:lnTo>
                      <a:lnTo>
                        <a:pt x="16329" y="7920"/>
                      </a:lnTo>
                      <a:lnTo>
                        <a:pt x="16331" y="7921"/>
                      </a:lnTo>
                      <a:lnTo>
                        <a:pt x="16335" y="7926"/>
                      </a:lnTo>
                      <a:lnTo>
                        <a:pt x="16350" y="7943"/>
                      </a:lnTo>
                      <a:lnTo>
                        <a:pt x="16354" y="7950"/>
                      </a:lnTo>
                      <a:lnTo>
                        <a:pt x="16354" y="7955"/>
                      </a:lnTo>
                      <a:lnTo>
                        <a:pt x="16355" y="7960"/>
                      </a:lnTo>
                      <a:lnTo>
                        <a:pt x="16354" y="7966"/>
                      </a:lnTo>
                      <a:lnTo>
                        <a:pt x="16354" y="7971"/>
                      </a:lnTo>
                      <a:lnTo>
                        <a:pt x="16350" y="7981"/>
                      </a:lnTo>
                      <a:lnTo>
                        <a:pt x="16346" y="7991"/>
                      </a:lnTo>
                      <a:lnTo>
                        <a:pt x="16340" y="8013"/>
                      </a:lnTo>
                      <a:lnTo>
                        <a:pt x="16339" y="8015"/>
                      </a:lnTo>
                      <a:lnTo>
                        <a:pt x="16341" y="8015"/>
                      </a:lnTo>
                      <a:lnTo>
                        <a:pt x="16358" y="8020"/>
                      </a:lnTo>
                      <a:lnTo>
                        <a:pt x="16364" y="8022"/>
                      </a:lnTo>
                      <a:lnTo>
                        <a:pt x="16382" y="8012"/>
                      </a:lnTo>
                      <a:lnTo>
                        <a:pt x="16390" y="8008"/>
                      </a:lnTo>
                      <a:lnTo>
                        <a:pt x="16476" y="7962"/>
                      </a:lnTo>
                      <a:lnTo>
                        <a:pt x="16478" y="7960"/>
                      </a:lnTo>
                      <a:lnTo>
                        <a:pt x="16479" y="7957"/>
                      </a:lnTo>
                      <a:lnTo>
                        <a:pt x="16481" y="7955"/>
                      </a:lnTo>
                      <a:lnTo>
                        <a:pt x="16481" y="7952"/>
                      </a:lnTo>
                      <a:lnTo>
                        <a:pt x="16463" y="7905"/>
                      </a:lnTo>
                      <a:lnTo>
                        <a:pt x="16461" y="7899"/>
                      </a:lnTo>
                      <a:lnTo>
                        <a:pt x="16454" y="7887"/>
                      </a:lnTo>
                      <a:lnTo>
                        <a:pt x="16457" y="7845"/>
                      </a:lnTo>
                      <a:lnTo>
                        <a:pt x="16463" y="7827"/>
                      </a:lnTo>
                      <a:lnTo>
                        <a:pt x="16463" y="7825"/>
                      </a:lnTo>
                      <a:lnTo>
                        <a:pt x="16476" y="7809"/>
                      </a:lnTo>
                      <a:lnTo>
                        <a:pt x="16479" y="7807"/>
                      </a:lnTo>
                      <a:lnTo>
                        <a:pt x="16484" y="7804"/>
                      </a:lnTo>
                      <a:lnTo>
                        <a:pt x="16488" y="7803"/>
                      </a:lnTo>
                      <a:lnTo>
                        <a:pt x="16500" y="7802"/>
                      </a:lnTo>
                      <a:lnTo>
                        <a:pt x="16503" y="7804"/>
                      </a:lnTo>
                      <a:lnTo>
                        <a:pt x="16513" y="7819"/>
                      </a:lnTo>
                      <a:lnTo>
                        <a:pt x="16514" y="7824"/>
                      </a:lnTo>
                      <a:lnTo>
                        <a:pt x="16515" y="7833"/>
                      </a:lnTo>
                      <a:lnTo>
                        <a:pt x="16515" y="7835"/>
                      </a:lnTo>
                      <a:lnTo>
                        <a:pt x="16520" y="7840"/>
                      </a:lnTo>
                      <a:lnTo>
                        <a:pt x="16523" y="7840"/>
                      </a:lnTo>
                      <a:lnTo>
                        <a:pt x="16526" y="7838"/>
                      </a:lnTo>
                      <a:lnTo>
                        <a:pt x="16533" y="7825"/>
                      </a:lnTo>
                      <a:lnTo>
                        <a:pt x="16546" y="7764"/>
                      </a:lnTo>
                      <a:lnTo>
                        <a:pt x="16546" y="7758"/>
                      </a:lnTo>
                      <a:lnTo>
                        <a:pt x="16544" y="7756"/>
                      </a:lnTo>
                      <a:lnTo>
                        <a:pt x="16499" y="7735"/>
                      </a:lnTo>
                      <a:lnTo>
                        <a:pt x="16498" y="7737"/>
                      </a:lnTo>
                      <a:lnTo>
                        <a:pt x="16495" y="7737"/>
                      </a:lnTo>
                      <a:lnTo>
                        <a:pt x="16492" y="7743"/>
                      </a:lnTo>
                      <a:lnTo>
                        <a:pt x="16490" y="7747"/>
                      </a:lnTo>
                      <a:lnTo>
                        <a:pt x="16488" y="7755"/>
                      </a:lnTo>
                      <a:lnTo>
                        <a:pt x="16487" y="7756"/>
                      </a:lnTo>
                      <a:lnTo>
                        <a:pt x="16487" y="7763"/>
                      </a:lnTo>
                      <a:lnTo>
                        <a:pt x="16485" y="7766"/>
                      </a:lnTo>
                      <a:lnTo>
                        <a:pt x="16484" y="7767"/>
                      </a:lnTo>
                      <a:lnTo>
                        <a:pt x="16482" y="7769"/>
                      </a:lnTo>
                      <a:lnTo>
                        <a:pt x="16478" y="7772"/>
                      </a:lnTo>
                      <a:lnTo>
                        <a:pt x="16473" y="7772"/>
                      </a:lnTo>
                      <a:lnTo>
                        <a:pt x="16468" y="7769"/>
                      </a:lnTo>
                      <a:lnTo>
                        <a:pt x="16464" y="7767"/>
                      </a:lnTo>
                      <a:lnTo>
                        <a:pt x="16463" y="7763"/>
                      </a:lnTo>
                      <a:lnTo>
                        <a:pt x="16463" y="7762"/>
                      </a:lnTo>
                      <a:lnTo>
                        <a:pt x="16463" y="7741"/>
                      </a:lnTo>
                      <a:lnTo>
                        <a:pt x="16464" y="7738"/>
                      </a:lnTo>
                      <a:lnTo>
                        <a:pt x="16488" y="7718"/>
                      </a:lnTo>
                      <a:lnTo>
                        <a:pt x="16489" y="7717"/>
                      </a:lnTo>
                      <a:lnTo>
                        <a:pt x="16494" y="7716"/>
                      </a:lnTo>
                      <a:lnTo>
                        <a:pt x="16499" y="7716"/>
                      </a:lnTo>
                      <a:lnTo>
                        <a:pt x="16508" y="7717"/>
                      </a:lnTo>
                      <a:lnTo>
                        <a:pt x="16528" y="7723"/>
                      </a:lnTo>
                      <a:lnTo>
                        <a:pt x="16529" y="7725"/>
                      </a:lnTo>
                      <a:lnTo>
                        <a:pt x="16530" y="7730"/>
                      </a:lnTo>
                      <a:lnTo>
                        <a:pt x="16529" y="7732"/>
                      </a:lnTo>
                      <a:lnTo>
                        <a:pt x="16530" y="7735"/>
                      </a:lnTo>
                      <a:lnTo>
                        <a:pt x="16531" y="7736"/>
                      </a:lnTo>
                      <a:lnTo>
                        <a:pt x="16535" y="7738"/>
                      </a:lnTo>
                      <a:lnTo>
                        <a:pt x="16538" y="7738"/>
                      </a:lnTo>
                      <a:lnTo>
                        <a:pt x="16559" y="7737"/>
                      </a:lnTo>
                      <a:lnTo>
                        <a:pt x="16563" y="7736"/>
                      </a:lnTo>
                      <a:lnTo>
                        <a:pt x="16565" y="7735"/>
                      </a:lnTo>
                      <a:lnTo>
                        <a:pt x="16579" y="7723"/>
                      </a:lnTo>
                      <a:lnTo>
                        <a:pt x="16580" y="7721"/>
                      </a:lnTo>
                      <a:lnTo>
                        <a:pt x="16584" y="7716"/>
                      </a:lnTo>
                      <a:lnTo>
                        <a:pt x="16586" y="7712"/>
                      </a:lnTo>
                      <a:lnTo>
                        <a:pt x="16591" y="7704"/>
                      </a:lnTo>
                      <a:lnTo>
                        <a:pt x="16599" y="7695"/>
                      </a:lnTo>
                      <a:lnTo>
                        <a:pt x="16611" y="7682"/>
                      </a:lnTo>
                      <a:lnTo>
                        <a:pt x="16617" y="7679"/>
                      </a:lnTo>
                      <a:lnTo>
                        <a:pt x="16622" y="7675"/>
                      </a:lnTo>
                      <a:lnTo>
                        <a:pt x="16647" y="7665"/>
                      </a:lnTo>
                      <a:lnTo>
                        <a:pt x="16667" y="7658"/>
                      </a:lnTo>
                      <a:lnTo>
                        <a:pt x="16678" y="7650"/>
                      </a:lnTo>
                      <a:lnTo>
                        <a:pt x="16703" y="7633"/>
                      </a:lnTo>
                      <a:lnTo>
                        <a:pt x="16703" y="7632"/>
                      </a:lnTo>
                      <a:lnTo>
                        <a:pt x="16705" y="7629"/>
                      </a:lnTo>
                      <a:lnTo>
                        <a:pt x="16707" y="7625"/>
                      </a:lnTo>
                      <a:lnTo>
                        <a:pt x="16708" y="7619"/>
                      </a:lnTo>
                      <a:lnTo>
                        <a:pt x="16708" y="7617"/>
                      </a:lnTo>
                      <a:lnTo>
                        <a:pt x="16707" y="7614"/>
                      </a:lnTo>
                      <a:lnTo>
                        <a:pt x="16704" y="7610"/>
                      </a:lnTo>
                      <a:lnTo>
                        <a:pt x="16713" y="7599"/>
                      </a:lnTo>
                      <a:lnTo>
                        <a:pt x="16733" y="7587"/>
                      </a:lnTo>
                      <a:lnTo>
                        <a:pt x="16746" y="7581"/>
                      </a:lnTo>
                      <a:lnTo>
                        <a:pt x="16751" y="7581"/>
                      </a:lnTo>
                      <a:lnTo>
                        <a:pt x="16754" y="7583"/>
                      </a:lnTo>
                      <a:lnTo>
                        <a:pt x="16754" y="7587"/>
                      </a:lnTo>
                      <a:lnTo>
                        <a:pt x="16751" y="7589"/>
                      </a:lnTo>
                      <a:lnTo>
                        <a:pt x="16734" y="7609"/>
                      </a:lnTo>
                      <a:lnTo>
                        <a:pt x="16733" y="7610"/>
                      </a:lnTo>
                      <a:lnTo>
                        <a:pt x="16725" y="7612"/>
                      </a:lnTo>
                      <a:lnTo>
                        <a:pt x="16723" y="7612"/>
                      </a:lnTo>
                      <a:lnTo>
                        <a:pt x="16719" y="7615"/>
                      </a:lnTo>
                      <a:lnTo>
                        <a:pt x="16717" y="7619"/>
                      </a:lnTo>
                      <a:lnTo>
                        <a:pt x="16717" y="7622"/>
                      </a:lnTo>
                      <a:lnTo>
                        <a:pt x="16717" y="7623"/>
                      </a:lnTo>
                      <a:lnTo>
                        <a:pt x="16727" y="7629"/>
                      </a:lnTo>
                      <a:lnTo>
                        <a:pt x="16730" y="7629"/>
                      </a:lnTo>
                      <a:lnTo>
                        <a:pt x="16733" y="7630"/>
                      </a:lnTo>
                      <a:lnTo>
                        <a:pt x="16754" y="7622"/>
                      </a:lnTo>
                      <a:lnTo>
                        <a:pt x="16763" y="7610"/>
                      </a:lnTo>
                      <a:lnTo>
                        <a:pt x="16780" y="7583"/>
                      </a:lnTo>
                      <a:lnTo>
                        <a:pt x="16800" y="7573"/>
                      </a:lnTo>
                      <a:lnTo>
                        <a:pt x="16862" y="7523"/>
                      </a:lnTo>
                      <a:lnTo>
                        <a:pt x="16864" y="7521"/>
                      </a:lnTo>
                      <a:lnTo>
                        <a:pt x="16867" y="7518"/>
                      </a:lnTo>
                      <a:lnTo>
                        <a:pt x="16863" y="7516"/>
                      </a:lnTo>
                      <a:lnTo>
                        <a:pt x="16859" y="7513"/>
                      </a:lnTo>
                      <a:lnTo>
                        <a:pt x="16853" y="7508"/>
                      </a:lnTo>
                      <a:lnTo>
                        <a:pt x="16852" y="7502"/>
                      </a:lnTo>
                      <a:lnTo>
                        <a:pt x="16852" y="7499"/>
                      </a:lnTo>
                      <a:lnTo>
                        <a:pt x="16852" y="7496"/>
                      </a:lnTo>
                      <a:lnTo>
                        <a:pt x="16861" y="7490"/>
                      </a:lnTo>
                      <a:lnTo>
                        <a:pt x="16867" y="7489"/>
                      </a:lnTo>
                      <a:lnTo>
                        <a:pt x="16896" y="7491"/>
                      </a:lnTo>
                      <a:lnTo>
                        <a:pt x="16899" y="7495"/>
                      </a:lnTo>
                      <a:lnTo>
                        <a:pt x="16899" y="7496"/>
                      </a:lnTo>
                      <a:lnTo>
                        <a:pt x="16898" y="7513"/>
                      </a:lnTo>
                      <a:lnTo>
                        <a:pt x="16898" y="7531"/>
                      </a:lnTo>
                      <a:lnTo>
                        <a:pt x="16900" y="7533"/>
                      </a:lnTo>
                      <a:lnTo>
                        <a:pt x="16915" y="7523"/>
                      </a:lnTo>
                      <a:lnTo>
                        <a:pt x="16917" y="7520"/>
                      </a:lnTo>
                      <a:lnTo>
                        <a:pt x="16925" y="7502"/>
                      </a:lnTo>
                      <a:lnTo>
                        <a:pt x="16941" y="7502"/>
                      </a:lnTo>
                      <a:lnTo>
                        <a:pt x="16951" y="7533"/>
                      </a:lnTo>
                      <a:lnTo>
                        <a:pt x="16958" y="7546"/>
                      </a:lnTo>
                      <a:lnTo>
                        <a:pt x="16960" y="7547"/>
                      </a:lnTo>
                      <a:lnTo>
                        <a:pt x="16963" y="7547"/>
                      </a:lnTo>
                      <a:lnTo>
                        <a:pt x="17005" y="7548"/>
                      </a:lnTo>
                      <a:lnTo>
                        <a:pt x="17009" y="7547"/>
                      </a:lnTo>
                      <a:lnTo>
                        <a:pt x="17019" y="7543"/>
                      </a:lnTo>
                      <a:lnTo>
                        <a:pt x="17043" y="7523"/>
                      </a:lnTo>
                      <a:lnTo>
                        <a:pt x="17067" y="7504"/>
                      </a:lnTo>
                      <a:lnTo>
                        <a:pt x="17069" y="7500"/>
                      </a:lnTo>
                      <a:lnTo>
                        <a:pt x="17072" y="7494"/>
                      </a:lnTo>
                      <a:lnTo>
                        <a:pt x="17072" y="7491"/>
                      </a:lnTo>
                      <a:lnTo>
                        <a:pt x="17068" y="7445"/>
                      </a:lnTo>
                      <a:lnTo>
                        <a:pt x="17068" y="7443"/>
                      </a:lnTo>
                      <a:lnTo>
                        <a:pt x="17067" y="7443"/>
                      </a:lnTo>
                      <a:lnTo>
                        <a:pt x="17050" y="7449"/>
                      </a:lnTo>
                      <a:lnTo>
                        <a:pt x="17033" y="7455"/>
                      </a:lnTo>
                      <a:lnTo>
                        <a:pt x="17032" y="7458"/>
                      </a:lnTo>
                      <a:lnTo>
                        <a:pt x="17027" y="7461"/>
                      </a:lnTo>
                      <a:lnTo>
                        <a:pt x="17025" y="7463"/>
                      </a:lnTo>
                      <a:lnTo>
                        <a:pt x="17022" y="7460"/>
                      </a:lnTo>
                      <a:lnTo>
                        <a:pt x="17019" y="7450"/>
                      </a:lnTo>
                      <a:lnTo>
                        <a:pt x="17031" y="7390"/>
                      </a:lnTo>
                      <a:lnTo>
                        <a:pt x="17043" y="7388"/>
                      </a:lnTo>
                      <a:lnTo>
                        <a:pt x="17060" y="7384"/>
                      </a:lnTo>
                      <a:lnTo>
                        <a:pt x="17072" y="7368"/>
                      </a:lnTo>
                      <a:lnTo>
                        <a:pt x="17077" y="7356"/>
                      </a:lnTo>
                      <a:lnTo>
                        <a:pt x="17076" y="7356"/>
                      </a:lnTo>
                      <a:lnTo>
                        <a:pt x="17073" y="7354"/>
                      </a:lnTo>
                      <a:lnTo>
                        <a:pt x="17061" y="7340"/>
                      </a:lnTo>
                      <a:lnTo>
                        <a:pt x="17050" y="7315"/>
                      </a:lnTo>
                      <a:lnTo>
                        <a:pt x="17047" y="7310"/>
                      </a:lnTo>
                      <a:lnTo>
                        <a:pt x="17047" y="7306"/>
                      </a:lnTo>
                      <a:lnTo>
                        <a:pt x="17051" y="7296"/>
                      </a:lnTo>
                      <a:lnTo>
                        <a:pt x="17051" y="7294"/>
                      </a:lnTo>
                      <a:lnTo>
                        <a:pt x="17067" y="7280"/>
                      </a:lnTo>
                      <a:lnTo>
                        <a:pt x="17072" y="7277"/>
                      </a:lnTo>
                      <a:lnTo>
                        <a:pt x="17079" y="7274"/>
                      </a:lnTo>
                      <a:lnTo>
                        <a:pt x="17058" y="7262"/>
                      </a:lnTo>
                      <a:lnTo>
                        <a:pt x="17017" y="7270"/>
                      </a:lnTo>
                      <a:lnTo>
                        <a:pt x="16940" y="7277"/>
                      </a:lnTo>
                      <a:lnTo>
                        <a:pt x="16918" y="7274"/>
                      </a:lnTo>
                      <a:lnTo>
                        <a:pt x="16888" y="7251"/>
                      </a:lnTo>
                      <a:lnTo>
                        <a:pt x="16889" y="7250"/>
                      </a:lnTo>
                      <a:lnTo>
                        <a:pt x="16892" y="7246"/>
                      </a:lnTo>
                      <a:lnTo>
                        <a:pt x="16893" y="7243"/>
                      </a:lnTo>
                      <a:lnTo>
                        <a:pt x="16891" y="7239"/>
                      </a:lnTo>
                      <a:lnTo>
                        <a:pt x="16884" y="7229"/>
                      </a:lnTo>
                      <a:lnTo>
                        <a:pt x="16883" y="7228"/>
                      </a:lnTo>
                      <a:lnTo>
                        <a:pt x="16878" y="7225"/>
                      </a:lnTo>
                      <a:lnTo>
                        <a:pt x="16877" y="7228"/>
                      </a:lnTo>
                      <a:lnTo>
                        <a:pt x="16846" y="7245"/>
                      </a:lnTo>
                      <a:lnTo>
                        <a:pt x="16845" y="7248"/>
                      </a:lnTo>
                      <a:lnTo>
                        <a:pt x="16833" y="7272"/>
                      </a:lnTo>
                      <a:lnTo>
                        <a:pt x="16833" y="7275"/>
                      </a:lnTo>
                      <a:lnTo>
                        <a:pt x="16815" y="7284"/>
                      </a:lnTo>
                      <a:lnTo>
                        <a:pt x="16761" y="7294"/>
                      </a:lnTo>
                      <a:lnTo>
                        <a:pt x="16735" y="7296"/>
                      </a:lnTo>
                      <a:lnTo>
                        <a:pt x="16728" y="7305"/>
                      </a:lnTo>
                      <a:lnTo>
                        <a:pt x="16729" y="7307"/>
                      </a:lnTo>
                      <a:lnTo>
                        <a:pt x="16728" y="7308"/>
                      </a:lnTo>
                      <a:lnTo>
                        <a:pt x="16715" y="7313"/>
                      </a:lnTo>
                      <a:lnTo>
                        <a:pt x="16699" y="7318"/>
                      </a:lnTo>
                      <a:lnTo>
                        <a:pt x="16694" y="7320"/>
                      </a:lnTo>
                      <a:lnTo>
                        <a:pt x="16659" y="7306"/>
                      </a:lnTo>
                      <a:lnTo>
                        <a:pt x="16618" y="7271"/>
                      </a:lnTo>
                      <a:lnTo>
                        <a:pt x="16615" y="7269"/>
                      </a:lnTo>
                      <a:lnTo>
                        <a:pt x="16604" y="7259"/>
                      </a:lnTo>
                      <a:lnTo>
                        <a:pt x="16596" y="7262"/>
                      </a:lnTo>
                      <a:lnTo>
                        <a:pt x="16559" y="7274"/>
                      </a:lnTo>
                      <a:lnTo>
                        <a:pt x="16554" y="7274"/>
                      </a:lnTo>
                      <a:lnTo>
                        <a:pt x="16539" y="7274"/>
                      </a:lnTo>
                      <a:lnTo>
                        <a:pt x="16534" y="7271"/>
                      </a:lnTo>
                      <a:lnTo>
                        <a:pt x="16529" y="7267"/>
                      </a:lnTo>
                      <a:lnTo>
                        <a:pt x="16526" y="7262"/>
                      </a:lnTo>
                      <a:lnTo>
                        <a:pt x="16522" y="7243"/>
                      </a:lnTo>
                      <a:lnTo>
                        <a:pt x="16442" y="7193"/>
                      </a:lnTo>
                      <a:lnTo>
                        <a:pt x="16407" y="7184"/>
                      </a:lnTo>
                      <a:lnTo>
                        <a:pt x="16372" y="7179"/>
                      </a:lnTo>
                      <a:lnTo>
                        <a:pt x="16369" y="7182"/>
                      </a:lnTo>
                      <a:lnTo>
                        <a:pt x="16367" y="7182"/>
                      </a:lnTo>
                      <a:lnTo>
                        <a:pt x="16364" y="7185"/>
                      </a:lnTo>
                      <a:lnTo>
                        <a:pt x="16238" y="7274"/>
                      </a:lnTo>
                      <a:lnTo>
                        <a:pt x="16232" y="7284"/>
                      </a:lnTo>
                      <a:lnTo>
                        <a:pt x="16236" y="7286"/>
                      </a:lnTo>
                      <a:lnTo>
                        <a:pt x="16238" y="7289"/>
                      </a:lnTo>
                      <a:lnTo>
                        <a:pt x="16238" y="7296"/>
                      </a:lnTo>
                      <a:lnTo>
                        <a:pt x="16238" y="7307"/>
                      </a:lnTo>
                      <a:lnTo>
                        <a:pt x="16235" y="7313"/>
                      </a:lnTo>
                      <a:lnTo>
                        <a:pt x="16203" y="7356"/>
                      </a:lnTo>
                      <a:lnTo>
                        <a:pt x="16190" y="7373"/>
                      </a:lnTo>
                      <a:lnTo>
                        <a:pt x="16180" y="7385"/>
                      </a:lnTo>
                      <a:lnTo>
                        <a:pt x="16169" y="7395"/>
                      </a:lnTo>
                      <a:lnTo>
                        <a:pt x="16156" y="7404"/>
                      </a:lnTo>
                      <a:lnTo>
                        <a:pt x="16144" y="7413"/>
                      </a:lnTo>
                      <a:lnTo>
                        <a:pt x="16118" y="7429"/>
                      </a:lnTo>
                      <a:lnTo>
                        <a:pt x="16094" y="7446"/>
                      </a:lnTo>
                      <a:lnTo>
                        <a:pt x="16093" y="7453"/>
                      </a:lnTo>
                      <a:lnTo>
                        <a:pt x="16092" y="7455"/>
                      </a:lnTo>
                      <a:lnTo>
                        <a:pt x="16097" y="7460"/>
                      </a:lnTo>
                      <a:lnTo>
                        <a:pt x="16100" y="7464"/>
                      </a:lnTo>
                      <a:lnTo>
                        <a:pt x="16108" y="7475"/>
                      </a:lnTo>
                      <a:lnTo>
                        <a:pt x="16114" y="7485"/>
                      </a:lnTo>
                      <a:lnTo>
                        <a:pt x="16115" y="7491"/>
                      </a:lnTo>
                      <a:lnTo>
                        <a:pt x="16114" y="7496"/>
                      </a:lnTo>
                      <a:lnTo>
                        <a:pt x="16108" y="7508"/>
                      </a:lnTo>
                      <a:lnTo>
                        <a:pt x="16077" y="7546"/>
                      </a:lnTo>
                      <a:lnTo>
                        <a:pt x="16070" y="7551"/>
                      </a:lnTo>
                      <a:lnTo>
                        <a:pt x="16058" y="7554"/>
                      </a:lnTo>
                      <a:lnTo>
                        <a:pt x="16022" y="7564"/>
                      </a:lnTo>
                      <a:lnTo>
                        <a:pt x="15981" y="7573"/>
                      </a:lnTo>
                      <a:lnTo>
                        <a:pt x="15960" y="7577"/>
                      </a:lnTo>
                      <a:lnTo>
                        <a:pt x="15939" y="7579"/>
                      </a:lnTo>
                      <a:lnTo>
                        <a:pt x="15919" y="7579"/>
                      </a:lnTo>
                      <a:lnTo>
                        <a:pt x="15902" y="7579"/>
                      </a:lnTo>
                      <a:lnTo>
                        <a:pt x="15895" y="7578"/>
                      </a:lnTo>
                      <a:lnTo>
                        <a:pt x="15888" y="7577"/>
                      </a:lnTo>
                      <a:lnTo>
                        <a:pt x="15859" y="7568"/>
                      </a:lnTo>
                      <a:lnTo>
                        <a:pt x="15848" y="7563"/>
                      </a:lnTo>
                      <a:lnTo>
                        <a:pt x="15786" y="7532"/>
                      </a:lnTo>
                      <a:lnTo>
                        <a:pt x="15780" y="7520"/>
                      </a:lnTo>
                      <a:lnTo>
                        <a:pt x="15772" y="7504"/>
                      </a:lnTo>
                      <a:lnTo>
                        <a:pt x="15771" y="7499"/>
                      </a:lnTo>
                      <a:lnTo>
                        <a:pt x="15767" y="7484"/>
                      </a:lnTo>
                      <a:lnTo>
                        <a:pt x="15764" y="7414"/>
                      </a:lnTo>
                      <a:lnTo>
                        <a:pt x="15764" y="7403"/>
                      </a:lnTo>
                      <a:lnTo>
                        <a:pt x="15764" y="7393"/>
                      </a:lnTo>
                      <a:lnTo>
                        <a:pt x="15766" y="7382"/>
                      </a:lnTo>
                      <a:lnTo>
                        <a:pt x="15769" y="7372"/>
                      </a:lnTo>
                      <a:lnTo>
                        <a:pt x="15775" y="7362"/>
                      </a:lnTo>
                      <a:lnTo>
                        <a:pt x="15782" y="7351"/>
                      </a:lnTo>
                      <a:lnTo>
                        <a:pt x="15783" y="7348"/>
                      </a:lnTo>
                      <a:lnTo>
                        <a:pt x="15785" y="7347"/>
                      </a:lnTo>
                      <a:lnTo>
                        <a:pt x="15782" y="7303"/>
                      </a:lnTo>
                      <a:lnTo>
                        <a:pt x="15772" y="7287"/>
                      </a:lnTo>
                      <a:lnTo>
                        <a:pt x="15772" y="7270"/>
                      </a:lnTo>
                      <a:lnTo>
                        <a:pt x="15771" y="7256"/>
                      </a:lnTo>
                      <a:lnTo>
                        <a:pt x="15767" y="7246"/>
                      </a:lnTo>
                      <a:lnTo>
                        <a:pt x="15764" y="7236"/>
                      </a:lnTo>
                      <a:lnTo>
                        <a:pt x="15750" y="7215"/>
                      </a:lnTo>
                      <a:lnTo>
                        <a:pt x="15731" y="7184"/>
                      </a:lnTo>
                      <a:lnTo>
                        <a:pt x="15729" y="7182"/>
                      </a:lnTo>
                      <a:lnTo>
                        <a:pt x="15684" y="7137"/>
                      </a:lnTo>
                      <a:lnTo>
                        <a:pt x="15682" y="7134"/>
                      </a:lnTo>
                      <a:lnTo>
                        <a:pt x="15680" y="7134"/>
                      </a:lnTo>
                      <a:lnTo>
                        <a:pt x="15667" y="7134"/>
                      </a:lnTo>
                      <a:lnTo>
                        <a:pt x="15606" y="7153"/>
                      </a:lnTo>
                      <a:lnTo>
                        <a:pt x="15603" y="7154"/>
                      </a:lnTo>
                      <a:lnTo>
                        <a:pt x="15602" y="7158"/>
                      </a:lnTo>
                      <a:lnTo>
                        <a:pt x="15601" y="7161"/>
                      </a:lnTo>
                      <a:lnTo>
                        <a:pt x="15602" y="7167"/>
                      </a:lnTo>
                      <a:lnTo>
                        <a:pt x="15600" y="7173"/>
                      </a:lnTo>
                      <a:lnTo>
                        <a:pt x="15598" y="7178"/>
                      </a:lnTo>
                      <a:lnTo>
                        <a:pt x="15595" y="7182"/>
                      </a:lnTo>
                      <a:lnTo>
                        <a:pt x="15588" y="7188"/>
                      </a:lnTo>
                      <a:lnTo>
                        <a:pt x="15587" y="7189"/>
                      </a:lnTo>
                      <a:lnTo>
                        <a:pt x="15583" y="7189"/>
                      </a:lnTo>
                      <a:lnTo>
                        <a:pt x="15577" y="7187"/>
                      </a:lnTo>
                      <a:lnTo>
                        <a:pt x="15571" y="7183"/>
                      </a:lnTo>
                      <a:lnTo>
                        <a:pt x="15565" y="7179"/>
                      </a:lnTo>
                      <a:lnTo>
                        <a:pt x="15559" y="7176"/>
                      </a:lnTo>
                      <a:lnTo>
                        <a:pt x="15552" y="7173"/>
                      </a:lnTo>
                      <a:lnTo>
                        <a:pt x="15545" y="7172"/>
                      </a:lnTo>
                      <a:lnTo>
                        <a:pt x="15530" y="7169"/>
                      </a:lnTo>
                      <a:lnTo>
                        <a:pt x="15515" y="7169"/>
                      </a:lnTo>
                      <a:lnTo>
                        <a:pt x="15452" y="7171"/>
                      </a:lnTo>
                      <a:lnTo>
                        <a:pt x="15434" y="7173"/>
                      </a:lnTo>
                      <a:lnTo>
                        <a:pt x="15428" y="7173"/>
                      </a:lnTo>
                      <a:lnTo>
                        <a:pt x="15403" y="7179"/>
                      </a:lnTo>
                      <a:lnTo>
                        <a:pt x="15398" y="7168"/>
                      </a:lnTo>
                      <a:lnTo>
                        <a:pt x="15392" y="7163"/>
                      </a:lnTo>
                      <a:lnTo>
                        <a:pt x="15350" y="7139"/>
                      </a:lnTo>
                      <a:lnTo>
                        <a:pt x="15349" y="7137"/>
                      </a:lnTo>
                      <a:lnTo>
                        <a:pt x="15341" y="7136"/>
                      </a:lnTo>
                      <a:lnTo>
                        <a:pt x="15332" y="7134"/>
                      </a:lnTo>
                      <a:lnTo>
                        <a:pt x="15306" y="7123"/>
                      </a:lnTo>
                      <a:lnTo>
                        <a:pt x="15295" y="7116"/>
                      </a:lnTo>
                      <a:lnTo>
                        <a:pt x="15269" y="7093"/>
                      </a:lnTo>
                      <a:lnTo>
                        <a:pt x="15260" y="7084"/>
                      </a:lnTo>
                      <a:lnTo>
                        <a:pt x="15247" y="7062"/>
                      </a:lnTo>
                      <a:lnTo>
                        <a:pt x="15238" y="7050"/>
                      </a:lnTo>
                      <a:lnTo>
                        <a:pt x="15207" y="6995"/>
                      </a:lnTo>
                      <a:lnTo>
                        <a:pt x="15203" y="6985"/>
                      </a:lnTo>
                      <a:lnTo>
                        <a:pt x="15201" y="6975"/>
                      </a:lnTo>
                      <a:lnTo>
                        <a:pt x="15198" y="6970"/>
                      </a:lnTo>
                      <a:lnTo>
                        <a:pt x="15197" y="6961"/>
                      </a:lnTo>
                      <a:lnTo>
                        <a:pt x="15196" y="6951"/>
                      </a:lnTo>
                      <a:lnTo>
                        <a:pt x="15197" y="6941"/>
                      </a:lnTo>
                      <a:lnTo>
                        <a:pt x="15197" y="6931"/>
                      </a:lnTo>
                      <a:lnTo>
                        <a:pt x="15201" y="6911"/>
                      </a:lnTo>
                      <a:lnTo>
                        <a:pt x="15207" y="6891"/>
                      </a:lnTo>
                      <a:lnTo>
                        <a:pt x="15222" y="6854"/>
                      </a:lnTo>
                      <a:lnTo>
                        <a:pt x="15237" y="6816"/>
                      </a:lnTo>
                      <a:lnTo>
                        <a:pt x="15237" y="6811"/>
                      </a:lnTo>
                      <a:lnTo>
                        <a:pt x="15233" y="6809"/>
                      </a:lnTo>
                      <a:lnTo>
                        <a:pt x="15241" y="6794"/>
                      </a:lnTo>
                      <a:lnTo>
                        <a:pt x="15239" y="6768"/>
                      </a:lnTo>
                      <a:lnTo>
                        <a:pt x="15241" y="6753"/>
                      </a:lnTo>
                      <a:lnTo>
                        <a:pt x="15259" y="6727"/>
                      </a:lnTo>
                      <a:lnTo>
                        <a:pt x="15265" y="6721"/>
                      </a:lnTo>
                      <a:lnTo>
                        <a:pt x="15275" y="6711"/>
                      </a:lnTo>
                      <a:lnTo>
                        <a:pt x="15284" y="6705"/>
                      </a:lnTo>
                      <a:lnTo>
                        <a:pt x="15290" y="6701"/>
                      </a:lnTo>
                      <a:lnTo>
                        <a:pt x="15325" y="6688"/>
                      </a:lnTo>
                      <a:lnTo>
                        <a:pt x="15332" y="6686"/>
                      </a:lnTo>
                      <a:lnTo>
                        <a:pt x="15342" y="6683"/>
                      </a:lnTo>
                      <a:lnTo>
                        <a:pt x="15345" y="6683"/>
                      </a:lnTo>
                      <a:lnTo>
                        <a:pt x="15368" y="6690"/>
                      </a:lnTo>
                      <a:lnTo>
                        <a:pt x="15375" y="6692"/>
                      </a:lnTo>
                      <a:lnTo>
                        <a:pt x="15383" y="6697"/>
                      </a:lnTo>
                      <a:lnTo>
                        <a:pt x="15387" y="6700"/>
                      </a:lnTo>
                      <a:lnTo>
                        <a:pt x="15391" y="6702"/>
                      </a:lnTo>
                      <a:lnTo>
                        <a:pt x="15395" y="6706"/>
                      </a:lnTo>
                      <a:lnTo>
                        <a:pt x="15405" y="6717"/>
                      </a:lnTo>
                      <a:lnTo>
                        <a:pt x="15412" y="6726"/>
                      </a:lnTo>
                      <a:lnTo>
                        <a:pt x="15413" y="6727"/>
                      </a:lnTo>
                      <a:lnTo>
                        <a:pt x="15413" y="6733"/>
                      </a:lnTo>
                      <a:lnTo>
                        <a:pt x="15413" y="6737"/>
                      </a:lnTo>
                      <a:lnTo>
                        <a:pt x="15416" y="6743"/>
                      </a:lnTo>
                      <a:lnTo>
                        <a:pt x="15417" y="6746"/>
                      </a:lnTo>
                      <a:lnTo>
                        <a:pt x="15419" y="6747"/>
                      </a:lnTo>
                      <a:lnTo>
                        <a:pt x="15444" y="6756"/>
                      </a:lnTo>
                      <a:lnTo>
                        <a:pt x="15447" y="6756"/>
                      </a:lnTo>
                      <a:lnTo>
                        <a:pt x="15449" y="6754"/>
                      </a:lnTo>
                      <a:lnTo>
                        <a:pt x="15453" y="6753"/>
                      </a:lnTo>
                      <a:lnTo>
                        <a:pt x="15469" y="6741"/>
                      </a:lnTo>
                      <a:lnTo>
                        <a:pt x="15504" y="6712"/>
                      </a:lnTo>
                      <a:lnTo>
                        <a:pt x="15506" y="6711"/>
                      </a:lnTo>
                      <a:lnTo>
                        <a:pt x="15506" y="6707"/>
                      </a:lnTo>
                      <a:lnTo>
                        <a:pt x="15510" y="6698"/>
                      </a:lnTo>
                      <a:lnTo>
                        <a:pt x="15511" y="6695"/>
                      </a:lnTo>
                      <a:lnTo>
                        <a:pt x="15515" y="6690"/>
                      </a:lnTo>
                      <a:lnTo>
                        <a:pt x="15518" y="6687"/>
                      </a:lnTo>
                      <a:lnTo>
                        <a:pt x="15535" y="6674"/>
                      </a:lnTo>
                      <a:lnTo>
                        <a:pt x="15539" y="6672"/>
                      </a:lnTo>
                      <a:lnTo>
                        <a:pt x="15556" y="6676"/>
                      </a:lnTo>
                      <a:lnTo>
                        <a:pt x="15575" y="6685"/>
                      </a:lnTo>
                      <a:lnTo>
                        <a:pt x="15582" y="6687"/>
                      </a:lnTo>
                      <a:lnTo>
                        <a:pt x="15639" y="6691"/>
                      </a:lnTo>
                      <a:lnTo>
                        <a:pt x="15642" y="6690"/>
                      </a:lnTo>
                      <a:lnTo>
                        <a:pt x="15644" y="6688"/>
                      </a:lnTo>
                      <a:lnTo>
                        <a:pt x="15651" y="6685"/>
                      </a:lnTo>
                      <a:lnTo>
                        <a:pt x="15662" y="6672"/>
                      </a:lnTo>
                      <a:lnTo>
                        <a:pt x="15663" y="6671"/>
                      </a:lnTo>
                      <a:lnTo>
                        <a:pt x="15667" y="6667"/>
                      </a:lnTo>
                      <a:lnTo>
                        <a:pt x="15682" y="6645"/>
                      </a:lnTo>
                      <a:lnTo>
                        <a:pt x="15690" y="6631"/>
                      </a:lnTo>
                      <a:lnTo>
                        <a:pt x="15689" y="6628"/>
                      </a:lnTo>
                      <a:lnTo>
                        <a:pt x="15688" y="6625"/>
                      </a:lnTo>
                      <a:lnTo>
                        <a:pt x="15685" y="6625"/>
                      </a:lnTo>
                      <a:lnTo>
                        <a:pt x="15684" y="6624"/>
                      </a:lnTo>
                      <a:lnTo>
                        <a:pt x="15690" y="6613"/>
                      </a:lnTo>
                      <a:lnTo>
                        <a:pt x="15698" y="6603"/>
                      </a:lnTo>
                      <a:lnTo>
                        <a:pt x="15705" y="6593"/>
                      </a:lnTo>
                      <a:lnTo>
                        <a:pt x="15714" y="6583"/>
                      </a:lnTo>
                      <a:lnTo>
                        <a:pt x="15730" y="6564"/>
                      </a:lnTo>
                      <a:lnTo>
                        <a:pt x="15746" y="6546"/>
                      </a:lnTo>
                      <a:lnTo>
                        <a:pt x="15731" y="6483"/>
                      </a:lnTo>
                      <a:lnTo>
                        <a:pt x="15755" y="6396"/>
                      </a:lnTo>
                      <a:lnTo>
                        <a:pt x="15757" y="6393"/>
                      </a:lnTo>
                      <a:lnTo>
                        <a:pt x="15757" y="6390"/>
                      </a:lnTo>
                      <a:lnTo>
                        <a:pt x="15805" y="6331"/>
                      </a:lnTo>
                      <a:lnTo>
                        <a:pt x="15805" y="6328"/>
                      </a:lnTo>
                      <a:lnTo>
                        <a:pt x="15806" y="6318"/>
                      </a:lnTo>
                      <a:lnTo>
                        <a:pt x="15826" y="6297"/>
                      </a:lnTo>
                      <a:lnTo>
                        <a:pt x="15849" y="6283"/>
                      </a:lnTo>
                      <a:lnTo>
                        <a:pt x="15856" y="6280"/>
                      </a:lnTo>
                      <a:lnTo>
                        <a:pt x="15864" y="6276"/>
                      </a:lnTo>
                      <a:lnTo>
                        <a:pt x="15875" y="6275"/>
                      </a:lnTo>
                      <a:lnTo>
                        <a:pt x="15885" y="6270"/>
                      </a:lnTo>
                      <a:lnTo>
                        <a:pt x="15905" y="6256"/>
                      </a:lnTo>
                      <a:lnTo>
                        <a:pt x="15918" y="6247"/>
                      </a:lnTo>
                      <a:lnTo>
                        <a:pt x="15925" y="6241"/>
                      </a:lnTo>
                      <a:lnTo>
                        <a:pt x="15928" y="6237"/>
                      </a:lnTo>
                      <a:lnTo>
                        <a:pt x="15929" y="6234"/>
                      </a:lnTo>
                      <a:lnTo>
                        <a:pt x="15930" y="6229"/>
                      </a:lnTo>
                      <a:lnTo>
                        <a:pt x="15935" y="6222"/>
                      </a:lnTo>
                      <a:lnTo>
                        <a:pt x="15945" y="6214"/>
                      </a:lnTo>
                      <a:lnTo>
                        <a:pt x="16026" y="6165"/>
                      </a:lnTo>
                      <a:lnTo>
                        <a:pt x="16093" y="6124"/>
                      </a:lnTo>
                      <a:lnTo>
                        <a:pt x="16097" y="6123"/>
                      </a:lnTo>
                      <a:lnTo>
                        <a:pt x="16102" y="6118"/>
                      </a:lnTo>
                      <a:lnTo>
                        <a:pt x="16105" y="6112"/>
                      </a:lnTo>
                      <a:lnTo>
                        <a:pt x="16114" y="6098"/>
                      </a:lnTo>
                      <a:lnTo>
                        <a:pt x="16115" y="6096"/>
                      </a:lnTo>
                      <a:lnTo>
                        <a:pt x="16114" y="6087"/>
                      </a:lnTo>
                      <a:lnTo>
                        <a:pt x="16113" y="6082"/>
                      </a:lnTo>
                      <a:lnTo>
                        <a:pt x="16111" y="6065"/>
                      </a:lnTo>
                      <a:lnTo>
                        <a:pt x="16116" y="6025"/>
                      </a:lnTo>
                      <a:lnTo>
                        <a:pt x="16118" y="6022"/>
                      </a:lnTo>
                      <a:lnTo>
                        <a:pt x="16144" y="5984"/>
                      </a:lnTo>
                      <a:lnTo>
                        <a:pt x="16155" y="5969"/>
                      </a:lnTo>
                      <a:lnTo>
                        <a:pt x="16174" y="5938"/>
                      </a:lnTo>
                      <a:lnTo>
                        <a:pt x="16192" y="5891"/>
                      </a:lnTo>
                      <a:lnTo>
                        <a:pt x="16194" y="5890"/>
                      </a:lnTo>
                      <a:lnTo>
                        <a:pt x="16197" y="5883"/>
                      </a:lnTo>
                      <a:lnTo>
                        <a:pt x="16202" y="5881"/>
                      </a:lnTo>
                      <a:lnTo>
                        <a:pt x="16217" y="5878"/>
                      </a:lnTo>
                      <a:lnTo>
                        <a:pt x="16225" y="5877"/>
                      </a:lnTo>
                      <a:lnTo>
                        <a:pt x="16231" y="5876"/>
                      </a:lnTo>
                      <a:lnTo>
                        <a:pt x="16261" y="5855"/>
                      </a:lnTo>
                      <a:lnTo>
                        <a:pt x="16262" y="5853"/>
                      </a:lnTo>
                      <a:lnTo>
                        <a:pt x="16259" y="5851"/>
                      </a:lnTo>
                      <a:lnTo>
                        <a:pt x="16249" y="5847"/>
                      </a:lnTo>
                      <a:lnTo>
                        <a:pt x="16246" y="5847"/>
                      </a:lnTo>
                      <a:lnTo>
                        <a:pt x="16243" y="5847"/>
                      </a:lnTo>
                      <a:lnTo>
                        <a:pt x="16235" y="5851"/>
                      </a:lnTo>
                      <a:lnTo>
                        <a:pt x="16231" y="5851"/>
                      </a:lnTo>
                      <a:lnTo>
                        <a:pt x="16227" y="5848"/>
                      </a:lnTo>
                      <a:lnTo>
                        <a:pt x="16225" y="5845"/>
                      </a:lnTo>
                      <a:lnTo>
                        <a:pt x="16223" y="5839"/>
                      </a:lnTo>
                      <a:lnTo>
                        <a:pt x="16223" y="5836"/>
                      </a:lnTo>
                      <a:lnTo>
                        <a:pt x="16231" y="5812"/>
                      </a:lnTo>
                      <a:lnTo>
                        <a:pt x="16232" y="5809"/>
                      </a:lnTo>
                      <a:lnTo>
                        <a:pt x="16237" y="5803"/>
                      </a:lnTo>
                      <a:lnTo>
                        <a:pt x="16280" y="5765"/>
                      </a:lnTo>
                      <a:lnTo>
                        <a:pt x="16287" y="5762"/>
                      </a:lnTo>
                      <a:lnTo>
                        <a:pt x="16293" y="5750"/>
                      </a:lnTo>
                      <a:lnTo>
                        <a:pt x="16299" y="5748"/>
                      </a:lnTo>
                      <a:lnTo>
                        <a:pt x="16353" y="5735"/>
                      </a:lnTo>
                      <a:lnTo>
                        <a:pt x="16355" y="5735"/>
                      </a:lnTo>
                      <a:lnTo>
                        <a:pt x="16412" y="5747"/>
                      </a:lnTo>
                      <a:lnTo>
                        <a:pt x="16432" y="5766"/>
                      </a:lnTo>
                      <a:lnTo>
                        <a:pt x="16437" y="5766"/>
                      </a:lnTo>
                      <a:lnTo>
                        <a:pt x="16448" y="5765"/>
                      </a:lnTo>
                      <a:lnTo>
                        <a:pt x="16467" y="5763"/>
                      </a:lnTo>
                      <a:lnTo>
                        <a:pt x="16485" y="5758"/>
                      </a:lnTo>
                      <a:lnTo>
                        <a:pt x="16493" y="5755"/>
                      </a:lnTo>
                      <a:lnTo>
                        <a:pt x="16494" y="5753"/>
                      </a:lnTo>
                      <a:lnTo>
                        <a:pt x="16498" y="5748"/>
                      </a:lnTo>
                      <a:lnTo>
                        <a:pt x="16525" y="5749"/>
                      </a:lnTo>
                      <a:lnTo>
                        <a:pt x="16600" y="5783"/>
                      </a:lnTo>
                      <a:lnTo>
                        <a:pt x="16607" y="5788"/>
                      </a:lnTo>
                      <a:lnTo>
                        <a:pt x="16638" y="5795"/>
                      </a:lnTo>
                      <a:lnTo>
                        <a:pt x="16647" y="5819"/>
                      </a:lnTo>
                      <a:lnTo>
                        <a:pt x="16673" y="5848"/>
                      </a:lnTo>
                      <a:lnTo>
                        <a:pt x="16679" y="5851"/>
                      </a:lnTo>
                      <a:lnTo>
                        <a:pt x="16688" y="5857"/>
                      </a:lnTo>
                      <a:lnTo>
                        <a:pt x="16695" y="5862"/>
                      </a:lnTo>
                      <a:lnTo>
                        <a:pt x="16703" y="5870"/>
                      </a:lnTo>
                      <a:lnTo>
                        <a:pt x="16704" y="5875"/>
                      </a:lnTo>
                      <a:lnTo>
                        <a:pt x="16704" y="5881"/>
                      </a:lnTo>
                      <a:lnTo>
                        <a:pt x="16703" y="5891"/>
                      </a:lnTo>
                      <a:lnTo>
                        <a:pt x="16683" y="5942"/>
                      </a:lnTo>
                      <a:lnTo>
                        <a:pt x="16666" y="5986"/>
                      </a:lnTo>
                      <a:lnTo>
                        <a:pt x="16646" y="6029"/>
                      </a:lnTo>
                      <a:lnTo>
                        <a:pt x="16636" y="6050"/>
                      </a:lnTo>
                      <a:lnTo>
                        <a:pt x="16625" y="6071"/>
                      </a:lnTo>
                      <a:lnTo>
                        <a:pt x="16612" y="6091"/>
                      </a:lnTo>
                      <a:lnTo>
                        <a:pt x="16599" y="6111"/>
                      </a:lnTo>
                      <a:lnTo>
                        <a:pt x="16601" y="6124"/>
                      </a:lnTo>
                      <a:lnTo>
                        <a:pt x="16604" y="6126"/>
                      </a:lnTo>
                      <a:lnTo>
                        <a:pt x="16602" y="6128"/>
                      </a:lnTo>
                      <a:lnTo>
                        <a:pt x="16601" y="6133"/>
                      </a:lnTo>
                      <a:lnTo>
                        <a:pt x="16575" y="6172"/>
                      </a:lnTo>
                      <a:lnTo>
                        <a:pt x="16571" y="6174"/>
                      </a:lnTo>
                      <a:lnTo>
                        <a:pt x="16569" y="6175"/>
                      </a:lnTo>
                      <a:lnTo>
                        <a:pt x="16566" y="6177"/>
                      </a:lnTo>
                      <a:lnTo>
                        <a:pt x="16561" y="6178"/>
                      </a:lnTo>
                      <a:lnTo>
                        <a:pt x="16555" y="6177"/>
                      </a:lnTo>
                      <a:lnTo>
                        <a:pt x="16549" y="6173"/>
                      </a:lnTo>
                      <a:lnTo>
                        <a:pt x="16546" y="6173"/>
                      </a:lnTo>
                      <a:lnTo>
                        <a:pt x="16544" y="6174"/>
                      </a:lnTo>
                      <a:lnTo>
                        <a:pt x="16498" y="6210"/>
                      </a:lnTo>
                      <a:lnTo>
                        <a:pt x="16495" y="6214"/>
                      </a:lnTo>
                      <a:lnTo>
                        <a:pt x="16476" y="6239"/>
                      </a:lnTo>
                      <a:lnTo>
                        <a:pt x="16477" y="6270"/>
                      </a:lnTo>
                      <a:lnTo>
                        <a:pt x="16477" y="6272"/>
                      </a:lnTo>
                      <a:lnTo>
                        <a:pt x="16478" y="6272"/>
                      </a:lnTo>
                      <a:lnTo>
                        <a:pt x="16493" y="6287"/>
                      </a:lnTo>
                      <a:lnTo>
                        <a:pt x="16503" y="6291"/>
                      </a:lnTo>
                      <a:lnTo>
                        <a:pt x="16507" y="6324"/>
                      </a:lnTo>
                      <a:lnTo>
                        <a:pt x="16468" y="6337"/>
                      </a:lnTo>
                      <a:lnTo>
                        <a:pt x="16443" y="6346"/>
                      </a:lnTo>
                      <a:lnTo>
                        <a:pt x="16438" y="6347"/>
                      </a:lnTo>
                      <a:lnTo>
                        <a:pt x="16437" y="6348"/>
                      </a:lnTo>
                      <a:lnTo>
                        <a:pt x="16415" y="6377"/>
                      </a:lnTo>
                      <a:lnTo>
                        <a:pt x="16415" y="6385"/>
                      </a:lnTo>
                      <a:lnTo>
                        <a:pt x="16416" y="6388"/>
                      </a:lnTo>
                      <a:lnTo>
                        <a:pt x="16421" y="6389"/>
                      </a:lnTo>
                      <a:lnTo>
                        <a:pt x="16443" y="6391"/>
                      </a:lnTo>
                      <a:lnTo>
                        <a:pt x="16446" y="6391"/>
                      </a:lnTo>
                      <a:lnTo>
                        <a:pt x="16449" y="6388"/>
                      </a:lnTo>
                      <a:lnTo>
                        <a:pt x="16451" y="6385"/>
                      </a:lnTo>
                      <a:lnTo>
                        <a:pt x="16454" y="6379"/>
                      </a:lnTo>
                      <a:lnTo>
                        <a:pt x="16457" y="6378"/>
                      </a:lnTo>
                      <a:lnTo>
                        <a:pt x="16461" y="6377"/>
                      </a:lnTo>
                      <a:lnTo>
                        <a:pt x="16467" y="6375"/>
                      </a:lnTo>
                      <a:lnTo>
                        <a:pt x="16473" y="6375"/>
                      </a:lnTo>
                      <a:lnTo>
                        <a:pt x="16487" y="6378"/>
                      </a:lnTo>
                      <a:lnTo>
                        <a:pt x="16505" y="6409"/>
                      </a:lnTo>
                      <a:lnTo>
                        <a:pt x="16513" y="6428"/>
                      </a:lnTo>
                      <a:lnTo>
                        <a:pt x="16514" y="6430"/>
                      </a:lnTo>
                      <a:lnTo>
                        <a:pt x="16522" y="6437"/>
                      </a:lnTo>
                      <a:lnTo>
                        <a:pt x="16531" y="6441"/>
                      </a:lnTo>
                      <a:lnTo>
                        <a:pt x="16534" y="6441"/>
                      </a:lnTo>
                      <a:lnTo>
                        <a:pt x="16570" y="6435"/>
                      </a:lnTo>
                      <a:lnTo>
                        <a:pt x="16590" y="6431"/>
                      </a:lnTo>
                      <a:lnTo>
                        <a:pt x="16615" y="6423"/>
                      </a:lnTo>
                      <a:lnTo>
                        <a:pt x="16627" y="6418"/>
                      </a:lnTo>
                      <a:lnTo>
                        <a:pt x="16640" y="6411"/>
                      </a:lnTo>
                      <a:lnTo>
                        <a:pt x="16650" y="6405"/>
                      </a:lnTo>
                      <a:lnTo>
                        <a:pt x="16659" y="6399"/>
                      </a:lnTo>
                      <a:lnTo>
                        <a:pt x="16659" y="6396"/>
                      </a:lnTo>
                      <a:lnTo>
                        <a:pt x="16658" y="6394"/>
                      </a:lnTo>
                      <a:lnTo>
                        <a:pt x="16659" y="6391"/>
                      </a:lnTo>
                      <a:lnTo>
                        <a:pt x="16661" y="6391"/>
                      </a:lnTo>
                      <a:lnTo>
                        <a:pt x="16664" y="6394"/>
                      </a:lnTo>
                      <a:lnTo>
                        <a:pt x="16669" y="6399"/>
                      </a:lnTo>
                      <a:lnTo>
                        <a:pt x="16668" y="6400"/>
                      </a:lnTo>
                      <a:lnTo>
                        <a:pt x="16650" y="6416"/>
                      </a:lnTo>
                      <a:lnTo>
                        <a:pt x="16646" y="6419"/>
                      </a:lnTo>
                      <a:lnTo>
                        <a:pt x="16643" y="6420"/>
                      </a:lnTo>
                      <a:lnTo>
                        <a:pt x="16638" y="6421"/>
                      </a:lnTo>
                      <a:lnTo>
                        <a:pt x="16615" y="6423"/>
                      </a:lnTo>
                      <a:lnTo>
                        <a:pt x="16613" y="6424"/>
                      </a:lnTo>
                      <a:lnTo>
                        <a:pt x="16608" y="6431"/>
                      </a:lnTo>
                      <a:lnTo>
                        <a:pt x="16576" y="6476"/>
                      </a:lnTo>
                      <a:lnTo>
                        <a:pt x="16566" y="6501"/>
                      </a:lnTo>
                      <a:lnTo>
                        <a:pt x="16566" y="6514"/>
                      </a:lnTo>
                      <a:lnTo>
                        <a:pt x="16572" y="6522"/>
                      </a:lnTo>
                      <a:lnTo>
                        <a:pt x="16586" y="6526"/>
                      </a:lnTo>
                      <a:lnTo>
                        <a:pt x="16601" y="6537"/>
                      </a:lnTo>
                      <a:lnTo>
                        <a:pt x="16605" y="6539"/>
                      </a:lnTo>
                      <a:lnTo>
                        <a:pt x="16605" y="6541"/>
                      </a:lnTo>
                      <a:lnTo>
                        <a:pt x="16606" y="6547"/>
                      </a:lnTo>
                      <a:lnTo>
                        <a:pt x="16605" y="6551"/>
                      </a:lnTo>
                      <a:lnTo>
                        <a:pt x="16605" y="6553"/>
                      </a:lnTo>
                      <a:lnTo>
                        <a:pt x="16602" y="6557"/>
                      </a:lnTo>
                      <a:lnTo>
                        <a:pt x="16597" y="6562"/>
                      </a:lnTo>
                      <a:lnTo>
                        <a:pt x="16592" y="6567"/>
                      </a:lnTo>
                      <a:lnTo>
                        <a:pt x="16536" y="6601"/>
                      </a:lnTo>
                      <a:lnTo>
                        <a:pt x="16459" y="6652"/>
                      </a:lnTo>
                      <a:lnTo>
                        <a:pt x="16457" y="6652"/>
                      </a:lnTo>
                      <a:lnTo>
                        <a:pt x="16452" y="6652"/>
                      </a:lnTo>
                      <a:lnTo>
                        <a:pt x="16446" y="6647"/>
                      </a:lnTo>
                      <a:lnTo>
                        <a:pt x="16443" y="6649"/>
                      </a:lnTo>
                      <a:lnTo>
                        <a:pt x="16425" y="6652"/>
                      </a:lnTo>
                      <a:lnTo>
                        <a:pt x="16421" y="6655"/>
                      </a:lnTo>
                      <a:lnTo>
                        <a:pt x="16415" y="6665"/>
                      </a:lnTo>
                      <a:lnTo>
                        <a:pt x="16413" y="6669"/>
                      </a:lnTo>
                      <a:lnTo>
                        <a:pt x="16413" y="6674"/>
                      </a:lnTo>
                      <a:lnTo>
                        <a:pt x="16433" y="6732"/>
                      </a:lnTo>
                      <a:lnTo>
                        <a:pt x="16435" y="6734"/>
                      </a:lnTo>
                      <a:lnTo>
                        <a:pt x="16442" y="6749"/>
                      </a:lnTo>
                      <a:lnTo>
                        <a:pt x="16446" y="6752"/>
                      </a:lnTo>
                      <a:lnTo>
                        <a:pt x="16448" y="6753"/>
                      </a:lnTo>
                      <a:lnTo>
                        <a:pt x="16456" y="6753"/>
                      </a:lnTo>
                      <a:lnTo>
                        <a:pt x="16461" y="6753"/>
                      </a:lnTo>
                      <a:lnTo>
                        <a:pt x="16463" y="6753"/>
                      </a:lnTo>
                      <a:lnTo>
                        <a:pt x="16466" y="6751"/>
                      </a:lnTo>
                      <a:lnTo>
                        <a:pt x="16474" y="6731"/>
                      </a:lnTo>
                      <a:lnTo>
                        <a:pt x="16476" y="6727"/>
                      </a:lnTo>
                      <a:lnTo>
                        <a:pt x="16477" y="6724"/>
                      </a:lnTo>
                      <a:lnTo>
                        <a:pt x="16483" y="6718"/>
                      </a:lnTo>
                      <a:lnTo>
                        <a:pt x="16525" y="6701"/>
                      </a:lnTo>
                      <a:lnTo>
                        <a:pt x="16545" y="6697"/>
                      </a:lnTo>
                      <a:lnTo>
                        <a:pt x="16627" y="6659"/>
                      </a:lnTo>
                      <a:lnTo>
                        <a:pt x="16628" y="6657"/>
                      </a:lnTo>
                      <a:lnTo>
                        <a:pt x="16631" y="6646"/>
                      </a:lnTo>
                      <a:lnTo>
                        <a:pt x="16628" y="6641"/>
                      </a:lnTo>
                      <a:lnTo>
                        <a:pt x="16620" y="6635"/>
                      </a:lnTo>
                      <a:lnTo>
                        <a:pt x="16613" y="6633"/>
                      </a:lnTo>
                      <a:lnTo>
                        <a:pt x="16611" y="6631"/>
                      </a:lnTo>
                      <a:lnTo>
                        <a:pt x="16605" y="6631"/>
                      </a:lnTo>
                      <a:lnTo>
                        <a:pt x="16589" y="6624"/>
                      </a:lnTo>
                      <a:lnTo>
                        <a:pt x="16621" y="6580"/>
                      </a:lnTo>
                      <a:lnTo>
                        <a:pt x="16626" y="6578"/>
                      </a:lnTo>
                      <a:lnTo>
                        <a:pt x="16682" y="6562"/>
                      </a:lnTo>
                      <a:lnTo>
                        <a:pt x="16700" y="6564"/>
                      </a:lnTo>
                      <a:lnTo>
                        <a:pt x="16705" y="6564"/>
                      </a:lnTo>
                      <a:lnTo>
                        <a:pt x="16739" y="6526"/>
                      </a:lnTo>
                      <a:lnTo>
                        <a:pt x="16740" y="6524"/>
                      </a:lnTo>
                      <a:lnTo>
                        <a:pt x="16754" y="6506"/>
                      </a:lnTo>
                      <a:lnTo>
                        <a:pt x="16745" y="6500"/>
                      </a:lnTo>
                      <a:lnTo>
                        <a:pt x="16766" y="6455"/>
                      </a:lnTo>
                      <a:lnTo>
                        <a:pt x="16794" y="6400"/>
                      </a:lnTo>
                      <a:lnTo>
                        <a:pt x="16826" y="6367"/>
                      </a:lnTo>
                      <a:lnTo>
                        <a:pt x="16835" y="6367"/>
                      </a:lnTo>
                      <a:lnTo>
                        <a:pt x="16846" y="6363"/>
                      </a:lnTo>
                      <a:lnTo>
                        <a:pt x="16847" y="6363"/>
                      </a:lnTo>
                      <a:lnTo>
                        <a:pt x="16876" y="6339"/>
                      </a:lnTo>
                      <a:lnTo>
                        <a:pt x="16944" y="6277"/>
                      </a:lnTo>
                      <a:lnTo>
                        <a:pt x="17004" y="6241"/>
                      </a:lnTo>
                      <a:lnTo>
                        <a:pt x="17011" y="6229"/>
                      </a:lnTo>
                      <a:lnTo>
                        <a:pt x="17012" y="6225"/>
                      </a:lnTo>
                      <a:lnTo>
                        <a:pt x="17011" y="6222"/>
                      </a:lnTo>
                      <a:lnTo>
                        <a:pt x="17009" y="6221"/>
                      </a:lnTo>
                      <a:lnTo>
                        <a:pt x="17011" y="6214"/>
                      </a:lnTo>
                      <a:lnTo>
                        <a:pt x="17020" y="6209"/>
                      </a:lnTo>
                      <a:lnTo>
                        <a:pt x="17038" y="6203"/>
                      </a:lnTo>
                      <a:lnTo>
                        <a:pt x="17047" y="6200"/>
                      </a:lnTo>
                      <a:lnTo>
                        <a:pt x="17057" y="6206"/>
                      </a:lnTo>
                      <a:lnTo>
                        <a:pt x="17058" y="6208"/>
                      </a:lnTo>
                      <a:lnTo>
                        <a:pt x="17063" y="6206"/>
                      </a:lnTo>
                      <a:lnTo>
                        <a:pt x="17084" y="6195"/>
                      </a:lnTo>
                      <a:lnTo>
                        <a:pt x="17098" y="6184"/>
                      </a:lnTo>
                      <a:lnTo>
                        <a:pt x="17098" y="6181"/>
                      </a:lnTo>
                      <a:lnTo>
                        <a:pt x="17098" y="6180"/>
                      </a:lnTo>
                      <a:lnTo>
                        <a:pt x="17097" y="6177"/>
                      </a:lnTo>
                      <a:lnTo>
                        <a:pt x="17096" y="6175"/>
                      </a:lnTo>
                      <a:lnTo>
                        <a:pt x="17093" y="6172"/>
                      </a:lnTo>
                      <a:lnTo>
                        <a:pt x="17088" y="6170"/>
                      </a:lnTo>
                      <a:lnTo>
                        <a:pt x="17083" y="6160"/>
                      </a:lnTo>
                      <a:lnTo>
                        <a:pt x="17078" y="6133"/>
                      </a:lnTo>
                      <a:lnTo>
                        <a:pt x="17078" y="6131"/>
                      </a:lnTo>
                      <a:lnTo>
                        <a:pt x="17082" y="6131"/>
                      </a:lnTo>
                      <a:lnTo>
                        <a:pt x="17129" y="6138"/>
                      </a:lnTo>
                      <a:lnTo>
                        <a:pt x="17161" y="6143"/>
                      </a:lnTo>
                      <a:lnTo>
                        <a:pt x="17192" y="6134"/>
                      </a:lnTo>
                      <a:lnTo>
                        <a:pt x="17194" y="6133"/>
                      </a:lnTo>
                      <a:lnTo>
                        <a:pt x="17204" y="6124"/>
                      </a:lnTo>
                      <a:lnTo>
                        <a:pt x="17231" y="6092"/>
                      </a:lnTo>
                      <a:lnTo>
                        <a:pt x="17260" y="6093"/>
                      </a:lnTo>
                      <a:lnTo>
                        <a:pt x="17334" y="6085"/>
                      </a:lnTo>
                      <a:lnTo>
                        <a:pt x="17343" y="6082"/>
                      </a:lnTo>
                      <a:lnTo>
                        <a:pt x="17379" y="6067"/>
                      </a:lnTo>
                      <a:lnTo>
                        <a:pt x="17381" y="6066"/>
                      </a:lnTo>
                      <a:lnTo>
                        <a:pt x="17385" y="6061"/>
                      </a:lnTo>
                      <a:lnTo>
                        <a:pt x="17386" y="6058"/>
                      </a:lnTo>
                      <a:lnTo>
                        <a:pt x="17386" y="6052"/>
                      </a:lnTo>
                      <a:lnTo>
                        <a:pt x="17388" y="6050"/>
                      </a:lnTo>
                      <a:lnTo>
                        <a:pt x="17404" y="6034"/>
                      </a:lnTo>
                      <a:lnTo>
                        <a:pt x="17422" y="6010"/>
                      </a:lnTo>
                      <a:lnTo>
                        <a:pt x="17431" y="5999"/>
                      </a:lnTo>
                      <a:lnTo>
                        <a:pt x="17438" y="5986"/>
                      </a:lnTo>
                      <a:lnTo>
                        <a:pt x="17441" y="5980"/>
                      </a:lnTo>
                      <a:lnTo>
                        <a:pt x="17442" y="5975"/>
                      </a:lnTo>
                      <a:lnTo>
                        <a:pt x="17443" y="5969"/>
                      </a:lnTo>
                      <a:lnTo>
                        <a:pt x="17443" y="5964"/>
                      </a:lnTo>
                      <a:lnTo>
                        <a:pt x="17443" y="5959"/>
                      </a:lnTo>
                      <a:lnTo>
                        <a:pt x="17438" y="5929"/>
                      </a:lnTo>
                      <a:lnTo>
                        <a:pt x="17437" y="5928"/>
                      </a:lnTo>
                      <a:lnTo>
                        <a:pt x="17442" y="5923"/>
                      </a:lnTo>
                      <a:lnTo>
                        <a:pt x="17450" y="5911"/>
                      </a:lnTo>
                      <a:lnTo>
                        <a:pt x="17463" y="5890"/>
                      </a:lnTo>
                      <a:lnTo>
                        <a:pt x="17477" y="5866"/>
                      </a:lnTo>
                      <a:lnTo>
                        <a:pt x="17484" y="5855"/>
                      </a:lnTo>
                      <a:lnTo>
                        <a:pt x="17492" y="5845"/>
                      </a:lnTo>
                      <a:lnTo>
                        <a:pt x="17501" y="5835"/>
                      </a:lnTo>
                      <a:lnTo>
                        <a:pt x="17509" y="5826"/>
                      </a:lnTo>
                      <a:lnTo>
                        <a:pt x="17525" y="5819"/>
                      </a:lnTo>
                      <a:lnTo>
                        <a:pt x="17530" y="5815"/>
                      </a:lnTo>
                      <a:lnTo>
                        <a:pt x="17534" y="5811"/>
                      </a:lnTo>
                      <a:lnTo>
                        <a:pt x="17535" y="5806"/>
                      </a:lnTo>
                      <a:lnTo>
                        <a:pt x="17538" y="5800"/>
                      </a:lnTo>
                      <a:lnTo>
                        <a:pt x="17550" y="5771"/>
                      </a:lnTo>
                      <a:lnTo>
                        <a:pt x="17591" y="5730"/>
                      </a:lnTo>
                      <a:lnTo>
                        <a:pt x="17604" y="5725"/>
                      </a:lnTo>
                      <a:lnTo>
                        <a:pt x="17630" y="5722"/>
                      </a:lnTo>
                      <a:lnTo>
                        <a:pt x="17632" y="5721"/>
                      </a:lnTo>
                      <a:lnTo>
                        <a:pt x="17632" y="5716"/>
                      </a:lnTo>
                      <a:lnTo>
                        <a:pt x="17624" y="5707"/>
                      </a:lnTo>
                      <a:lnTo>
                        <a:pt x="17627" y="5683"/>
                      </a:lnTo>
                      <a:lnTo>
                        <a:pt x="17662" y="5648"/>
                      </a:lnTo>
                      <a:lnTo>
                        <a:pt x="17694" y="5619"/>
                      </a:lnTo>
                      <a:lnTo>
                        <a:pt x="17696" y="5617"/>
                      </a:lnTo>
                      <a:lnTo>
                        <a:pt x="17706" y="5615"/>
                      </a:lnTo>
                      <a:lnTo>
                        <a:pt x="17708" y="5615"/>
                      </a:lnTo>
                      <a:lnTo>
                        <a:pt x="17712" y="5617"/>
                      </a:lnTo>
                      <a:lnTo>
                        <a:pt x="17711" y="5620"/>
                      </a:lnTo>
                      <a:lnTo>
                        <a:pt x="17729" y="5616"/>
                      </a:lnTo>
                      <a:lnTo>
                        <a:pt x="17795" y="5545"/>
                      </a:lnTo>
                      <a:lnTo>
                        <a:pt x="17803" y="5524"/>
                      </a:lnTo>
                      <a:lnTo>
                        <a:pt x="17801" y="5522"/>
                      </a:lnTo>
                      <a:lnTo>
                        <a:pt x="17801" y="5516"/>
                      </a:lnTo>
                      <a:lnTo>
                        <a:pt x="17803" y="5513"/>
                      </a:lnTo>
                      <a:lnTo>
                        <a:pt x="17811" y="5499"/>
                      </a:lnTo>
                      <a:lnTo>
                        <a:pt x="17814" y="5493"/>
                      </a:lnTo>
                      <a:lnTo>
                        <a:pt x="17830" y="5483"/>
                      </a:lnTo>
                      <a:lnTo>
                        <a:pt x="17871" y="5465"/>
                      </a:lnTo>
                      <a:lnTo>
                        <a:pt x="17880" y="5461"/>
                      </a:lnTo>
                      <a:lnTo>
                        <a:pt x="17882" y="5460"/>
                      </a:lnTo>
                      <a:lnTo>
                        <a:pt x="17883" y="5461"/>
                      </a:lnTo>
                      <a:lnTo>
                        <a:pt x="17886" y="5466"/>
                      </a:lnTo>
                      <a:lnTo>
                        <a:pt x="17887" y="5468"/>
                      </a:lnTo>
                      <a:lnTo>
                        <a:pt x="17890" y="5468"/>
                      </a:lnTo>
                      <a:lnTo>
                        <a:pt x="17893" y="5466"/>
                      </a:lnTo>
                      <a:lnTo>
                        <a:pt x="17916" y="5453"/>
                      </a:lnTo>
                      <a:lnTo>
                        <a:pt x="17917" y="5451"/>
                      </a:lnTo>
                      <a:lnTo>
                        <a:pt x="17929" y="5412"/>
                      </a:lnTo>
                      <a:lnTo>
                        <a:pt x="17933" y="5390"/>
                      </a:lnTo>
                      <a:lnTo>
                        <a:pt x="17933" y="5369"/>
                      </a:lnTo>
                      <a:lnTo>
                        <a:pt x="17979" y="5319"/>
                      </a:lnTo>
                      <a:lnTo>
                        <a:pt x="17980" y="5317"/>
                      </a:lnTo>
                      <a:lnTo>
                        <a:pt x="17980" y="5310"/>
                      </a:lnTo>
                      <a:lnTo>
                        <a:pt x="17979" y="5308"/>
                      </a:lnTo>
                      <a:lnTo>
                        <a:pt x="17980" y="5304"/>
                      </a:lnTo>
                      <a:lnTo>
                        <a:pt x="17984" y="5289"/>
                      </a:lnTo>
                      <a:lnTo>
                        <a:pt x="17995" y="5258"/>
                      </a:lnTo>
                      <a:lnTo>
                        <a:pt x="18006" y="5235"/>
                      </a:lnTo>
                      <a:lnTo>
                        <a:pt x="18013" y="5222"/>
                      </a:lnTo>
                      <a:lnTo>
                        <a:pt x="18017" y="5215"/>
                      </a:lnTo>
                      <a:lnTo>
                        <a:pt x="18024" y="5209"/>
                      </a:lnTo>
                      <a:lnTo>
                        <a:pt x="18026" y="5207"/>
                      </a:lnTo>
                      <a:lnTo>
                        <a:pt x="18036" y="5144"/>
                      </a:lnTo>
                      <a:lnTo>
                        <a:pt x="18036" y="5138"/>
                      </a:lnTo>
                      <a:lnTo>
                        <a:pt x="18035" y="5124"/>
                      </a:lnTo>
                      <a:lnTo>
                        <a:pt x="18031" y="5102"/>
                      </a:lnTo>
                      <a:lnTo>
                        <a:pt x="18034" y="5086"/>
                      </a:lnTo>
                      <a:lnTo>
                        <a:pt x="18037" y="5079"/>
                      </a:lnTo>
                      <a:lnTo>
                        <a:pt x="18050" y="5064"/>
                      </a:lnTo>
                      <a:lnTo>
                        <a:pt x="18072" y="5042"/>
                      </a:lnTo>
                      <a:lnTo>
                        <a:pt x="18091" y="5040"/>
                      </a:lnTo>
                      <a:lnTo>
                        <a:pt x="18093" y="5040"/>
                      </a:lnTo>
                      <a:lnTo>
                        <a:pt x="18095" y="5037"/>
                      </a:lnTo>
                      <a:lnTo>
                        <a:pt x="18111" y="5014"/>
                      </a:lnTo>
                      <a:lnTo>
                        <a:pt x="18112" y="5006"/>
                      </a:lnTo>
                      <a:lnTo>
                        <a:pt x="18114" y="4999"/>
                      </a:lnTo>
                      <a:lnTo>
                        <a:pt x="18119" y="4987"/>
                      </a:lnTo>
                      <a:lnTo>
                        <a:pt x="18124" y="4982"/>
                      </a:lnTo>
                      <a:lnTo>
                        <a:pt x="18126" y="4982"/>
                      </a:lnTo>
                      <a:lnTo>
                        <a:pt x="18132" y="4982"/>
                      </a:lnTo>
                      <a:lnTo>
                        <a:pt x="18174" y="5004"/>
                      </a:lnTo>
                      <a:lnTo>
                        <a:pt x="18218" y="5057"/>
                      </a:lnTo>
                      <a:lnTo>
                        <a:pt x="18232" y="5084"/>
                      </a:lnTo>
                      <a:lnTo>
                        <a:pt x="18273" y="5102"/>
                      </a:lnTo>
                      <a:lnTo>
                        <a:pt x="18275" y="5102"/>
                      </a:lnTo>
                      <a:lnTo>
                        <a:pt x="18292" y="5102"/>
                      </a:lnTo>
                      <a:lnTo>
                        <a:pt x="18329" y="5098"/>
                      </a:lnTo>
                      <a:lnTo>
                        <a:pt x="18333" y="5097"/>
                      </a:lnTo>
                      <a:lnTo>
                        <a:pt x="18370" y="5097"/>
                      </a:lnTo>
                      <a:lnTo>
                        <a:pt x="18374" y="5099"/>
                      </a:lnTo>
                      <a:lnTo>
                        <a:pt x="18379" y="5101"/>
                      </a:lnTo>
                      <a:lnTo>
                        <a:pt x="18396" y="5099"/>
                      </a:lnTo>
                      <a:lnTo>
                        <a:pt x="18445" y="5092"/>
                      </a:lnTo>
                      <a:lnTo>
                        <a:pt x="18476" y="5087"/>
                      </a:lnTo>
                      <a:lnTo>
                        <a:pt x="18477" y="5086"/>
                      </a:lnTo>
                      <a:lnTo>
                        <a:pt x="18478" y="5081"/>
                      </a:lnTo>
                      <a:lnTo>
                        <a:pt x="18477" y="5078"/>
                      </a:lnTo>
                      <a:lnTo>
                        <a:pt x="18492" y="5063"/>
                      </a:lnTo>
                      <a:lnTo>
                        <a:pt x="18497" y="5063"/>
                      </a:lnTo>
                      <a:lnTo>
                        <a:pt x="18532" y="5071"/>
                      </a:lnTo>
                      <a:lnTo>
                        <a:pt x="18537" y="5078"/>
                      </a:lnTo>
                      <a:lnTo>
                        <a:pt x="18539" y="5081"/>
                      </a:lnTo>
                      <a:lnTo>
                        <a:pt x="18560" y="5083"/>
                      </a:lnTo>
                      <a:lnTo>
                        <a:pt x="18563" y="5083"/>
                      </a:lnTo>
                      <a:lnTo>
                        <a:pt x="18575" y="5076"/>
                      </a:lnTo>
                      <a:lnTo>
                        <a:pt x="18584" y="5063"/>
                      </a:lnTo>
                      <a:lnTo>
                        <a:pt x="18587" y="5060"/>
                      </a:lnTo>
                      <a:lnTo>
                        <a:pt x="18589" y="5055"/>
                      </a:lnTo>
                      <a:lnTo>
                        <a:pt x="18592" y="5042"/>
                      </a:lnTo>
                      <a:lnTo>
                        <a:pt x="18603" y="4997"/>
                      </a:lnTo>
                      <a:lnTo>
                        <a:pt x="18604" y="4979"/>
                      </a:lnTo>
                      <a:lnTo>
                        <a:pt x="18601" y="4970"/>
                      </a:lnTo>
                      <a:lnTo>
                        <a:pt x="18587" y="4951"/>
                      </a:lnTo>
                      <a:lnTo>
                        <a:pt x="18583" y="4948"/>
                      </a:lnTo>
                      <a:lnTo>
                        <a:pt x="18577" y="4945"/>
                      </a:lnTo>
                      <a:lnTo>
                        <a:pt x="18570" y="4943"/>
                      </a:lnTo>
                      <a:lnTo>
                        <a:pt x="18560" y="4939"/>
                      </a:lnTo>
                      <a:lnTo>
                        <a:pt x="18543" y="4928"/>
                      </a:lnTo>
                      <a:lnTo>
                        <a:pt x="18539" y="4923"/>
                      </a:lnTo>
                      <a:lnTo>
                        <a:pt x="18514" y="4893"/>
                      </a:lnTo>
                      <a:lnTo>
                        <a:pt x="18511" y="4888"/>
                      </a:lnTo>
                      <a:lnTo>
                        <a:pt x="18507" y="4878"/>
                      </a:lnTo>
                      <a:lnTo>
                        <a:pt x="18505" y="4867"/>
                      </a:lnTo>
                      <a:lnTo>
                        <a:pt x="18502" y="4867"/>
                      </a:lnTo>
                      <a:lnTo>
                        <a:pt x="18498" y="4863"/>
                      </a:lnTo>
                      <a:lnTo>
                        <a:pt x="18495" y="4858"/>
                      </a:lnTo>
                      <a:lnTo>
                        <a:pt x="18488" y="4845"/>
                      </a:lnTo>
                      <a:lnTo>
                        <a:pt x="18477" y="4815"/>
                      </a:lnTo>
                      <a:lnTo>
                        <a:pt x="18477" y="4812"/>
                      </a:lnTo>
                      <a:lnTo>
                        <a:pt x="18477" y="4805"/>
                      </a:lnTo>
                      <a:lnTo>
                        <a:pt x="18478" y="4804"/>
                      </a:lnTo>
                      <a:lnTo>
                        <a:pt x="18543" y="4772"/>
                      </a:lnTo>
                      <a:lnTo>
                        <a:pt x="18551" y="4769"/>
                      </a:lnTo>
                      <a:lnTo>
                        <a:pt x="18565" y="4766"/>
                      </a:lnTo>
                      <a:lnTo>
                        <a:pt x="18574" y="4765"/>
                      </a:lnTo>
                      <a:lnTo>
                        <a:pt x="18594" y="4764"/>
                      </a:lnTo>
                      <a:lnTo>
                        <a:pt x="18600" y="4765"/>
                      </a:lnTo>
                      <a:lnTo>
                        <a:pt x="18603" y="4766"/>
                      </a:lnTo>
                      <a:lnTo>
                        <a:pt x="18604" y="4769"/>
                      </a:lnTo>
                      <a:lnTo>
                        <a:pt x="18605" y="4770"/>
                      </a:lnTo>
                      <a:lnTo>
                        <a:pt x="18606" y="4772"/>
                      </a:lnTo>
                      <a:lnTo>
                        <a:pt x="18609" y="4772"/>
                      </a:lnTo>
                      <a:lnTo>
                        <a:pt x="18613" y="4774"/>
                      </a:lnTo>
                      <a:lnTo>
                        <a:pt x="18620" y="4774"/>
                      </a:lnTo>
                      <a:lnTo>
                        <a:pt x="18625" y="4772"/>
                      </a:lnTo>
                      <a:lnTo>
                        <a:pt x="18646" y="4765"/>
                      </a:lnTo>
                      <a:lnTo>
                        <a:pt x="18649" y="4761"/>
                      </a:lnTo>
                      <a:lnTo>
                        <a:pt x="18649" y="4759"/>
                      </a:lnTo>
                      <a:lnTo>
                        <a:pt x="18649" y="4756"/>
                      </a:lnTo>
                      <a:lnTo>
                        <a:pt x="18651" y="4753"/>
                      </a:lnTo>
                      <a:lnTo>
                        <a:pt x="18656" y="4750"/>
                      </a:lnTo>
                      <a:lnTo>
                        <a:pt x="18693" y="4731"/>
                      </a:lnTo>
                      <a:lnTo>
                        <a:pt x="18718" y="4728"/>
                      </a:lnTo>
                      <a:lnTo>
                        <a:pt x="18722" y="4728"/>
                      </a:lnTo>
                      <a:lnTo>
                        <a:pt x="18729" y="4730"/>
                      </a:lnTo>
                      <a:lnTo>
                        <a:pt x="18732" y="4730"/>
                      </a:lnTo>
                      <a:lnTo>
                        <a:pt x="18749" y="4729"/>
                      </a:lnTo>
                      <a:lnTo>
                        <a:pt x="18754" y="4728"/>
                      </a:lnTo>
                      <a:lnTo>
                        <a:pt x="18758" y="4728"/>
                      </a:lnTo>
                      <a:lnTo>
                        <a:pt x="18759" y="4727"/>
                      </a:lnTo>
                      <a:lnTo>
                        <a:pt x="18800" y="4662"/>
                      </a:lnTo>
                      <a:lnTo>
                        <a:pt x="18829" y="4611"/>
                      </a:lnTo>
                      <a:lnTo>
                        <a:pt x="18824" y="4595"/>
                      </a:lnTo>
                      <a:lnTo>
                        <a:pt x="18818" y="4555"/>
                      </a:lnTo>
                      <a:lnTo>
                        <a:pt x="18820" y="4549"/>
                      </a:lnTo>
                      <a:lnTo>
                        <a:pt x="18823" y="4544"/>
                      </a:lnTo>
                      <a:lnTo>
                        <a:pt x="18847" y="4504"/>
                      </a:lnTo>
                      <a:lnTo>
                        <a:pt x="18852" y="4502"/>
                      </a:lnTo>
                      <a:lnTo>
                        <a:pt x="18881" y="4502"/>
                      </a:lnTo>
                      <a:lnTo>
                        <a:pt x="18885" y="4503"/>
                      </a:lnTo>
                      <a:lnTo>
                        <a:pt x="18912" y="4517"/>
                      </a:lnTo>
                      <a:lnTo>
                        <a:pt x="18923" y="4513"/>
                      </a:lnTo>
                      <a:lnTo>
                        <a:pt x="18966" y="4478"/>
                      </a:lnTo>
                      <a:lnTo>
                        <a:pt x="18968" y="4474"/>
                      </a:lnTo>
                      <a:lnTo>
                        <a:pt x="18969" y="4461"/>
                      </a:lnTo>
                      <a:lnTo>
                        <a:pt x="18969" y="4458"/>
                      </a:lnTo>
                      <a:lnTo>
                        <a:pt x="18967" y="4442"/>
                      </a:lnTo>
                      <a:lnTo>
                        <a:pt x="18964" y="4435"/>
                      </a:lnTo>
                      <a:lnTo>
                        <a:pt x="18962" y="4431"/>
                      </a:lnTo>
                      <a:lnTo>
                        <a:pt x="18959" y="4425"/>
                      </a:lnTo>
                      <a:lnTo>
                        <a:pt x="18956" y="4403"/>
                      </a:lnTo>
                      <a:lnTo>
                        <a:pt x="18952" y="4377"/>
                      </a:lnTo>
                      <a:lnTo>
                        <a:pt x="18949" y="4350"/>
                      </a:lnTo>
                      <a:lnTo>
                        <a:pt x="18949" y="4319"/>
                      </a:lnTo>
                      <a:lnTo>
                        <a:pt x="18949" y="4290"/>
                      </a:lnTo>
                      <a:lnTo>
                        <a:pt x="18951" y="4262"/>
                      </a:lnTo>
                      <a:lnTo>
                        <a:pt x="18954" y="4237"/>
                      </a:lnTo>
                      <a:lnTo>
                        <a:pt x="18958" y="4216"/>
                      </a:lnTo>
                      <a:lnTo>
                        <a:pt x="18966" y="4208"/>
                      </a:lnTo>
                      <a:lnTo>
                        <a:pt x="18970" y="4206"/>
                      </a:lnTo>
                      <a:lnTo>
                        <a:pt x="18975" y="4207"/>
                      </a:lnTo>
                      <a:lnTo>
                        <a:pt x="19018" y="4218"/>
                      </a:lnTo>
                      <a:lnTo>
                        <a:pt x="19066" y="4228"/>
                      </a:lnTo>
                      <a:lnTo>
                        <a:pt x="19089" y="4230"/>
                      </a:lnTo>
                      <a:lnTo>
                        <a:pt x="19091" y="4230"/>
                      </a:lnTo>
                      <a:lnTo>
                        <a:pt x="19093" y="4233"/>
                      </a:lnTo>
                      <a:lnTo>
                        <a:pt x="19095" y="4236"/>
                      </a:lnTo>
                      <a:lnTo>
                        <a:pt x="19096" y="4254"/>
                      </a:lnTo>
                      <a:lnTo>
                        <a:pt x="19096" y="4267"/>
                      </a:lnTo>
                      <a:lnTo>
                        <a:pt x="19097" y="4277"/>
                      </a:lnTo>
                      <a:lnTo>
                        <a:pt x="19098" y="4280"/>
                      </a:lnTo>
                      <a:lnTo>
                        <a:pt x="19107" y="4308"/>
                      </a:lnTo>
                      <a:lnTo>
                        <a:pt x="19111" y="4312"/>
                      </a:lnTo>
                      <a:lnTo>
                        <a:pt x="19115" y="4314"/>
                      </a:lnTo>
                      <a:lnTo>
                        <a:pt x="19142" y="4334"/>
                      </a:lnTo>
                      <a:lnTo>
                        <a:pt x="19183" y="4359"/>
                      </a:lnTo>
                      <a:lnTo>
                        <a:pt x="19231" y="4384"/>
                      </a:lnTo>
                      <a:lnTo>
                        <a:pt x="19245" y="4403"/>
                      </a:lnTo>
                      <a:lnTo>
                        <a:pt x="19249" y="4407"/>
                      </a:lnTo>
                      <a:lnTo>
                        <a:pt x="19254" y="4410"/>
                      </a:lnTo>
                      <a:lnTo>
                        <a:pt x="19259" y="4410"/>
                      </a:lnTo>
                      <a:lnTo>
                        <a:pt x="19244" y="4386"/>
                      </a:lnTo>
                      <a:lnTo>
                        <a:pt x="19243" y="4348"/>
                      </a:lnTo>
                      <a:lnTo>
                        <a:pt x="19244" y="4344"/>
                      </a:lnTo>
                      <a:lnTo>
                        <a:pt x="19245" y="4339"/>
                      </a:lnTo>
                      <a:lnTo>
                        <a:pt x="19243" y="4333"/>
                      </a:lnTo>
                      <a:lnTo>
                        <a:pt x="19235" y="4321"/>
                      </a:lnTo>
                      <a:lnTo>
                        <a:pt x="19226" y="4312"/>
                      </a:lnTo>
                      <a:lnTo>
                        <a:pt x="19212" y="4302"/>
                      </a:lnTo>
                      <a:lnTo>
                        <a:pt x="19207" y="4299"/>
                      </a:lnTo>
                      <a:lnTo>
                        <a:pt x="19204" y="4299"/>
                      </a:lnTo>
                      <a:lnTo>
                        <a:pt x="19202" y="4299"/>
                      </a:lnTo>
                      <a:lnTo>
                        <a:pt x="19195" y="4300"/>
                      </a:lnTo>
                      <a:lnTo>
                        <a:pt x="19190" y="4303"/>
                      </a:lnTo>
                      <a:lnTo>
                        <a:pt x="19187" y="4307"/>
                      </a:lnTo>
                      <a:lnTo>
                        <a:pt x="19184" y="4307"/>
                      </a:lnTo>
                      <a:lnTo>
                        <a:pt x="19182" y="4308"/>
                      </a:lnTo>
                      <a:lnTo>
                        <a:pt x="19166" y="4303"/>
                      </a:lnTo>
                      <a:lnTo>
                        <a:pt x="19162" y="4302"/>
                      </a:lnTo>
                      <a:lnTo>
                        <a:pt x="19161" y="4299"/>
                      </a:lnTo>
                      <a:lnTo>
                        <a:pt x="19161" y="4298"/>
                      </a:lnTo>
                      <a:lnTo>
                        <a:pt x="19159" y="4294"/>
                      </a:lnTo>
                      <a:lnTo>
                        <a:pt x="19164" y="4283"/>
                      </a:lnTo>
                      <a:lnTo>
                        <a:pt x="19168" y="4277"/>
                      </a:lnTo>
                      <a:lnTo>
                        <a:pt x="19177" y="4267"/>
                      </a:lnTo>
                      <a:lnTo>
                        <a:pt x="19193" y="4252"/>
                      </a:lnTo>
                      <a:lnTo>
                        <a:pt x="19221" y="4225"/>
                      </a:lnTo>
                      <a:lnTo>
                        <a:pt x="19266" y="4193"/>
                      </a:lnTo>
                      <a:lnTo>
                        <a:pt x="19274" y="4190"/>
                      </a:lnTo>
                      <a:lnTo>
                        <a:pt x="19280" y="4189"/>
                      </a:lnTo>
                      <a:lnTo>
                        <a:pt x="19287" y="4192"/>
                      </a:lnTo>
                      <a:lnTo>
                        <a:pt x="19291" y="4193"/>
                      </a:lnTo>
                      <a:lnTo>
                        <a:pt x="19296" y="4195"/>
                      </a:lnTo>
                      <a:lnTo>
                        <a:pt x="19301" y="4193"/>
                      </a:lnTo>
                      <a:lnTo>
                        <a:pt x="19340" y="4182"/>
                      </a:lnTo>
                      <a:lnTo>
                        <a:pt x="19343" y="4179"/>
                      </a:lnTo>
                      <a:lnTo>
                        <a:pt x="19368" y="4148"/>
                      </a:lnTo>
                      <a:lnTo>
                        <a:pt x="19369" y="4143"/>
                      </a:lnTo>
                      <a:lnTo>
                        <a:pt x="19369" y="4140"/>
                      </a:lnTo>
                      <a:lnTo>
                        <a:pt x="19368" y="4135"/>
                      </a:lnTo>
                      <a:lnTo>
                        <a:pt x="19368" y="4133"/>
                      </a:lnTo>
                      <a:lnTo>
                        <a:pt x="19347" y="4099"/>
                      </a:lnTo>
                      <a:lnTo>
                        <a:pt x="19347" y="4094"/>
                      </a:lnTo>
                      <a:lnTo>
                        <a:pt x="19347" y="4090"/>
                      </a:lnTo>
                      <a:lnTo>
                        <a:pt x="19356" y="4020"/>
                      </a:lnTo>
                      <a:lnTo>
                        <a:pt x="19369" y="3979"/>
                      </a:lnTo>
                      <a:lnTo>
                        <a:pt x="19369" y="3972"/>
                      </a:lnTo>
                      <a:lnTo>
                        <a:pt x="19369" y="3918"/>
                      </a:lnTo>
                      <a:lnTo>
                        <a:pt x="19362" y="3895"/>
                      </a:lnTo>
                      <a:lnTo>
                        <a:pt x="19359" y="3890"/>
                      </a:lnTo>
                      <a:lnTo>
                        <a:pt x="19358" y="3889"/>
                      </a:lnTo>
                      <a:lnTo>
                        <a:pt x="19354" y="3887"/>
                      </a:lnTo>
                      <a:lnTo>
                        <a:pt x="19347" y="3883"/>
                      </a:lnTo>
                      <a:lnTo>
                        <a:pt x="19333" y="3875"/>
                      </a:lnTo>
                      <a:lnTo>
                        <a:pt x="19313" y="3843"/>
                      </a:lnTo>
                      <a:lnTo>
                        <a:pt x="19297" y="3793"/>
                      </a:lnTo>
                      <a:lnTo>
                        <a:pt x="19285" y="3751"/>
                      </a:lnTo>
                      <a:lnTo>
                        <a:pt x="19284" y="3739"/>
                      </a:lnTo>
                      <a:lnTo>
                        <a:pt x="19274" y="3668"/>
                      </a:lnTo>
                      <a:lnTo>
                        <a:pt x="19272" y="3648"/>
                      </a:lnTo>
                      <a:lnTo>
                        <a:pt x="19272" y="3643"/>
                      </a:lnTo>
                      <a:lnTo>
                        <a:pt x="19275" y="3638"/>
                      </a:lnTo>
                      <a:lnTo>
                        <a:pt x="19286" y="3628"/>
                      </a:lnTo>
                      <a:lnTo>
                        <a:pt x="19146" y="3362"/>
                      </a:lnTo>
                      <a:lnTo>
                        <a:pt x="19128" y="3340"/>
                      </a:lnTo>
                      <a:lnTo>
                        <a:pt x="19126" y="3336"/>
                      </a:lnTo>
                      <a:lnTo>
                        <a:pt x="19122" y="3335"/>
                      </a:lnTo>
                      <a:lnTo>
                        <a:pt x="19108" y="3331"/>
                      </a:lnTo>
                      <a:lnTo>
                        <a:pt x="19106" y="3331"/>
                      </a:lnTo>
                      <a:lnTo>
                        <a:pt x="19105" y="3330"/>
                      </a:lnTo>
                      <a:lnTo>
                        <a:pt x="19085" y="3315"/>
                      </a:lnTo>
                      <a:lnTo>
                        <a:pt x="19084" y="3313"/>
                      </a:lnTo>
                      <a:lnTo>
                        <a:pt x="19084" y="3310"/>
                      </a:lnTo>
                      <a:lnTo>
                        <a:pt x="19084" y="3305"/>
                      </a:lnTo>
                      <a:lnTo>
                        <a:pt x="19086" y="3301"/>
                      </a:lnTo>
                      <a:lnTo>
                        <a:pt x="19111" y="3269"/>
                      </a:lnTo>
                      <a:lnTo>
                        <a:pt x="19118" y="3262"/>
                      </a:lnTo>
                      <a:lnTo>
                        <a:pt x="19125" y="3257"/>
                      </a:lnTo>
                      <a:lnTo>
                        <a:pt x="19128" y="3254"/>
                      </a:lnTo>
                      <a:lnTo>
                        <a:pt x="19133" y="3253"/>
                      </a:lnTo>
                      <a:lnTo>
                        <a:pt x="19135" y="3254"/>
                      </a:lnTo>
                      <a:lnTo>
                        <a:pt x="19141" y="3258"/>
                      </a:lnTo>
                      <a:lnTo>
                        <a:pt x="19143" y="3258"/>
                      </a:lnTo>
                      <a:lnTo>
                        <a:pt x="19147" y="3258"/>
                      </a:lnTo>
                      <a:lnTo>
                        <a:pt x="19157" y="3255"/>
                      </a:lnTo>
                      <a:lnTo>
                        <a:pt x="19173" y="3244"/>
                      </a:lnTo>
                      <a:lnTo>
                        <a:pt x="19228" y="3203"/>
                      </a:lnTo>
                      <a:lnTo>
                        <a:pt x="19260" y="3149"/>
                      </a:lnTo>
                      <a:lnTo>
                        <a:pt x="19265" y="3137"/>
                      </a:lnTo>
                      <a:lnTo>
                        <a:pt x="19267" y="3132"/>
                      </a:lnTo>
                      <a:lnTo>
                        <a:pt x="19267" y="3131"/>
                      </a:lnTo>
                      <a:lnTo>
                        <a:pt x="19267" y="3125"/>
                      </a:lnTo>
                      <a:lnTo>
                        <a:pt x="19266" y="3117"/>
                      </a:lnTo>
                      <a:lnTo>
                        <a:pt x="19264" y="3116"/>
                      </a:lnTo>
                      <a:lnTo>
                        <a:pt x="19259" y="3115"/>
                      </a:lnTo>
                      <a:lnTo>
                        <a:pt x="19258" y="3114"/>
                      </a:lnTo>
                      <a:lnTo>
                        <a:pt x="19256" y="3109"/>
                      </a:lnTo>
                      <a:lnTo>
                        <a:pt x="19255" y="3106"/>
                      </a:lnTo>
                      <a:lnTo>
                        <a:pt x="19256" y="3098"/>
                      </a:lnTo>
                      <a:lnTo>
                        <a:pt x="19256" y="3091"/>
                      </a:lnTo>
                      <a:lnTo>
                        <a:pt x="19259" y="3086"/>
                      </a:lnTo>
                      <a:lnTo>
                        <a:pt x="19259" y="3085"/>
                      </a:lnTo>
                      <a:lnTo>
                        <a:pt x="19289" y="3050"/>
                      </a:lnTo>
                      <a:lnTo>
                        <a:pt x="19297" y="3018"/>
                      </a:lnTo>
                      <a:lnTo>
                        <a:pt x="19299" y="3014"/>
                      </a:lnTo>
                      <a:lnTo>
                        <a:pt x="19300" y="3012"/>
                      </a:lnTo>
                      <a:lnTo>
                        <a:pt x="19306" y="3008"/>
                      </a:lnTo>
                      <a:lnTo>
                        <a:pt x="19308" y="3008"/>
                      </a:lnTo>
                      <a:lnTo>
                        <a:pt x="19311" y="3008"/>
                      </a:lnTo>
                      <a:lnTo>
                        <a:pt x="19316" y="3008"/>
                      </a:lnTo>
                      <a:lnTo>
                        <a:pt x="19317" y="3009"/>
                      </a:lnTo>
                      <a:lnTo>
                        <a:pt x="19320" y="3012"/>
                      </a:lnTo>
                      <a:lnTo>
                        <a:pt x="19323" y="3018"/>
                      </a:lnTo>
                      <a:lnTo>
                        <a:pt x="19326" y="3024"/>
                      </a:lnTo>
                      <a:lnTo>
                        <a:pt x="19328" y="3027"/>
                      </a:lnTo>
                      <a:lnTo>
                        <a:pt x="19333" y="3032"/>
                      </a:lnTo>
                      <a:lnTo>
                        <a:pt x="19343" y="3038"/>
                      </a:lnTo>
                      <a:lnTo>
                        <a:pt x="19356" y="3043"/>
                      </a:lnTo>
                      <a:lnTo>
                        <a:pt x="19404" y="3044"/>
                      </a:lnTo>
                      <a:lnTo>
                        <a:pt x="19482" y="3047"/>
                      </a:lnTo>
                      <a:lnTo>
                        <a:pt x="19492" y="3047"/>
                      </a:lnTo>
                      <a:lnTo>
                        <a:pt x="19554" y="3048"/>
                      </a:lnTo>
                      <a:lnTo>
                        <a:pt x="19608" y="3050"/>
                      </a:lnTo>
                      <a:lnTo>
                        <a:pt x="19641" y="3050"/>
                      </a:lnTo>
                      <a:lnTo>
                        <a:pt x="19653" y="3055"/>
                      </a:lnTo>
                      <a:lnTo>
                        <a:pt x="19660" y="3055"/>
                      </a:lnTo>
                      <a:lnTo>
                        <a:pt x="19673" y="3058"/>
                      </a:lnTo>
                      <a:lnTo>
                        <a:pt x="19679" y="3057"/>
                      </a:lnTo>
                      <a:lnTo>
                        <a:pt x="19684" y="3052"/>
                      </a:lnTo>
                      <a:lnTo>
                        <a:pt x="19699" y="3037"/>
                      </a:lnTo>
                      <a:lnTo>
                        <a:pt x="19702" y="3030"/>
                      </a:lnTo>
                      <a:lnTo>
                        <a:pt x="19712" y="3016"/>
                      </a:lnTo>
                      <a:lnTo>
                        <a:pt x="19721" y="2993"/>
                      </a:lnTo>
                      <a:lnTo>
                        <a:pt x="19720" y="2982"/>
                      </a:lnTo>
                      <a:lnTo>
                        <a:pt x="19717" y="2975"/>
                      </a:lnTo>
                      <a:lnTo>
                        <a:pt x="19715" y="2971"/>
                      </a:lnTo>
                      <a:lnTo>
                        <a:pt x="19710" y="2963"/>
                      </a:lnTo>
                      <a:lnTo>
                        <a:pt x="19704" y="2955"/>
                      </a:lnTo>
                      <a:lnTo>
                        <a:pt x="19696" y="2945"/>
                      </a:lnTo>
                      <a:lnTo>
                        <a:pt x="19691" y="2911"/>
                      </a:lnTo>
                      <a:lnTo>
                        <a:pt x="19687" y="2883"/>
                      </a:lnTo>
                      <a:lnTo>
                        <a:pt x="19687" y="2869"/>
                      </a:lnTo>
                      <a:lnTo>
                        <a:pt x="19687" y="2855"/>
                      </a:lnTo>
                      <a:lnTo>
                        <a:pt x="19690" y="2840"/>
                      </a:lnTo>
                      <a:lnTo>
                        <a:pt x="19694" y="2823"/>
                      </a:lnTo>
                      <a:lnTo>
                        <a:pt x="19697" y="2819"/>
                      </a:lnTo>
                      <a:lnTo>
                        <a:pt x="19741" y="2778"/>
                      </a:lnTo>
                      <a:lnTo>
                        <a:pt x="19745" y="2777"/>
                      </a:lnTo>
                      <a:lnTo>
                        <a:pt x="19756" y="2773"/>
                      </a:lnTo>
                      <a:lnTo>
                        <a:pt x="19751" y="2753"/>
                      </a:lnTo>
                      <a:lnTo>
                        <a:pt x="19748" y="2680"/>
                      </a:lnTo>
                      <a:lnTo>
                        <a:pt x="19745" y="2634"/>
                      </a:lnTo>
                      <a:lnTo>
                        <a:pt x="19745" y="2632"/>
                      </a:lnTo>
                      <a:lnTo>
                        <a:pt x="19764" y="2627"/>
                      </a:lnTo>
                      <a:lnTo>
                        <a:pt x="19766" y="2627"/>
                      </a:lnTo>
                      <a:lnTo>
                        <a:pt x="19779" y="2596"/>
                      </a:lnTo>
                      <a:lnTo>
                        <a:pt x="19784" y="2531"/>
                      </a:lnTo>
                      <a:lnTo>
                        <a:pt x="19783" y="2527"/>
                      </a:lnTo>
                      <a:lnTo>
                        <a:pt x="19782" y="2524"/>
                      </a:lnTo>
                      <a:lnTo>
                        <a:pt x="19778" y="2488"/>
                      </a:lnTo>
                      <a:lnTo>
                        <a:pt x="19800" y="2461"/>
                      </a:lnTo>
                      <a:lnTo>
                        <a:pt x="19814" y="2433"/>
                      </a:lnTo>
                      <a:lnTo>
                        <a:pt x="19813" y="2429"/>
                      </a:lnTo>
                      <a:lnTo>
                        <a:pt x="19813" y="2427"/>
                      </a:lnTo>
                      <a:lnTo>
                        <a:pt x="19805" y="2374"/>
                      </a:lnTo>
                      <a:lnTo>
                        <a:pt x="19805" y="2372"/>
                      </a:lnTo>
                      <a:lnTo>
                        <a:pt x="19803" y="2367"/>
                      </a:lnTo>
                      <a:lnTo>
                        <a:pt x="19799" y="2363"/>
                      </a:lnTo>
                      <a:lnTo>
                        <a:pt x="19798" y="2361"/>
                      </a:lnTo>
                      <a:lnTo>
                        <a:pt x="19791" y="2356"/>
                      </a:lnTo>
                      <a:lnTo>
                        <a:pt x="19784" y="2356"/>
                      </a:lnTo>
                      <a:lnTo>
                        <a:pt x="19776" y="2355"/>
                      </a:lnTo>
                      <a:lnTo>
                        <a:pt x="19773" y="2355"/>
                      </a:lnTo>
                      <a:lnTo>
                        <a:pt x="19771" y="2351"/>
                      </a:lnTo>
                      <a:lnTo>
                        <a:pt x="19769" y="2350"/>
                      </a:lnTo>
                      <a:lnTo>
                        <a:pt x="19768" y="2345"/>
                      </a:lnTo>
                      <a:lnTo>
                        <a:pt x="19767" y="2338"/>
                      </a:lnTo>
                      <a:lnTo>
                        <a:pt x="19767" y="2336"/>
                      </a:lnTo>
                      <a:lnTo>
                        <a:pt x="19772" y="2292"/>
                      </a:lnTo>
                      <a:lnTo>
                        <a:pt x="19773" y="2286"/>
                      </a:lnTo>
                      <a:lnTo>
                        <a:pt x="19777" y="2281"/>
                      </a:lnTo>
                      <a:lnTo>
                        <a:pt x="19783" y="2275"/>
                      </a:lnTo>
                      <a:lnTo>
                        <a:pt x="19787" y="2270"/>
                      </a:lnTo>
                      <a:lnTo>
                        <a:pt x="19788" y="2268"/>
                      </a:lnTo>
                      <a:lnTo>
                        <a:pt x="19789" y="2265"/>
                      </a:lnTo>
                      <a:lnTo>
                        <a:pt x="19791" y="2261"/>
                      </a:lnTo>
                      <a:lnTo>
                        <a:pt x="19793" y="2256"/>
                      </a:lnTo>
                      <a:lnTo>
                        <a:pt x="19794" y="2240"/>
                      </a:lnTo>
                      <a:lnTo>
                        <a:pt x="19791" y="2200"/>
                      </a:lnTo>
                      <a:lnTo>
                        <a:pt x="19789" y="2194"/>
                      </a:lnTo>
                      <a:lnTo>
                        <a:pt x="19787" y="2191"/>
                      </a:lnTo>
                      <a:lnTo>
                        <a:pt x="19786" y="2189"/>
                      </a:lnTo>
                      <a:lnTo>
                        <a:pt x="19778" y="2184"/>
                      </a:lnTo>
                      <a:lnTo>
                        <a:pt x="19776" y="2182"/>
                      </a:lnTo>
                      <a:lnTo>
                        <a:pt x="19774" y="2179"/>
                      </a:lnTo>
                      <a:lnTo>
                        <a:pt x="19773" y="2177"/>
                      </a:lnTo>
                      <a:lnTo>
                        <a:pt x="19772" y="2172"/>
                      </a:lnTo>
                      <a:lnTo>
                        <a:pt x="19772" y="2167"/>
                      </a:lnTo>
                      <a:lnTo>
                        <a:pt x="19773" y="2162"/>
                      </a:lnTo>
                      <a:lnTo>
                        <a:pt x="19776" y="2158"/>
                      </a:lnTo>
                      <a:lnTo>
                        <a:pt x="19776" y="2155"/>
                      </a:lnTo>
                      <a:lnTo>
                        <a:pt x="19777" y="2131"/>
                      </a:lnTo>
                      <a:lnTo>
                        <a:pt x="19776" y="2127"/>
                      </a:lnTo>
                      <a:lnTo>
                        <a:pt x="19773" y="2117"/>
                      </a:lnTo>
                      <a:lnTo>
                        <a:pt x="19772" y="2111"/>
                      </a:lnTo>
                      <a:lnTo>
                        <a:pt x="19771" y="2089"/>
                      </a:lnTo>
                      <a:lnTo>
                        <a:pt x="19772" y="2063"/>
                      </a:lnTo>
                      <a:lnTo>
                        <a:pt x="19773" y="2058"/>
                      </a:lnTo>
                      <a:lnTo>
                        <a:pt x="19776" y="2050"/>
                      </a:lnTo>
                      <a:lnTo>
                        <a:pt x="19777" y="2050"/>
                      </a:lnTo>
                      <a:lnTo>
                        <a:pt x="19791" y="2043"/>
                      </a:lnTo>
                      <a:lnTo>
                        <a:pt x="19796" y="2039"/>
                      </a:lnTo>
                      <a:lnTo>
                        <a:pt x="19797" y="2036"/>
                      </a:lnTo>
                      <a:lnTo>
                        <a:pt x="19797" y="2032"/>
                      </a:lnTo>
                      <a:lnTo>
                        <a:pt x="19797" y="2029"/>
                      </a:lnTo>
                      <a:lnTo>
                        <a:pt x="19797" y="2023"/>
                      </a:lnTo>
                      <a:lnTo>
                        <a:pt x="19794" y="2019"/>
                      </a:lnTo>
                      <a:lnTo>
                        <a:pt x="19766" y="1984"/>
                      </a:lnTo>
                      <a:lnTo>
                        <a:pt x="19756" y="1976"/>
                      </a:lnTo>
                      <a:lnTo>
                        <a:pt x="19758" y="1964"/>
                      </a:lnTo>
                      <a:lnTo>
                        <a:pt x="19776" y="1900"/>
                      </a:lnTo>
                      <a:lnTo>
                        <a:pt x="19779" y="1891"/>
                      </a:lnTo>
                      <a:lnTo>
                        <a:pt x="19787" y="1884"/>
                      </a:lnTo>
                      <a:lnTo>
                        <a:pt x="19794" y="1879"/>
                      </a:lnTo>
                      <a:lnTo>
                        <a:pt x="19802" y="1875"/>
                      </a:lnTo>
                      <a:lnTo>
                        <a:pt x="19809" y="1874"/>
                      </a:lnTo>
                      <a:lnTo>
                        <a:pt x="19817" y="1872"/>
                      </a:lnTo>
                      <a:lnTo>
                        <a:pt x="19823" y="1870"/>
                      </a:lnTo>
                      <a:lnTo>
                        <a:pt x="19830" y="1867"/>
                      </a:lnTo>
                      <a:lnTo>
                        <a:pt x="19837" y="1864"/>
                      </a:lnTo>
                      <a:lnTo>
                        <a:pt x="19848" y="1845"/>
                      </a:lnTo>
                      <a:lnTo>
                        <a:pt x="19866" y="1793"/>
                      </a:lnTo>
                      <a:lnTo>
                        <a:pt x="19880" y="1720"/>
                      </a:lnTo>
                      <a:lnTo>
                        <a:pt x="19879" y="1713"/>
                      </a:lnTo>
                      <a:lnTo>
                        <a:pt x="19878" y="1708"/>
                      </a:lnTo>
                      <a:lnTo>
                        <a:pt x="19876" y="1706"/>
                      </a:lnTo>
                      <a:lnTo>
                        <a:pt x="19871" y="1702"/>
                      </a:lnTo>
                      <a:lnTo>
                        <a:pt x="19858" y="1696"/>
                      </a:lnTo>
                      <a:lnTo>
                        <a:pt x="19850" y="1692"/>
                      </a:lnTo>
                      <a:lnTo>
                        <a:pt x="19843" y="1687"/>
                      </a:lnTo>
                      <a:lnTo>
                        <a:pt x="19841" y="1685"/>
                      </a:lnTo>
                      <a:lnTo>
                        <a:pt x="19840" y="1684"/>
                      </a:lnTo>
                      <a:lnTo>
                        <a:pt x="19827" y="1658"/>
                      </a:lnTo>
                      <a:lnTo>
                        <a:pt x="19823" y="1655"/>
                      </a:lnTo>
                      <a:lnTo>
                        <a:pt x="19818" y="1651"/>
                      </a:lnTo>
                      <a:lnTo>
                        <a:pt x="19813" y="1653"/>
                      </a:lnTo>
                      <a:lnTo>
                        <a:pt x="19808" y="1653"/>
                      </a:lnTo>
                      <a:lnTo>
                        <a:pt x="19804" y="1650"/>
                      </a:lnTo>
                      <a:lnTo>
                        <a:pt x="19802" y="1649"/>
                      </a:lnTo>
                      <a:lnTo>
                        <a:pt x="19798" y="1645"/>
                      </a:lnTo>
                      <a:lnTo>
                        <a:pt x="19781" y="1620"/>
                      </a:lnTo>
                      <a:lnTo>
                        <a:pt x="19781" y="1618"/>
                      </a:lnTo>
                      <a:lnTo>
                        <a:pt x="19779" y="1615"/>
                      </a:lnTo>
                      <a:lnTo>
                        <a:pt x="19777" y="1603"/>
                      </a:lnTo>
                      <a:lnTo>
                        <a:pt x="19777" y="1594"/>
                      </a:lnTo>
                      <a:lnTo>
                        <a:pt x="19777" y="1585"/>
                      </a:lnTo>
                      <a:lnTo>
                        <a:pt x="19781" y="1577"/>
                      </a:lnTo>
                      <a:lnTo>
                        <a:pt x="19787" y="1571"/>
                      </a:lnTo>
                      <a:lnTo>
                        <a:pt x="19794" y="1566"/>
                      </a:lnTo>
                      <a:lnTo>
                        <a:pt x="19796" y="1563"/>
                      </a:lnTo>
                      <a:lnTo>
                        <a:pt x="19797" y="1558"/>
                      </a:lnTo>
                      <a:lnTo>
                        <a:pt x="19797" y="1557"/>
                      </a:lnTo>
                      <a:lnTo>
                        <a:pt x="19793" y="1523"/>
                      </a:lnTo>
                      <a:lnTo>
                        <a:pt x="19791" y="1518"/>
                      </a:lnTo>
                      <a:lnTo>
                        <a:pt x="19787" y="1513"/>
                      </a:lnTo>
                      <a:lnTo>
                        <a:pt x="19787" y="1512"/>
                      </a:lnTo>
                      <a:lnTo>
                        <a:pt x="19786" y="1505"/>
                      </a:lnTo>
                      <a:lnTo>
                        <a:pt x="19788" y="1491"/>
                      </a:lnTo>
                      <a:lnTo>
                        <a:pt x="19791" y="1485"/>
                      </a:lnTo>
                      <a:lnTo>
                        <a:pt x="19793" y="1484"/>
                      </a:lnTo>
                      <a:lnTo>
                        <a:pt x="19797" y="1481"/>
                      </a:lnTo>
                      <a:lnTo>
                        <a:pt x="19789" y="1481"/>
                      </a:lnTo>
                      <a:lnTo>
                        <a:pt x="19766" y="1480"/>
                      </a:lnTo>
                      <a:lnTo>
                        <a:pt x="19758" y="1477"/>
                      </a:lnTo>
                      <a:lnTo>
                        <a:pt x="19753" y="1475"/>
                      </a:lnTo>
                      <a:lnTo>
                        <a:pt x="19750" y="1474"/>
                      </a:lnTo>
                      <a:lnTo>
                        <a:pt x="19745" y="1470"/>
                      </a:lnTo>
                      <a:lnTo>
                        <a:pt x="19737" y="1459"/>
                      </a:lnTo>
                      <a:lnTo>
                        <a:pt x="19735" y="1457"/>
                      </a:lnTo>
                      <a:lnTo>
                        <a:pt x="19735" y="1455"/>
                      </a:lnTo>
                      <a:lnTo>
                        <a:pt x="19735" y="1454"/>
                      </a:lnTo>
                      <a:lnTo>
                        <a:pt x="19731" y="1459"/>
                      </a:lnTo>
                      <a:lnTo>
                        <a:pt x="19727" y="1464"/>
                      </a:lnTo>
                      <a:lnTo>
                        <a:pt x="19722" y="1467"/>
                      </a:lnTo>
                      <a:lnTo>
                        <a:pt x="19718" y="1469"/>
                      </a:lnTo>
                      <a:lnTo>
                        <a:pt x="19714" y="1469"/>
                      </a:lnTo>
                      <a:lnTo>
                        <a:pt x="19704" y="1466"/>
                      </a:lnTo>
                      <a:lnTo>
                        <a:pt x="19692" y="1461"/>
                      </a:lnTo>
                      <a:lnTo>
                        <a:pt x="19686" y="1457"/>
                      </a:lnTo>
                      <a:lnTo>
                        <a:pt x="19645" y="1477"/>
                      </a:lnTo>
                      <a:lnTo>
                        <a:pt x="19641" y="1480"/>
                      </a:lnTo>
                      <a:lnTo>
                        <a:pt x="19639" y="1484"/>
                      </a:lnTo>
                      <a:lnTo>
                        <a:pt x="19636" y="1487"/>
                      </a:lnTo>
                      <a:lnTo>
                        <a:pt x="19632" y="1495"/>
                      </a:lnTo>
                      <a:lnTo>
                        <a:pt x="19630" y="1496"/>
                      </a:lnTo>
                      <a:lnTo>
                        <a:pt x="19625" y="1501"/>
                      </a:lnTo>
                      <a:lnTo>
                        <a:pt x="19599" y="1513"/>
                      </a:lnTo>
                      <a:lnTo>
                        <a:pt x="19590" y="1515"/>
                      </a:lnTo>
                      <a:lnTo>
                        <a:pt x="19584" y="1518"/>
                      </a:lnTo>
                      <a:lnTo>
                        <a:pt x="19581" y="1523"/>
                      </a:lnTo>
                      <a:lnTo>
                        <a:pt x="19577" y="1530"/>
                      </a:lnTo>
                      <a:lnTo>
                        <a:pt x="19577" y="1533"/>
                      </a:lnTo>
                      <a:lnTo>
                        <a:pt x="19547" y="1559"/>
                      </a:lnTo>
                      <a:lnTo>
                        <a:pt x="19508" y="1577"/>
                      </a:lnTo>
                      <a:lnTo>
                        <a:pt x="19474" y="1623"/>
                      </a:lnTo>
                      <a:lnTo>
                        <a:pt x="19471" y="1624"/>
                      </a:lnTo>
                      <a:lnTo>
                        <a:pt x="19470" y="1631"/>
                      </a:lnTo>
                      <a:lnTo>
                        <a:pt x="19467" y="1639"/>
                      </a:lnTo>
                      <a:lnTo>
                        <a:pt x="19467" y="1650"/>
                      </a:lnTo>
                      <a:lnTo>
                        <a:pt x="19466" y="1660"/>
                      </a:lnTo>
                      <a:lnTo>
                        <a:pt x="19463" y="1672"/>
                      </a:lnTo>
                      <a:lnTo>
                        <a:pt x="19461" y="1674"/>
                      </a:lnTo>
                      <a:lnTo>
                        <a:pt x="19459" y="1675"/>
                      </a:lnTo>
                      <a:lnTo>
                        <a:pt x="19455" y="1677"/>
                      </a:lnTo>
                      <a:lnTo>
                        <a:pt x="19434" y="1680"/>
                      </a:lnTo>
                      <a:lnTo>
                        <a:pt x="19413" y="1681"/>
                      </a:lnTo>
                      <a:lnTo>
                        <a:pt x="19392" y="1681"/>
                      </a:lnTo>
                      <a:lnTo>
                        <a:pt x="19371" y="1682"/>
                      </a:lnTo>
                      <a:lnTo>
                        <a:pt x="19366" y="1684"/>
                      </a:lnTo>
                      <a:lnTo>
                        <a:pt x="19332" y="1699"/>
                      </a:lnTo>
                      <a:lnTo>
                        <a:pt x="19330" y="1702"/>
                      </a:lnTo>
                      <a:lnTo>
                        <a:pt x="19323" y="1712"/>
                      </a:lnTo>
                      <a:lnTo>
                        <a:pt x="19284" y="1757"/>
                      </a:lnTo>
                      <a:lnTo>
                        <a:pt x="19246" y="1794"/>
                      </a:lnTo>
                      <a:lnTo>
                        <a:pt x="19233" y="1825"/>
                      </a:lnTo>
                      <a:lnTo>
                        <a:pt x="19235" y="1831"/>
                      </a:lnTo>
                      <a:lnTo>
                        <a:pt x="19235" y="1838"/>
                      </a:lnTo>
                      <a:lnTo>
                        <a:pt x="19229" y="1899"/>
                      </a:lnTo>
                      <a:lnTo>
                        <a:pt x="19228" y="1901"/>
                      </a:lnTo>
                      <a:lnTo>
                        <a:pt x="19228" y="1904"/>
                      </a:lnTo>
                      <a:lnTo>
                        <a:pt x="19225" y="1907"/>
                      </a:lnTo>
                      <a:lnTo>
                        <a:pt x="19219" y="1913"/>
                      </a:lnTo>
                      <a:lnTo>
                        <a:pt x="19215" y="1916"/>
                      </a:lnTo>
                      <a:lnTo>
                        <a:pt x="19213" y="1917"/>
                      </a:lnTo>
                      <a:lnTo>
                        <a:pt x="19197" y="1920"/>
                      </a:lnTo>
                      <a:lnTo>
                        <a:pt x="19180" y="1920"/>
                      </a:lnTo>
                      <a:lnTo>
                        <a:pt x="19173" y="1918"/>
                      </a:lnTo>
                      <a:lnTo>
                        <a:pt x="19168" y="1917"/>
                      </a:lnTo>
                      <a:lnTo>
                        <a:pt x="19166" y="1917"/>
                      </a:lnTo>
                      <a:lnTo>
                        <a:pt x="19161" y="1917"/>
                      </a:lnTo>
                      <a:lnTo>
                        <a:pt x="19154" y="1920"/>
                      </a:lnTo>
                      <a:lnTo>
                        <a:pt x="19148" y="1922"/>
                      </a:lnTo>
                      <a:lnTo>
                        <a:pt x="19143" y="1925"/>
                      </a:lnTo>
                      <a:lnTo>
                        <a:pt x="19137" y="1928"/>
                      </a:lnTo>
                      <a:lnTo>
                        <a:pt x="19127" y="1936"/>
                      </a:lnTo>
                      <a:lnTo>
                        <a:pt x="19118" y="1945"/>
                      </a:lnTo>
                      <a:lnTo>
                        <a:pt x="19096" y="1958"/>
                      </a:lnTo>
                      <a:lnTo>
                        <a:pt x="19039" y="1986"/>
                      </a:lnTo>
                      <a:lnTo>
                        <a:pt x="19026" y="1988"/>
                      </a:lnTo>
                      <a:lnTo>
                        <a:pt x="19013" y="1992"/>
                      </a:lnTo>
                      <a:lnTo>
                        <a:pt x="18998" y="1993"/>
                      </a:lnTo>
                      <a:lnTo>
                        <a:pt x="18984" y="1993"/>
                      </a:lnTo>
                      <a:lnTo>
                        <a:pt x="18982" y="1992"/>
                      </a:lnTo>
                      <a:lnTo>
                        <a:pt x="18977" y="1991"/>
                      </a:lnTo>
                      <a:lnTo>
                        <a:pt x="18968" y="1992"/>
                      </a:lnTo>
                      <a:lnTo>
                        <a:pt x="18963" y="1993"/>
                      </a:lnTo>
                      <a:lnTo>
                        <a:pt x="18956" y="2004"/>
                      </a:lnTo>
                      <a:lnTo>
                        <a:pt x="18951" y="2012"/>
                      </a:lnTo>
                      <a:lnTo>
                        <a:pt x="18947" y="2017"/>
                      </a:lnTo>
                      <a:lnTo>
                        <a:pt x="18937" y="2019"/>
                      </a:lnTo>
                      <a:lnTo>
                        <a:pt x="18932" y="2019"/>
                      </a:lnTo>
                      <a:lnTo>
                        <a:pt x="18931" y="2018"/>
                      </a:lnTo>
                      <a:lnTo>
                        <a:pt x="18929" y="2017"/>
                      </a:lnTo>
                      <a:lnTo>
                        <a:pt x="18926" y="2010"/>
                      </a:lnTo>
                      <a:lnTo>
                        <a:pt x="18926" y="2008"/>
                      </a:lnTo>
                      <a:lnTo>
                        <a:pt x="18922" y="2000"/>
                      </a:lnTo>
                      <a:lnTo>
                        <a:pt x="18920" y="1997"/>
                      </a:lnTo>
                      <a:lnTo>
                        <a:pt x="18918" y="1997"/>
                      </a:lnTo>
                      <a:lnTo>
                        <a:pt x="18916" y="1995"/>
                      </a:lnTo>
                      <a:lnTo>
                        <a:pt x="18905" y="1994"/>
                      </a:lnTo>
                      <a:lnTo>
                        <a:pt x="18887" y="1994"/>
                      </a:lnTo>
                      <a:lnTo>
                        <a:pt x="18880" y="1997"/>
                      </a:lnTo>
                      <a:lnTo>
                        <a:pt x="18839" y="2012"/>
                      </a:lnTo>
                      <a:lnTo>
                        <a:pt x="18835" y="2014"/>
                      </a:lnTo>
                      <a:lnTo>
                        <a:pt x="18828" y="2019"/>
                      </a:lnTo>
                      <a:lnTo>
                        <a:pt x="18819" y="2029"/>
                      </a:lnTo>
                      <a:lnTo>
                        <a:pt x="18809" y="2038"/>
                      </a:lnTo>
                      <a:lnTo>
                        <a:pt x="18799" y="2045"/>
                      </a:lnTo>
                      <a:lnTo>
                        <a:pt x="18789" y="2054"/>
                      </a:lnTo>
                      <a:lnTo>
                        <a:pt x="18787" y="2054"/>
                      </a:lnTo>
                      <a:lnTo>
                        <a:pt x="18775" y="2055"/>
                      </a:lnTo>
                      <a:lnTo>
                        <a:pt x="18765" y="2055"/>
                      </a:lnTo>
                      <a:lnTo>
                        <a:pt x="18758" y="2054"/>
                      </a:lnTo>
                      <a:lnTo>
                        <a:pt x="18751" y="2050"/>
                      </a:lnTo>
                      <a:lnTo>
                        <a:pt x="18741" y="2046"/>
                      </a:lnTo>
                      <a:lnTo>
                        <a:pt x="18738" y="2043"/>
                      </a:lnTo>
                      <a:lnTo>
                        <a:pt x="18737" y="2036"/>
                      </a:lnTo>
                      <a:lnTo>
                        <a:pt x="18734" y="2028"/>
                      </a:lnTo>
                      <a:lnTo>
                        <a:pt x="18733" y="2010"/>
                      </a:lnTo>
                      <a:lnTo>
                        <a:pt x="18732" y="2008"/>
                      </a:lnTo>
                      <a:lnTo>
                        <a:pt x="18726" y="1997"/>
                      </a:lnTo>
                      <a:lnTo>
                        <a:pt x="18718" y="1987"/>
                      </a:lnTo>
                      <a:lnTo>
                        <a:pt x="18711" y="1977"/>
                      </a:lnTo>
                      <a:lnTo>
                        <a:pt x="18702" y="1968"/>
                      </a:lnTo>
                      <a:lnTo>
                        <a:pt x="18693" y="1961"/>
                      </a:lnTo>
                      <a:lnTo>
                        <a:pt x="18690" y="1958"/>
                      </a:lnTo>
                      <a:lnTo>
                        <a:pt x="18665" y="1946"/>
                      </a:lnTo>
                      <a:lnTo>
                        <a:pt x="18625" y="1922"/>
                      </a:lnTo>
                      <a:lnTo>
                        <a:pt x="18624" y="1921"/>
                      </a:lnTo>
                      <a:lnTo>
                        <a:pt x="18620" y="1917"/>
                      </a:lnTo>
                      <a:lnTo>
                        <a:pt x="18610" y="1899"/>
                      </a:lnTo>
                      <a:lnTo>
                        <a:pt x="18610" y="1887"/>
                      </a:lnTo>
                      <a:lnTo>
                        <a:pt x="18613" y="1880"/>
                      </a:lnTo>
                      <a:lnTo>
                        <a:pt x="18619" y="1874"/>
                      </a:lnTo>
                      <a:lnTo>
                        <a:pt x="18626" y="1861"/>
                      </a:lnTo>
                      <a:lnTo>
                        <a:pt x="18630" y="1856"/>
                      </a:lnTo>
                      <a:lnTo>
                        <a:pt x="18641" y="1803"/>
                      </a:lnTo>
                      <a:lnTo>
                        <a:pt x="18640" y="1800"/>
                      </a:lnTo>
                      <a:lnTo>
                        <a:pt x="18636" y="1793"/>
                      </a:lnTo>
                      <a:lnTo>
                        <a:pt x="18635" y="1790"/>
                      </a:lnTo>
                      <a:lnTo>
                        <a:pt x="18634" y="1787"/>
                      </a:lnTo>
                      <a:lnTo>
                        <a:pt x="18598" y="1756"/>
                      </a:lnTo>
                      <a:lnTo>
                        <a:pt x="18558" y="1738"/>
                      </a:lnTo>
                      <a:lnTo>
                        <a:pt x="18554" y="1736"/>
                      </a:lnTo>
                      <a:lnTo>
                        <a:pt x="18513" y="1691"/>
                      </a:lnTo>
                      <a:lnTo>
                        <a:pt x="18512" y="1687"/>
                      </a:lnTo>
                      <a:lnTo>
                        <a:pt x="18512" y="1681"/>
                      </a:lnTo>
                      <a:lnTo>
                        <a:pt x="18514" y="1666"/>
                      </a:lnTo>
                      <a:lnTo>
                        <a:pt x="18521" y="1598"/>
                      </a:lnTo>
                      <a:lnTo>
                        <a:pt x="18522" y="1593"/>
                      </a:lnTo>
                      <a:lnTo>
                        <a:pt x="18523" y="1589"/>
                      </a:lnTo>
                      <a:lnTo>
                        <a:pt x="18505" y="1569"/>
                      </a:lnTo>
                      <a:lnTo>
                        <a:pt x="18456" y="1569"/>
                      </a:lnTo>
                      <a:lnTo>
                        <a:pt x="18449" y="1572"/>
                      </a:lnTo>
                      <a:lnTo>
                        <a:pt x="18439" y="1577"/>
                      </a:lnTo>
                      <a:lnTo>
                        <a:pt x="18426" y="1585"/>
                      </a:lnTo>
                      <a:lnTo>
                        <a:pt x="18413" y="1597"/>
                      </a:lnTo>
                      <a:lnTo>
                        <a:pt x="18406" y="1600"/>
                      </a:lnTo>
                      <a:lnTo>
                        <a:pt x="18400" y="1602"/>
                      </a:lnTo>
                      <a:lnTo>
                        <a:pt x="18396" y="1602"/>
                      </a:lnTo>
                      <a:lnTo>
                        <a:pt x="18393" y="1600"/>
                      </a:lnTo>
                      <a:lnTo>
                        <a:pt x="18389" y="1598"/>
                      </a:lnTo>
                      <a:lnTo>
                        <a:pt x="18385" y="1594"/>
                      </a:lnTo>
                      <a:lnTo>
                        <a:pt x="18357" y="1582"/>
                      </a:lnTo>
                      <a:lnTo>
                        <a:pt x="18318" y="1563"/>
                      </a:lnTo>
                      <a:lnTo>
                        <a:pt x="18295" y="1556"/>
                      </a:lnTo>
                      <a:lnTo>
                        <a:pt x="18218" y="1498"/>
                      </a:lnTo>
                      <a:lnTo>
                        <a:pt x="18214" y="1495"/>
                      </a:lnTo>
                      <a:lnTo>
                        <a:pt x="18213" y="1492"/>
                      </a:lnTo>
                      <a:lnTo>
                        <a:pt x="18213" y="1491"/>
                      </a:lnTo>
                      <a:lnTo>
                        <a:pt x="18213" y="1481"/>
                      </a:lnTo>
                      <a:lnTo>
                        <a:pt x="18210" y="1477"/>
                      </a:lnTo>
                      <a:lnTo>
                        <a:pt x="18209" y="1474"/>
                      </a:lnTo>
                      <a:lnTo>
                        <a:pt x="18206" y="1467"/>
                      </a:lnTo>
                      <a:lnTo>
                        <a:pt x="18205" y="1465"/>
                      </a:lnTo>
                      <a:lnTo>
                        <a:pt x="18203" y="1464"/>
                      </a:lnTo>
                      <a:lnTo>
                        <a:pt x="18199" y="1461"/>
                      </a:lnTo>
                      <a:lnTo>
                        <a:pt x="18196" y="1460"/>
                      </a:lnTo>
                      <a:lnTo>
                        <a:pt x="18188" y="1461"/>
                      </a:lnTo>
                      <a:lnTo>
                        <a:pt x="18182" y="1464"/>
                      </a:lnTo>
                      <a:lnTo>
                        <a:pt x="18177" y="1466"/>
                      </a:lnTo>
                      <a:lnTo>
                        <a:pt x="18172" y="1470"/>
                      </a:lnTo>
                      <a:lnTo>
                        <a:pt x="18168" y="1472"/>
                      </a:lnTo>
                      <a:lnTo>
                        <a:pt x="18162" y="1472"/>
                      </a:lnTo>
                      <a:lnTo>
                        <a:pt x="18153" y="1469"/>
                      </a:lnTo>
                      <a:lnTo>
                        <a:pt x="18143" y="1461"/>
                      </a:lnTo>
                      <a:lnTo>
                        <a:pt x="18139" y="1455"/>
                      </a:lnTo>
                      <a:lnTo>
                        <a:pt x="18132" y="1424"/>
                      </a:lnTo>
                      <a:lnTo>
                        <a:pt x="18128" y="1421"/>
                      </a:lnTo>
                      <a:lnTo>
                        <a:pt x="18124" y="1418"/>
                      </a:lnTo>
                      <a:lnTo>
                        <a:pt x="18121" y="1416"/>
                      </a:lnTo>
                      <a:lnTo>
                        <a:pt x="18116" y="1415"/>
                      </a:lnTo>
                      <a:lnTo>
                        <a:pt x="18099" y="1414"/>
                      </a:lnTo>
                      <a:lnTo>
                        <a:pt x="18093" y="1414"/>
                      </a:lnTo>
                      <a:lnTo>
                        <a:pt x="18087" y="1418"/>
                      </a:lnTo>
                      <a:lnTo>
                        <a:pt x="18086" y="1420"/>
                      </a:lnTo>
                      <a:lnTo>
                        <a:pt x="18083" y="1426"/>
                      </a:lnTo>
                      <a:lnTo>
                        <a:pt x="18083" y="1433"/>
                      </a:lnTo>
                      <a:lnTo>
                        <a:pt x="18086" y="1440"/>
                      </a:lnTo>
                      <a:lnTo>
                        <a:pt x="18017" y="1474"/>
                      </a:lnTo>
                      <a:lnTo>
                        <a:pt x="18013" y="1475"/>
                      </a:lnTo>
                      <a:lnTo>
                        <a:pt x="18005" y="1474"/>
                      </a:lnTo>
                      <a:lnTo>
                        <a:pt x="17995" y="1471"/>
                      </a:lnTo>
                      <a:lnTo>
                        <a:pt x="17993" y="1467"/>
                      </a:lnTo>
                      <a:lnTo>
                        <a:pt x="17990" y="1464"/>
                      </a:lnTo>
                      <a:lnTo>
                        <a:pt x="17988" y="1457"/>
                      </a:lnTo>
                      <a:lnTo>
                        <a:pt x="17983" y="1452"/>
                      </a:lnTo>
                      <a:lnTo>
                        <a:pt x="17980" y="1449"/>
                      </a:lnTo>
                      <a:lnTo>
                        <a:pt x="17978" y="1446"/>
                      </a:lnTo>
                      <a:lnTo>
                        <a:pt x="17974" y="1443"/>
                      </a:lnTo>
                      <a:lnTo>
                        <a:pt x="17972" y="1441"/>
                      </a:lnTo>
                      <a:lnTo>
                        <a:pt x="17970" y="1441"/>
                      </a:lnTo>
                      <a:lnTo>
                        <a:pt x="17948" y="1441"/>
                      </a:lnTo>
                      <a:lnTo>
                        <a:pt x="17932" y="1434"/>
                      </a:lnTo>
                      <a:lnTo>
                        <a:pt x="17903" y="1408"/>
                      </a:lnTo>
                      <a:lnTo>
                        <a:pt x="17902" y="1404"/>
                      </a:lnTo>
                      <a:lnTo>
                        <a:pt x="17899" y="1400"/>
                      </a:lnTo>
                      <a:lnTo>
                        <a:pt x="17896" y="1399"/>
                      </a:lnTo>
                      <a:lnTo>
                        <a:pt x="17894" y="1399"/>
                      </a:lnTo>
                      <a:lnTo>
                        <a:pt x="17888" y="1399"/>
                      </a:lnTo>
                      <a:lnTo>
                        <a:pt x="17855" y="1400"/>
                      </a:lnTo>
                      <a:lnTo>
                        <a:pt x="17821" y="1409"/>
                      </a:lnTo>
                      <a:lnTo>
                        <a:pt x="17811" y="1411"/>
                      </a:lnTo>
                      <a:lnTo>
                        <a:pt x="17781" y="1424"/>
                      </a:lnTo>
                      <a:lnTo>
                        <a:pt x="17738" y="1449"/>
                      </a:lnTo>
                      <a:lnTo>
                        <a:pt x="17733" y="1454"/>
                      </a:lnTo>
                      <a:lnTo>
                        <a:pt x="17732" y="1455"/>
                      </a:lnTo>
                      <a:lnTo>
                        <a:pt x="17726" y="1459"/>
                      </a:lnTo>
                      <a:lnTo>
                        <a:pt x="17723" y="1459"/>
                      </a:lnTo>
                      <a:lnTo>
                        <a:pt x="17699" y="1462"/>
                      </a:lnTo>
                      <a:lnTo>
                        <a:pt x="17616" y="1460"/>
                      </a:lnTo>
                      <a:lnTo>
                        <a:pt x="17611" y="1459"/>
                      </a:lnTo>
                      <a:lnTo>
                        <a:pt x="17607" y="1456"/>
                      </a:lnTo>
                      <a:lnTo>
                        <a:pt x="17566" y="1435"/>
                      </a:lnTo>
                      <a:lnTo>
                        <a:pt x="17564" y="1433"/>
                      </a:lnTo>
                      <a:lnTo>
                        <a:pt x="17560" y="1426"/>
                      </a:lnTo>
                      <a:lnTo>
                        <a:pt x="17557" y="1418"/>
                      </a:lnTo>
                      <a:lnTo>
                        <a:pt x="17557" y="1415"/>
                      </a:lnTo>
                      <a:lnTo>
                        <a:pt x="17557" y="1411"/>
                      </a:lnTo>
                      <a:lnTo>
                        <a:pt x="17555" y="1405"/>
                      </a:lnTo>
                      <a:lnTo>
                        <a:pt x="17554" y="1404"/>
                      </a:lnTo>
                      <a:lnTo>
                        <a:pt x="17552" y="1400"/>
                      </a:lnTo>
                      <a:lnTo>
                        <a:pt x="17549" y="1399"/>
                      </a:lnTo>
                      <a:lnTo>
                        <a:pt x="17547" y="1398"/>
                      </a:lnTo>
                      <a:lnTo>
                        <a:pt x="17537" y="1395"/>
                      </a:lnTo>
                      <a:lnTo>
                        <a:pt x="17514" y="1394"/>
                      </a:lnTo>
                      <a:lnTo>
                        <a:pt x="17509" y="1394"/>
                      </a:lnTo>
                      <a:lnTo>
                        <a:pt x="17506" y="1393"/>
                      </a:lnTo>
                      <a:lnTo>
                        <a:pt x="17501" y="1387"/>
                      </a:lnTo>
                      <a:lnTo>
                        <a:pt x="17498" y="1383"/>
                      </a:lnTo>
                      <a:lnTo>
                        <a:pt x="17494" y="1375"/>
                      </a:lnTo>
                      <a:lnTo>
                        <a:pt x="17493" y="1372"/>
                      </a:lnTo>
                      <a:lnTo>
                        <a:pt x="17472" y="1310"/>
                      </a:lnTo>
                      <a:lnTo>
                        <a:pt x="17468" y="1292"/>
                      </a:lnTo>
                      <a:lnTo>
                        <a:pt x="17467" y="1284"/>
                      </a:lnTo>
                      <a:lnTo>
                        <a:pt x="17468" y="1281"/>
                      </a:lnTo>
                      <a:lnTo>
                        <a:pt x="17468" y="1274"/>
                      </a:lnTo>
                      <a:lnTo>
                        <a:pt x="17471" y="1269"/>
                      </a:lnTo>
                      <a:lnTo>
                        <a:pt x="17472" y="1264"/>
                      </a:lnTo>
                      <a:lnTo>
                        <a:pt x="17475" y="1260"/>
                      </a:lnTo>
                      <a:lnTo>
                        <a:pt x="17478" y="1254"/>
                      </a:lnTo>
                      <a:lnTo>
                        <a:pt x="17482" y="1244"/>
                      </a:lnTo>
                      <a:lnTo>
                        <a:pt x="17483" y="1234"/>
                      </a:lnTo>
                      <a:lnTo>
                        <a:pt x="17483" y="1228"/>
                      </a:lnTo>
                      <a:lnTo>
                        <a:pt x="17483" y="1221"/>
                      </a:lnTo>
                      <a:lnTo>
                        <a:pt x="17479" y="1206"/>
                      </a:lnTo>
                      <a:lnTo>
                        <a:pt x="17448" y="1197"/>
                      </a:lnTo>
                      <a:lnTo>
                        <a:pt x="17412" y="1187"/>
                      </a:lnTo>
                      <a:lnTo>
                        <a:pt x="17404" y="1183"/>
                      </a:lnTo>
                      <a:lnTo>
                        <a:pt x="17400" y="1180"/>
                      </a:lnTo>
                      <a:lnTo>
                        <a:pt x="17396" y="1178"/>
                      </a:lnTo>
                      <a:lnTo>
                        <a:pt x="17394" y="1174"/>
                      </a:lnTo>
                      <a:lnTo>
                        <a:pt x="17369" y="1118"/>
                      </a:lnTo>
                      <a:lnTo>
                        <a:pt x="17369" y="1112"/>
                      </a:lnTo>
                      <a:lnTo>
                        <a:pt x="17374" y="1085"/>
                      </a:lnTo>
                      <a:lnTo>
                        <a:pt x="17374" y="1083"/>
                      </a:lnTo>
                      <a:lnTo>
                        <a:pt x="17378" y="1078"/>
                      </a:lnTo>
                      <a:lnTo>
                        <a:pt x="17379" y="1075"/>
                      </a:lnTo>
                      <a:lnTo>
                        <a:pt x="17380" y="1071"/>
                      </a:lnTo>
                      <a:lnTo>
                        <a:pt x="17380" y="1067"/>
                      </a:lnTo>
                      <a:lnTo>
                        <a:pt x="17380" y="1062"/>
                      </a:lnTo>
                      <a:lnTo>
                        <a:pt x="17379" y="1059"/>
                      </a:lnTo>
                      <a:lnTo>
                        <a:pt x="17376" y="1055"/>
                      </a:lnTo>
                      <a:lnTo>
                        <a:pt x="17374" y="1051"/>
                      </a:lnTo>
                      <a:lnTo>
                        <a:pt x="17368" y="1044"/>
                      </a:lnTo>
                      <a:lnTo>
                        <a:pt x="17363" y="1040"/>
                      </a:lnTo>
                      <a:lnTo>
                        <a:pt x="17355" y="1033"/>
                      </a:lnTo>
                      <a:lnTo>
                        <a:pt x="17350" y="1028"/>
                      </a:lnTo>
                      <a:lnTo>
                        <a:pt x="17340" y="1016"/>
                      </a:lnTo>
                      <a:lnTo>
                        <a:pt x="17332" y="1005"/>
                      </a:lnTo>
                      <a:lnTo>
                        <a:pt x="17323" y="993"/>
                      </a:lnTo>
                      <a:lnTo>
                        <a:pt x="17314" y="980"/>
                      </a:lnTo>
                      <a:lnTo>
                        <a:pt x="17306" y="968"/>
                      </a:lnTo>
                      <a:lnTo>
                        <a:pt x="17298" y="955"/>
                      </a:lnTo>
                      <a:lnTo>
                        <a:pt x="17289" y="943"/>
                      </a:lnTo>
                      <a:lnTo>
                        <a:pt x="17279" y="932"/>
                      </a:lnTo>
                      <a:lnTo>
                        <a:pt x="17276" y="928"/>
                      </a:lnTo>
                      <a:lnTo>
                        <a:pt x="17268" y="923"/>
                      </a:lnTo>
                      <a:lnTo>
                        <a:pt x="17250" y="916"/>
                      </a:lnTo>
                      <a:lnTo>
                        <a:pt x="17247" y="914"/>
                      </a:lnTo>
                      <a:lnTo>
                        <a:pt x="17209" y="883"/>
                      </a:lnTo>
                      <a:lnTo>
                        <a:pt x="17206" y="880"/>
                      </a:lnTo>
                      <a:lnTo>
                        <a:pt x="17205" y="878"/>
                      </a:lnTo>
                      <a:lnTo>
                        <a:pt x="17204" y="873"/>
                      </a:lnTo>
                      <a:lnTo>
                        <a:pt x="17185" y="830"/>
                      </a:lnTo>
                      <a:lnTo>
                        <a:pt x="17184" y="826"/>
                      </a:lnTo>
                      <a:lnTo>
                        <a:pt x="17184" y="818"/>
                      </a:lnTo>
                      <a:lnTo>
                        <a:pt x="17185" y="806"/>
                      </a:lnTo>
                      <a:lnTo>
                        <a:pt x="17186" y="805"/>
                      </a:lnTo>
                      <a:lnTo>
                        <a:pt x="17190" y="793"/>
                      </a:lnTo>
                      <a:lnTo>
                        <a:pt x="17195" y="775"/>
                      </a:lnTo>
                      <a:lnTo>
                        <a:pt x="17195" y="773"/>
                      </a:lnTo>
                      <a:lnTo>
                        <a:pt x="17195" y="770"/>
                      </a:lnTo>
                      <a:lnTo>
                        <a:pt x="17194" y="765"/>
                      </a:lnTo>
                      <a:lnTo>
                        <a:pt x="17191" y="764"/>
                      </a:lnTo>
                      <a:lnTo>
                        <a:pt x="17188" y="762"/>
                      </a:lnTo>
                      <a:lnTo>
                        <a:pt x="17180" y="764"/>
                      </a:lnTo>
                      <a:lnTo>
                        <a:pt x="17173" y="767"/>
                      </a:lnTo>
                      <a:lnTo>
                        <a:pt x="17164" y="772"/>
                      </a:lnTo>
                      <a:lnTo>
                        <a:pt x="17163" y="774"/>
                      </a:lnTo>
                      <a:lnTo>
                        <a:pt x="17161" y="775"/>
                      </a:lnTo>
                      <a:lnTo>
                        <a:pt x="17161" y="782"/>
                      </a:lnTo>
                      <a:lnTo>
                        <a:pt x="17163" y="783"/>
                      </a:lnTo>
                      <a:lnTo>
                        <a:pt x="17170" y="788"/>
                      </a:lnTo>
                      <a:lnTo>
                        <a:pt x="17175" y="791"/>
                      </a:lnTo>
                      <a:lnTo>
                        <a:pt x="17179" y="795"/>
                      </a:lnTo>
                      <a:lnTo>
                        <a:pt x="17180" y="799"/>
                      </a:lnTo>
                      <a:lnTo>
                        <a:pt x="17179" y="801"/>
                      </a:lnTo>
                      <a:lnTo>
                        <a:pt x="17176" y="804"/>
                      </a:lnTo>
                      <a:lnTo>
                        <a:pt x="17174" y="805"/>
                      </a:lnTo>
                      <a:lnTo>
                        <a:pt x="17170" y="805"/>
                      </a:lnTo>
                      <a:lnTo>
                        <a:pt x="17165" y="805"/>
                      </a:lnTo>
                      <a:lnTo>
                        <a:pt x="17160" y="804"/>
                      </a:lnTo>
                      <a:lnTo>
                        <a:pt x="17156" y="800"/>
                      </a:lnTo>
                      <a:lnTo>
                        <a:pt x="17153" y="796"/>
                      </a:lnTo>
                      <a:lnTo>
                        <a:pt x="17149" y="791"/>
                      </a:lnTo>
                      <a:lnTo>
                        <a:pt x="17147" y="785"/>
                      </a:lnTo>
                      <a:lnTo>
                        <a:pt x="17147" y="778"/>
                      </a:lnTo>
                      <a:lnTo>
                        <a:pt x="17148" y="768"/>
                      </a:lnTo>
                      <a:lnTo>
                        <a:pt x="17149" y="767"/>
                      </a:lnTo>
                      <a:lnTo>
                        <a:pt x="17151" y="765"/>
                      </a:lnTo>
                      <a:lnTo>
                        <a:pt x="17159" y="763"/>
                      </a:lnTo>
                      <a:lnTo>
                        <a:pt x="17154" y="733"/>
                      </a:lnTo>
                      <a:lnTo>
                        <a:pt x="17128" y="685"/>
                      </a:lnTo>
                      <a:lnTo>
                        <a:pt x="17123" y="680"/>
                      </a:lnTo>
                      <a:lnTo>
                        <a:pt x="17120" y="680"/>
                      </a:lnTo>
                      <a:lnTo>
                        <a:pt x="17114" y="678"/>
                      </a:lnTo>
                      <a:lnTo>
                        <a:pt x="17099" y="678"/>
                      </a:lnTo>
                      <a:lnTo>
                        <a:pt x="17084" y="675"/>
                      </a:lnTo>
                      <a:lnTo>
                        <a:pt x="17081" y="670"/>
                      </a:lnTo>
                      <a:lnTo>
                        <a:pt x="17079" y="665"/>
                      </a:lnTo>
                      <a:lnTo>
                        <a:pt x="17084" y="657"/>
                      </a:lnTo>
                      <a:lnTo>
                        <a:pt x="17089" y="649"/>
                      </a:lnTo>
                      <a:lnTo>
                        <a:pt x="17092" y="644"/>
                      </a:lnTo>
                      <a:lnTo>
                        <a:pt x="17092" y="640"/>
                      </a:lnTo>
                      <a:lnTo>
                        <a:pt x="17089" y="634"/>
                      </a:lnTo>
                      <a:lnTo>
                        <a:pt x="17084" y="629"/>
                      </a:lnTo>
                      <a:lnTo>
                        <a:pt x="17084" y="627"/>
                      </a:lnTo>
                      <a:lnTo>
                        <a:pt x="17082" y="626"/>
                      </a:lnTo>
                      <a:lnTo>
                        <a:pt x="17084" y="618"/>
                      </a:lnTo>
                      <a:lnTo>
                        <a:pt x="17084" y="613"/>
                      </a:lnTo>
                      <a:lnTo>
                        <a:pt x="17081" y="609"/>
                      </a:lnTo>
                      <a:lnTo>
                        <a:pt x="17079" y="606"/>
                      </a:lnTo>
                      <a:lnTo>
                        <a:pt x="17077" y="605"/>
                      </a:lnTo>
                      <a:lnTo>
                        <a:pt x="17074" y="605"/>
                      </a:lnTo>
                      <a:lnTo>
                        <a:pt x="17071" y="606"/>
                      </a:lnTo>
                      <a:lnTo>
                        <a:pt x="17063" y="606"/>
                      </a:lnTo>
                      <a:lnTo>
                        <a:pt x="17060" y="603"/>
                      </a:lnTo>
                      <a:lnTo>
                        <a:pt x="17056" y="600"/>
                      </a:lnTo>
                      <a:lnTo>
                        <a:pt x="17053" y="596"/>
                      </a:lnTo>
                      <a:lnTo>
                        <a:pt x="16999" y="536"/>
                      </a:lnTo>
                      <a:lnTo>
                        <a:pt x="16976" y="508"/>
                      </a:lnTo>
                      <a:lnTo>
                        <a:pt x="16975" y="503"/>
                      </a:lnTo>
                      <a:lnTo>
                        <a:pt x="16975" y="496"/>
                      </a:lnTo>
                      <a:lnTo>
                        <a:pt x="16979" y="490"/>
                      </a:lnTo>
                      <a:lnTo>
                        <a:pt x="16980" y="486"/>
                      </a:lnTo>
                      <a:lnTo>
                        <a:pt x="16985" y="485"/>
                      </a:lnTo>
                      <a:lnTo>
                        <a:pt x="16990" y="483"/>
                      </a:lnTo>
                      <a:lnTo>
                        <a:pt x="16991" y="482"/>
                      </a:lnTo>
                      <a:lnTo>
                        <a:pt x="16995" y="468"/>
                      </a:lnTo>
                      <a:lnTo>
                        <a:pt x="16997" y="446"/>
                      </a:lnTo>
                      <a:lnTo>
                        <a:pt x="16996" y="441"/>
                      </a:lnTo>
                      <a:lnTo>
                        <a:pt x="16996" y="440"/>
                      </a:lnTo>
                      <a:lnTo>
                        <a:pt x="16994" y="437"/>
                      </a:lnTo>
                      <a:lnTo>
                        <a:pt x="16974" y="430"/>
                      </a:lnTo>
                      <a:lnTo>
                        <a:pt x="16969" y="429"/>
                      </a:lnTo>
                      <a:lnTo>
                        <a:pt x="16935" y="430"/>
                      </a:lnTo>
                      <a:lnTo>
                        <a:pt x="16930" y="427"/>
                      </a:lnTo>
                      <a:lnTo>
                        <a:pt x="16923" y="427"/>
                      </a:lnTo>
                      <a:lnTo>
                        <a:pt x="16918" y="422"/>
                      </a:lnTo>
                      <a:lnTo>
                        <a:pt x="16917" y="417"/>
                      </a:lnTo>
                      <a:lnTo>
                        <a:pt x="16917" y="414"/>
                      </a:lnTo>
                      <a:lnTo>
                        <a:pt x="16923" y="405"/>
                      </a:lnTo>
                      <a:lnTo>
                        <a:pt x="16935" y="394"/>
                      </a:lnTo>
                      <a:lnTo>
                        <a:pt x="16913" y="345"/>
                      </a:lnTo>
                      <a:lnTo>
                        <a:pt x="16910" y="342"/>
                      </a:lnTo>
                      <a:lnTo>
                        <a:pt x="16888" y="318"/>
                      </a:lnTo>
                      <a:lnTo>
                        <a:pt x="16859" y="291"/>
                      </a:lnTo>
                      <a:lnTo>
                        <a:pt x="16856" y="287"/>
                      </a:lnTo>
                      <a:lnTo>
                        <a:pt x="16852" y="285"/>
                      </a:lnTo>
                      <a:lnTo>
                        <a:pt x="16821" y="270"/>
                      </a:lnTo>
                      <a:lnTo>
                        <a:pt x="16816" y="270"/>
                      </a:lnTo>
                      <a:lnTo>
                        <a:pt x="16814" y="272"/>
                      </a:lnTo>
                      <a:lnTo>
                        <a:pt x="16814" y="273"/>
                      </a:lnTo>
                      <a:lnTo>
                        <a:pt x="16814" y="276"/>
                      </a:lnTo>
                      <a:lnTo>
                        <a:pt x="16811" y="281"/>
                      </a:lnTo>
                      <a:lnTo>
                        <a:pt x="16810" y="282"/>
                      </a:lnTo>
                      <a:lnTo>
                        <a:pt x="16806" y="285"/>
                      </a:lnTo>
                      <a:lnTo>
                        <a:pt x="16804" y="286"/>
                      </a:lnTo>
                      <a:lnTo>
                        <a:pt x="16801" y="286"/>
                      </a:lnTo>
                      <a:lnTo>
                        <a:pt x="16797" y="283"/>
                      </a:lnTo>
                      <a:lnTo>
                        <a:pt x="16794" y="281"/>
                      </a:lnTo>
                      <a:lnTo>
                        <a:pt x="16790" y="276"/>
                      </a:lnTo>
                      <a:lnTo>
                        <a:pt x="16786" y="267"/>
                      </a:lnTo>
                      <a:lnTo>
                        <a:pt x="16784" y="261"/>
                      </a:lnTo>
                      <a:lnTo>
                        <a:pt x="16782" y="257"/>
                      </a:lnTo>
                      <a:lnTo>
                        <a:pt x="16782" y="255"/>
                      </a:lnTo>
                      <a:lnTo>
                        <a:pt x="16784" y="250"/>
                      </a:lnTo>
                      <a:lnTo>
                        <a:pt x="16787" y="245"/>
                      </a:lnTo>
                      <a:lnTo>
                        <a:pt x="16792" y="242"/>
                      </a:lnTo>
                      <a:lnTo>
                        <a:pt x="16799" y="240"/>
                      </a:lnTo>
                      <a:lnTo>
                        <a:pt x="16802" y="237"/>
                      </a:lnTo>
                      <a:lnTo>
                        <a:pt x="16805" y="234"/>
                      </a:lnTo>
                      <a:lnTo>
                        <a:pt x="16805" y="231"/>
                      </a:lnTo>
                      <a:lnTo>
                        <a:pt x="16807" y="198"/>
                      </a:lnTo>
                      <a:lnTo>
                        <a:pt x="16807" y="196"/>
                      </a:lnTo>
                      <a:lnTo>
                        <a:pt x="16805" y="194"/>
                      </a:lnTo>
                      <a:lnTo>
                        <a:pt x="16799" y="189"/>
                      </a:lnTo>
                      <a:lnTo>
                        <a:pt x="16794" y="188"/>
                      </a:lnTo>
                      <a:lnTo>
                        <a:pt x="16791" y="188"/>
                      </a:lnTo>
                      <a:lnTo>
                        <a:pt x="16784" y="189"/>
                      </a:lnTo>
                      <a:lnTo>
                        <a:pt x="16780" y="193"/>
                      </a:lnTo>
                      <a:lnTo>
                        <a:pt x="16775" y="203"/>
                      </a:lnTo>
                      <a:lnTo>
                        <a:pt x="16773" y="203"/>
                      </a:lnTo>
                      <a:lnTo>
                        <a:pt x="16771" y="203"/>
                      </a:lnTo>
                      <a:lnTo>
                        <a:pt x="16766" y="200"/>
                      </a:lnTo>
                      <a:lnTo>
                        <a:pt x="16736" y="176"/>
                      </a:lnTo>
                      <a:lnTo>
                        <a:pt x="16691" y="164"/>
                      </a:lnTo>
                      <a:lnTo>
                        <a:pt x="16677" y="145"/>
                      </a:lnTo>
                      <a:lnTo>
                        <a:pt x="16684" y="140"/>
                      </a:lnTo>
                      <a:lnTo>
                        <a:pt x="16684" y="138"/>
                      </a:lnTo>
                      <a:lnTo>
                        <a:pt x="16686" y="135"/>
                      </a:lnTo>
                      <a:lnTo>
                        <a:pt x="16684" y="125"/>
                      </a:lnTo>
                      <a:lnTo>
                        <a:pt x="16683" y="124"/>
                      </a:lnTo>
                      <a:lnTo>
                        <a:pt x="16682" y="122"/>
                      </a:lnTo>
                      <a:lnTo>
                        <a:pt x="16677" y="118"/>
                      </a:lnTo>
                      <a:lnTo>
                        <a:pt x="16664" y="116"/>
                      </a:lnTo>
                      <a:lnTo>
                        <a:pt x="16651" y="103"/>
                      </a:lnTo>
                      <a:lnTo>
                        <a:pt x="16647" y="99"/>
                      </a:lnTo>
                      <a:lnTo>
                        <a:pt x="16642" y="99"/>
                      </a:lnTo>
                      <a:lnTo>
                        <a:pt x="16633" y="99"/>
                      </a:lnTo>
                      <a:lnTo>
                        <a:pt x="16630" y="101"/>
                      </a:lnTo>
                      <a:lnTo>
                        <a:pt x="16625" y="103"/>
                      </a:lnTo>
                      <a:lnTo>
                        <a:pt x="16607" y="99"/>
                      </a:lnTo>
                      <a:lnTo>
                        <a:pt x="16554" y="83"/>
                      </a:lnTo>
                      <a:lnTo>
                        <a:pt x="16551" y="83"/>
                      </a:lnTo>
                      <a:lnTo>
                        <a:pt x="16543" y="77"/>
                      </a:lnTo>
                      <a:lnTo>
                        <a:pt x="16534" y="75"/>
                      </a:lnTo>
                      <a:lnTo>
                        <a:pt x="16507" y="65"/>
                      </a:lnTo>
                      <a:lnTo>
                        <a:pt x="16498" y="65"/>
                      </a:lnTo>
                      <a:lnTo>
                        <a:pt x="16478" y="70"/>
                      </a:lnTo>
                      <a:lnTo>
                        <a:pt x="16468" y="73"/>
                      </a:lnTo>
                      <a:lnTo>
                        <a:pt x="16457" y="78"/>
                      </a:lnTo>
                      <a:lnTo>
                        <a:pt x="16446" y="83"/>
                      </a:lnTo>
                      <a:lnTo>
                        <a:pt x="16441" y="87"/>
                      </a:lnTo>
                      <a:lnTo>
                        <a:pt x="16437" y="91"/>
                      </a:lnTo>
                      <a:lnTo>
                        <a:pt x="16432" y="94"/>
                      </a:lnTo>
                      <a:lnTo>
                        <a:pt x="16430" y="99"/>
                      </a:lnTo>
                      <a:lnTo>
                        <a:pt x="16431" y="103"/>
                      </a:lnTo>
                      <a:lnTo>
                        <a:pt x="16431" y="107"/>
                      </a:lnTo>
                      <a:lnTo>
                        <a:pt x="16432" y="109"/>
                      </a:lnTo>
                      <a:lnTo>
                        <a:pt x="16418" y="116"/>
                      </a:lnTo>
                      <a:lnTo>
                        <a:pt x="16380" y="104"/>
                      </a:lnTo>
                      <a:lnTo>
                        <a:pt x="16376" y="102"/>
                      </a:lnTo>
                      <a:lnTo>
                        <a:pt x="16374" y="99"/>
                      </a:lnTo>
                      <a:lnTo>
                        <a:pt x="16370" y="98"/>
                      </a:lnTo>
                      <a:lnTo>
                        <a:pt x="16366" y="97"/>
                      </a:lnTo>
                      <a:lnTo>
                        <a:pt x="16359" y="97"/>
                      </a:lnTo>
                      <a:lnTo>
                        <a:pt x="16350" y="98"/>
                      </a:lnTo>
                      <a:lnTo>
                        <a:pt x="16333" y="102"/>
                      </a:lnTo>
                      <a:lnTo>
                        <a:pt x="16318" y="106"/>
                      </a:lnTo>
                      <a:lnTo>
                        <a:pt x="16292" y="101"/>
                      </a:lnTo>
                      <a:lnTo>
                        <a:pt x="16271" y="86"/>
                      </a:lnTo>
                      <a:lnTo>
                        <a:pt x="16267" y="80"/>
                      </a:lnTo>
                      <a:lnTo>
                        <a:pt x="16264" y="75"/>
                      </a:lnTo>
                      <a:lnTo>
                        <a:pt x="16258" y="65"/>
                      </a:lnTo>
                      <a:lnTo>
                        <a:pt x="16252" y="57"/>
                      </a:lnTo>
                      <a:lnTo>
                        <a:pt x="16244" y="48"/>
                      </a:lnTo>
                      <a:lnTo>
                        <a:pt x="16238" y="46"/>
                      </a:lnTo>
                      <a:lnTo>
                        <a:pt x="16236" y="45"/>
                      </a:lnTo>
                      <a:lnTo>
                        <a:pt x="16231" y="45"/>
                      </a:lnTo>
                      <a:lnTo>
                        <a:pt x="16223" y="46"/>
                      </a:lnTo>
                      <a:lnTo>
                        <a:pt x="16218" y="48"/>
                      </a:lnTo>
                      <a:lnTo>
                        <a:pt x="16215" y="53"/>
                      </a:lnTo>
                      <a:lnTo>
                        <a:pt x="16185" y="47"/>
                      </a:lnTo>
                      <a:lnTo>
                        <a:pt x="16157" y="30"/>
                      </a:lnTo>
                      <a:lnTo>
                        <a:pt x="16141" y="22"/>
                      </a:lnTo>
                      <a:lnTo>
                        <a:pt x="16131" y="17"/>
                      </a:lnTo>
                      <a:lnTo>
                        <a:pt x="16120" y="15"/>
                      </a:lnTo>
                      <a:lnTo>
                        <a:pt x="16113" y="14"/>
                      </a:lnTo>
                      <a:lnTo>
                        <a:pt x="16088" y="15"/>
                      </a:lnTo>
                      <a:lnTo>
                        <a:pt x="16077" y="16"/>
                      </a:lnTo>
                      <a:lnTo>
                        <a:pt x="16069" y="16"/>
                      </a:lnTo>
                      <a:lnTo>
                        <a:pt x="16067" y="15"/>
                      </a:lnTo>
                      <a:lnTo>
                        <a:pt x="16058" y="6"/>
                      </a:lnTo>
                      <a:lnTo>
                        <a:pt x="16051" y="1"/>
                      </a:lnTo>
                      <a:lnTo>
                        <a:pt x="16046" y="0"/>
                      </a:lnTo>
                      <a:lnTo>
                        <a:pt x="16041" y="0"/>
                      </a:lnTo>
                      <a:lnTo>
                        <a:pt x="16026" y="9"/>
                      </a:lnTo>
                      <a:lnTo>
                        <a:pt x="16011" y="14"/>
                      </a:lnTo>
                      <a:lnTo>
                        <a:pt x="15998" y="19"/>
                      </a:lnTo>
                      <a:lnTo>
                        <a:pt x="15981" y="20"/>
                      </a:lnTo>
                      <a:lnTo>
                        <a:pt x="15967" y="15"/>
                      </a:lnTo>
                      <a:lnTo>
                        <a:pt x="15961" y="14"/>
                      </a:lnTo>
                      <a:lnTo>
                        <a:pt x="15946" y="14"/>
                      </a:lnTo>
                      <a:lnTo>
                        <a:pt x="15941" y="15"/>
                      </a:lnTo>
                      <a:lnTo>
                        <a:pt x="15938" y="19"/>
                      </a:lnTo>
                      <a:lnTo>
                        <a:pt x="15935" y="21"/>
                      </a:lnTo>
                      <a:lnTo>
                        <a:pt x="15929" y="31"/>
                      </a:lnTo>
                      <a:lnTo>
                        <a:pt x="15925" y="37"/>
                      </a:lnTo>
                      <a:lnTo>
                        <a:pt x="15923" y="40"/>
                      </a:lnTo>
                      <a:lnTo>
                        <a:pt x="15920" y="42"/>
                      </a:lnTo>
                      <a:lnTo>
                        <a:pt x="15916" y="45"/>
                      </a:lnTo>
                      <a:lnTo>
                        <a:pt x="15913" y="46"/>
                      </a:lnTo>
                      <a:lnTo>
                        <a:pt x="15904" y="47"/>
                      </a:lnTo>
                      <a:lnTo>
                        <a:pt x="15894" y="48"/>
                      </a:lnTo>
                      <a:lnTo>
                        <a:pt x="15884" y="51"/>
                      </a:lnTo>
                      <a:lnTo>
                        <a:pt x="15873" y="53"/>
                      </a:lnTo>
                      <a:lnTo>
                        <a:pt x="15868" y="56"/>
                      </a:lnTo>
                      <a:lnTo>
                        <a:pt x="15863" y="60"/>
                      </a:lnTo>
                      <a:lnTo>
                        <a:pt x="15858" y="62"/>
                      </a:lnTo>
                      <a:lnTo>
                        <a:pt x="15854" y="67"/>
                      </a:lnTo>
                      <a:lnTo>
                        <a:pt x="15847" y="72"/>
                      </a:lnTo>
                      <a:lnTo>
                        <a:pt x="15838" y="80"/>
                      </a:lnTo>
                      <a:lnTo>
                        <a:pt x="15832" y="82"/>
                      </a:lnTo>
                      <a:lnTo>
                        <a:pt x="15818" y="83"/>
                      </a:lnTo>
                      <a:lnTo>
                        <a:pt x="15812" y="83"/>
                      </a:lnTo>
                      <a:lnTo>
                        <a:pt x="15801" y="84"/>
                      </a:lnTo>
                      <a:lnTo>
                        <a:pt x="15772" y="89"/>
                      </a:lnTo>
                      <a:lnTo>
                        <a:pt x="15765" y="92"/>
                      </a:lnTo>
                      <a:lnTo>
                        <a:pt x="15754" y="98"/>
                      </a:lnTo>
                      <a:lnTo>
                        <a:pt x="15723" y="107"/>
                      </a:lnTo>
                      <a:lnTo>
                        <a:pt x="15718" y="108"/>
                      </a:lnTo>
                      <a:lnTo>
                        <a:pt x="15714" y="108"/>
                      </a:lnTo>
                      <a:lnTo>
                        <a:pt x="15708" y="104"/>
                      </a:lnTo>
                      <a:lnTo>
                        <a:pt x="15704" y="103"/>
                      </a:lnTo>
                      <a:lnTo>
                        <a:pt x="15698" y="98"/>
                      </a:lnTo>
                      <a:lnTo>
                        <a:pt x="15673" y="104"/>
                      </a:lnTo>
                      <a:lnTo>
                        <a:pt x="15636" y="125"/>
                      </a:lnTo>
                      <a:lnTo>
                        <a:pt x="15600" y="135"/>
                      </a:lnTo>
                      <a:lnTo>
                        <a:pt x="15593" y="135"/>
                      </a:lnTo>
                      <a:lnTo>
                        <a:pt x="15559" y="145"/>
                      </a:lnTo>
                      <a:lnTo>
                        <a:pt x="15541" y="154"/>
                      </a:lnTo>
                      <a:lnTo>
                        <a:pt x="15524" y="163"/>
                      </a:lnTo>
                      <a:lnTo>
                        <a:pt x="15509" y="173"/>
                      </a:lnTo>
                      <a:lnTo>
                        <a:pt x="15494" y="185"/>
                      </a:lnTo>
                      <a:lnTo>
                        <a:pt x="15483" y="193"/>
                      </a:lnTo>
                      <a:lnTo>
                        <a:pt x="15468" y="199"/>
                      </a:lnTo>
                      <a:lnTo>
                        <a:pt x="15462" y="203"/>
                      </a:lnTo>
                      <a:lnTo>
                        <a:pt x="15448" y="209"/>
                      </a:lnTo>
                      <a:lnTo>
                        <a:pt x="15413" y="224"/>
                      </a:lnTo>
                      <a:lnTo>
                        <a:pt x="15395" y="236"/>
                      </a:lnTo>
                      <a:lnTo>
                        <a:pt x="15392" y="237"/>
                      </a:lnTo>
                      <a:lnTo>
                        <a:pt x="15388" y="240"/>
                      </a:lnTo>
                      <a:lnTo>
                        <a:pt x="15385" y="240"/>
                      </a:lnTo>
                      <a:lnTo>
                        <a:pt x="15341" y="242"/>
                      </a:lnTo>
                      <a:lnTo>
                        <a:pt x="15324" y="244"/>
                      </a:lnTo>
                      <a:lnTo>
                        <a:pt x="15319" y="244"/>
                      </a:lnTo>
                      <a:lnTo>
                        <a:pt x="15295" y="249"/>
                      </a:lnTo>
                      <a:lnTo>
                        <a:pt x="15286" y="258"/>
                      </a:lnTo>
                      <a:lnTo>
                        <a:pt x="15257" y="307"/>
                      </a:lnTo>
                      <a:lnTo>
                        <a:pt x="15227" y="349"/>
                      </a:lnTo>
                      <a:lnTo>
                        <a:pt x="15219" y="357"/>
                      </a:lnTo>
                      <a:lnTo>
                        <a:pt x="15204" y="378"/>
                      </a:lnTo>
                      <a:lnTo>
                        <a:pt x="15202" y="380"/>
                      </a:lnTo>
                      <a:lnTo>
                        <a:pt x="15195" y="390"/>
                      </a:lnTo>
                      <a:lnTo>
                        <a:pt x="15177" y="420"/>
                      </a:lnTo>
                      <a:lnTo>
                        <a:pt x="15175" y="424"/>
                      </a:lnTo>
                      <a:lnTo>
                        <a:pt x="15175" y="432"/>
                      </a:lnTo>
                      <a:lnTo>
                        <a:pt x="15173" y="437"/>
                      </a:lnTo>
                      <a:lnTo>
                        <a:pt x="15170" y="441"/>
                      </a:lnTo>
                      <a:lnTo>
                        <a:pt x="15159" y="458"/>
                      </a:lnTo>
                      <a:lnTo>
                        <a:pt x="15155" y="462"/>
                      </a:lnTo>
                      <a:lnTo>
                        <a:pt x="15130" y="486"/>
                      </a:lnTo>
                      <a:lnTo>
                        <a:pt x="15127" y="487"/>
                      </a:lnTo>
                      <a:lnTo>
                        <a:pt x="15121" y="486"/>
                      </a:lnTo>
                      <a:lnTo>
                        <a:pt x="15120" y="486"/>
                      </a:lnTo>
                      <a:lnTo>
                        <a:pt x="15113" y="491"/>
                      </a:lnTo>
                      <a:lnTo>
                        <a:pt x="15106" y="496"/>
                      </a:lnTo>
                      <a:lnTo>
                        <a:pt x="15100" y="502"/>
                      </a:lnTo>
                      <a:lnTo>
                        <a:pt x="15095" y="508"/>
                      </a:lnTo>
                      <a:lnTo>
                        <a:pt x="15095" y="511"/>
                      </a:lnTo>
                      <a:lnTo>
                        <a:pt x="15103" y="563"/>
                      </a:lnTo>
                      <a:lnTo>
                        <a:pt x="15103" y="568"/>
                      </a:lnTo>
                      <a:lnTo>
                        <a:pt x="15105" y="574"/>
                      </a:lnTo>
                      <a:lnTo>
                        <a:pt x="15106" y="575"/>
                      </a:lnTo>
                      <a:lnTo>
                        <a:pt x="15110" y="580"/>
                      </a:lnTo>
                      <a:lnTo>
                        <a:pt x="15113" y="581"/>
                      </a:lnTo>
                      <a:lnTo>
                        <a:pt x="15119" y="584"/>
                      </a:lnTo>
                      <a:lnTo>
                        <a:pt x="15125" y="585"/>
                      </a:lnTo>
                      <a:lnTo>
                        <a:pt x="15145" y="585"/>
                      </a:lnTo>
                      <a:lnTo>
                        <a:pt x="15152" y="583"/>
                      </a:lnTo>
                      <a:lnTo>
                        <a:pt x="15159" y="579"/>
                      </a:lnTo>
                      <a:lnTo>
                        <a:pt x="15160" y="578"/>
                      </a:lnTo>
                      <a:lnTo>
                        <a:pt x="15171" y="568"/>
                      </a:lnTo>
                      <a:lnTo>
                        <a:pt x="15180" y="563"/>
                      </a:lnTo>
                      <a:lnTo>
                        <a:pt x="15221" y="547"/>
                      </a:lnTo>
                      <a:lnTo>
                        <a:pt x="15227" y="549"/>
                      </a:lnTo>
                      <a:lnTo>
                        <a:pt x="15229" y="549"/>
                      </a:lnTo>
                      <a:lnTo>
                        <a:pt x="15245" y="558"/>
                      </a:lnTo>
                      <a:lnTo>
                        <a:pt x="15259" y="564"/>
                      </a:lnTo>
                      <a:lnTo>
                        <a:pt x="15274" y="568"/>
                      </a:lnTo>
                      <a:lnTo>
                        <a:pt x="15289" y="572"/>
                      </a:lnTo>
                      <a:lnTo>
                        <a:pt x="15304" y="575"/>
                      </a:lnTo>
                      <a:lnTo>
                        <a:pt x="15306" y="577"/>
                      </a:lnTo>
                      <a:lnTo>
                        <a:pt x="15306" y="578"/>
                      </a:lnTo>
                      <a:lnTo>
                        <a:pt x="15308" y="581"/>
                      </a:lnTo>
                      <a:lnTo>
                        <a:pt x="15304" y="622"/>
                      </a:lnTo>
                      <a:lnTo>
                        <a:pt x="15300" y="636"/>
                      </a:lnTo>
                      <a:lnTo>
                        <a:pt x="15298" y="645"/>
                      </a:lnTo>
                      <a:lnTo>
                        <a:pt x="15293" y="664"/>
                      </a:lnTo>
                      <a:lnTo>
                        <a:pt x="15293" y="666"/>
                      </a:lnTo>
                      <a:lnTo>
                        <a:pt x="15293" y="668"/>
                      </a:lnTo>
                      <a:lnTo>
                        <a:pt x="15295" y="673"/>
                      </a:lnTo>
                      <a:lnTo>
                        <a:pt x="15299" y="680"/>
                      </a:lnTo>
                      <a:lnTo>
                        <a:pt x="15304" y="686"/>
                      </a:lnTo>
                      <a:lnTo>
                        <a:pt x="15308" y="690"/>
                      </a:lnTo>
                      <a:lnTo>
                        <a:pt x="15321" y="696"/>
                      </a:lnTo>
                      <a:lnTo>
                        <a:pt x="15336" y="705"/>
                      </a:lnTo>
                      <a:lnTo>
                        <a:pt x="15339" y="706"/>
                      </a:lnTo>
                      <a:lnTo>
                        <a:pt x="15351" y="741"/>
                      </a:lnTo>
                      <a:lnTo>
                        <a:pt x="15352" y="760"/>
                      </a:lnTo>
                      <a:lnTo>
                        <a:pt x="15347" y="778"/>
                      </a:lnTo>
                      <a:lnTo>
                        <a:pt x="15341" y="782"/>
                      </a:lnTo>
                      <a:lnTo>
                        <a:pt x="15335" y="788"/>
                      </a:lnTo>
                      <a:lnTo>
                        <a:pt x="15332" y="795"/>
                      </a:lnTo>
                      <a:lnTo>
                        <a:pt x="15335" y="799"/>
                      </a:lnTo>
                      <a:lnTo>
                        <a:pt x="15341" y="809"/>
                      </a:lnTo>
                      <a:lnTo>
                        <a:pt x="15342" y="813"/>
                      </a:lnTo>
                      <a:lnTo>
                        <a:pt x="15342" y="814"/>
                      </a:lnTo>
                      <a:lnTo>
                        <a:pt x="15344" y="818"/>
                      </a:lnTo>
                      <a:lnTo>
                        <a:pt x="15344" y="820"/>
                      </a:lnTo>
                      <a:lnTo>
                        <a:pt x="15332" y="851"/>
                      </a:lnTo>
                      <a:lnTo>
                        <a:pt x="15331" y="852"/>
                      </a:lnTo>
                      <a:lnTo>
                        <a:pt x="15327" y="856"/>
                      </a:lnTo>
                      <a:lnTo>
                        <a:pt x="15324" y="859"/>
                      </a:lnTo>
                      <a:lnTo>
                        <a:pt x="15321" y="859"/>
                      </a:lnTo>
                      <a:lnTo>
                        <a:pt x="15305" y="866"/>
                      </a:lnTo>
                      <a:lnTo>
                        <a:pt x="15288" y="876"/>
                      </a:lnTo>
                      <a:lnTo>
                        <a:pt x="15286" y="877"/>
                      </a:lnTo>
                      <a:lnTo>
                        <a:pt x="15264" y="908"/>
                      </a:lnTo>
                      <a:lnTo>
                        <a:pt x="15226" y="954"/>
                      </a:lnTo>
                      <a:lnTo>
                        <a:pt x="15191" y="988"/>
                      </a:lnTo>
                      <a:lnTo>
                        <a:pt x="15188" y="989"/>
                      </a:lnTo>
                      <a:lnTo>
                        <a:pt x="15181" y="1008"/>
                      </a:lnTo>
                      <a:lnTo>
                        <a:pt x="15167" y="1067"/>
                      </a:lnTo>
                      <a:lnTo>
                        <a:pt x="15166" y="1076"/>
                      </a:lnTo>
                      <a:lnTo>
                        <a:pt x="15166" y="1078"/>
                      </a:lnTo>
                      <a:lnTo>
                        <a:pt x="15166" y="1081"/>
                      </a:lnTo>
                      <a:lnTo>
                        <a:pt x="15171" y="1088"/>
                      </a:lnTo>
                      <a:lnTo>
                        <a:pt x="15171" y="1091"/>
                      </a:lnTo>
                      <a:lnTo>
                        <a:pt x="15171" y="1093"/>
                      </a:lnTo>
                      <a:lnTo>
                        <a:pt x="15159" y="1139"/>
                      </a:lnTo>
                      <a:lnTo>
                        <a:pt x="15146" y="1164"/>
                      </a:lnTo>
                      <a:lnTo>
                        <a:pt x="15141" y="1167"/>
                      </a:lnTo>
                      <a:lnTo>
                        <a:pt x="15134" y="1172"/>
                      </a:lnTo>
                      <a:lnTo>
                        <a:pt x="15131" y="1175"/>
                      </a:lnTo>
                      <a:lnTo>
                        <a:pt x="15122" y="1199"/>
                      </a:lnTo>
                      <a:lnTo>
                        <a:pt x="15124" y="1209"/>
                      </a:lnTo>
                      <a:lnTo>
                        <a:pt x="15127" y="1214"/>
                      </a:lnTo>
                      <a:lnTo>
                        <a:pt x="15130" y="1220"/>
                      </a:lnTo>
                      <a:lnTo>
                        <a:pt x="15126" y="1262"/>
                      </a:lnTo>
                      <a:lnTo>
                        <a:pt x="15119" y="1277"/>
                      </a:lnTo>
                      <a:lnTo>
                        <a:pt x="15115" y="1286"/>
                      </a:lnTo>
                      <a:lnTo>
                        <a:pt x="15109" y="1295"/>
                      </a:lnTo>
                      <a:lnTo>
                        <a:pt x="15105" y="1298"/>
                      </a:lnTo>
                      <a:lnTo>
                        <a:pt x="15099" y="1301"/>
                      </a:lnTo>
                      <a:lnTo>
                        <a:pt x="15086" y="1313"/>
                      </a:lnTo>
                      <a:lnTo>
                        <a:pt x="15072" y="1347"/>
                      </a:lnTo>
                      <a:lnTo>
                        <a:pt x="15072" y="1348"/>
                      </a:lnTo>
                      <a:lnTo>
                        <a:pt x="15073" y="1352"/>
                      </a:lnTo>
                      <a:lnTo>
                        <a:pt x="15075" y="1369"/>
                      </a:lnTo>
                      <a:lnTo>
                        <a:pt x="15078" y="1395"/>
                      </a:lnTo>
                      <a:lnTo>
                        <a:pt x="15078" y="1414"/>
                      </a:lnTo>
                      <a:lnTo>
                        <a:pt x="15078" y="1416"/>
                      </a:lnTo>
                      <a:lnTo>
                        <a:pt x="15076" y="1419"/>
                      </a:lnTo>
                      <a:lnTo>
                        <a:pt x="15068" y="1440"/>
                      </a:lnTo>
                      <a:lnTo>
                        <a:pt x="15064" y="1446"/>
                      </a:lnTo>
                      <a:lnTo>
                        <a:pt x="15043" y="1474"/>
                      </a:lnTo>
                      <a:lnTo>
                        <a:pt x="15026" y="1491"/>
                      </a:lnTo>
                      <a:lnTo>
                        <a:pt x="15023" y="1492"/>
                      </a:lnTo>
                      <a:lnTo>
                        <a:pt x="15011" y="1577"/>
                      </a:lnTo>
                      <a:lnTo>
                        <a:pt x="15037" y="1602"/>
                      </a:lnTo>
                      <a:lnTo>
                        <a:pt x="15052" y="1599"/>
                      </a:lnTo>
                      <a:lnTo>
                        <a:pt x="15057" y="1598"/>
                      </a:lnTo>
                      <a:lnTo>
                        <a:pt x="15059" y="1600"/>
                      </a:lnTo>
                      <a:lnTo>
                        <a:pt x="15060" y="1602"/>
                      </a:lnTo>
                      <a:lnTo>
                        <a:pt x="15062" y="1603"/>
                      </a:lnTo>
                      <a:lnTo>
                        <a:pt x="15065" y="1615"/>
                      </a:lnTo>
                      <a:lnTo>
                        <a:pt x="15065" y="1617"/>
                      </a:lnTo>
                      <a:lnTo>
                        <a:pt x="15060" y="1621"/>
                      </a:lnTo>
                      <a:lnTo>
                        <a:pt x="15057" y="1628"/>
                      </a:lnTo>
                      <a:lnTo>
                        <a:pt x="15057" y="1633"/>
                      </a:lnTo>
                      <a:lnTo>
                        <a:pt x="15058" y="1654"/>
                      </a:lnTo>
                      <a:lnTo>
                        <a:pt x="15059" y="1660"/>
                      </a:lnTo>
                      <a:lnTo>
                        <a:pt x="15060" y="1661"/>
                      </a:lnTo>
                      <a:lnTo>
                        <a:pt x="15065" y="1666"/>
                      </a:lnTo>
                      <a:lnTo>
                        <a:pt x="15069" y="1679"/>
                      </a:lnTo>
                      <a:lnTo>
                        <a:pt x="15069" y="1691"/>
                      </a:lnTo>
                      <a:lnTo>
                        <a:pt x="15068" y="1702"/>
                      </a:lnTo>
                      <a:lnTo>
                        <a:pt x="15064" y="1713"/>
                      </a:lnTo>
                      <a:lnTo>
                        <a:pt x="15059" y="1723"/>
                      </a:lnTo>
                      <a:lnTo>
                        <a:pt x="15053" y="1733"/>
                      </a:lnTo>
                      <a:lnTo>
                        <a:pt x="15045" y="1744"/>
                      </a:lnTo>
                      <a:lnTo>
                        <a:pt x="15037" y="1754"/>
                      </a:lnTo>
                      <a:lnTo>
                        <a:pt x="15033" y="1756"/>
                      </a:lnTo>
                      <a:lnTo>
                        <a:pt x="15028" y="1759"/>
                      </a:lnTo>
                      <a:lnTo>
                        <a:pt x="15017" y="1764"/>
                      </a:lnTo>
                      <a:lnTo>
                        <a:pt x="15006" y="1768"/>
                      </a:lnTo>
                      <a:lnTo>
                        <a:pt x="14987" y="1776"/>
                      </a:lnTo>
                      <a:lnTo>
                        <a:pt x="14967" y="1781"/>
                      </a:lnTo>
                      <a:lnTo>
                        <a:pt x="14946" y="1784"/>
                      </a:lnTo>
                      <a:lnTo>
                        <a:pt x="14926" y="1788"/>
                      </a:lnTo>
                      <a:lnTo>
                        <a:pt x="14906" y="1793"/>
                      </a:lnTo>
                      <a:lnTo>
                        <a:pt x="14886" y="1800"/>
                      </a:lnTo>
                      <a:lnTo>
                        <a:pt x="14878" y="1804"/>
                      </a:lnTo>
                      <a:lnTo>
                        <a:pt x="14869" y="1809"/>
                      </a:lnTo>
                      <a:lnTo>
                        <a:pt x="14860" y="1815"/>
                      </a:lnTo>
                      <a:lnTo>
                        <a:pt x="14853" y="1823"/>
                      </a:lnTo>
                      <a:lnTo>
                        <a:pt x="14843" y="1833"/>
                      </a:lnTo>
                      <a:lnTo>
                        <a:pt x="14833" y="1846"/>
                      </a:lnTo>
                      <a:lnTo>
                        <a:pt x="14833" y="1851"/>
                      </a:lnTo>
                      <a:lnTo>
                        <a:pt x="14833" y="1860"/>
                      </a:lnTo>
                      <a:lnTo>
                        <a:pt x="14832" y="1863"/>
                      </a:lnTo>
                      <a:lnTo>
                        <a:pt x="14828" y="1869"/>
                      </a:lnTo>
                      <a:lnTo>
                        <a:pt x="14802" y="1892"/>
                      </a:lnTo>
                      <a:lnTo>
                        <a:pt x="14758" y="1938"/>
                      </a:lnTo>
                      <a:lnTo>
                        <a:pt x="14751" y="1949"/>
                      </a:lnTo>
                      <a:lnTo>
                        <a:pt x="14714" y="1987"/>
                      </a:lnTo>
                      <a:lnTo>
                        <a:pt x="14683" y="2008"/>
                      </a:lnTo>
                      <a:lnTo>
                        <a:pt x="14678" y="2010"/>
                      </a:lnTo>
                      <a:lnTo>
                        <a:pt x="14671" y="2017"/>
                      </a:lnTo>
                      <a:lnTo>
                        <a:pt x="14670" y="2024"/>
                      </a:lnTo>
                      <a:lnTo>
                        <a:pt x="14670" y="2033"/>
                      </a:lnTo>
                      <a:lnTo>
                        <a:pt x="14649" y="2032"/>
                      </a:lnTo>
                      <a:lnTo>
                        <a:pt x="14644" y="2032"/>
                      </a:lnTo>
                      <a:lnTo>
                        <a:pt x="14629" y="2025"/>
                      </a:lnTo>
                      <a:lnTo>
                        <a:pt x="14594" y="2012"/>
                      </a:lnTo>
                      <a:lnTo>
                        <a:pt x="14563" y="1999"/>
                      </a:lnTo>
                      <a:lnTo>
                        <a:pt x="14551" y="1995"/>
                      </a:lnTo>
                      <a:lnTo>
                        <a:pt x="14534" y="1997"/>
                      </a:lnTo>
                      <a:lnTo>
                        <a:pt x="14512" y="2000"/>
                      </a:lnTo>
                      <a:lnTo>
                        <a:pt x="14499" y="2002"/>
                      </a:lnTo>
                      <a:lnTo>
                        <a:pt x="14484" y="2000"/>
                      </a:lnTo>
                      <a:lnTo>
                        <a:pt x="14468" y="1998"/>
                      </a:lnTo>
                      <a:lnTo>
                        <a:pt x="14452" y="1994"/>
                      </a:lnTo>
                      <a:lnTo>
                        <a:pt x="14434" y="1991"/>
                      </a:lnTo>
                      <a:lnTo>
                        <a:pt x="14418" y="1986"/>
                      </a:lnTo>
                      <a:lnTo>
                        <a:pt x="14402" y="1979"/>
                      </a:lnTo>
                      <a:lnTo>
                        <a:pt x="14388" y="1974"/>
                      </a:lnTo>
                      <a:lnTo>
                        <a:pt x="14374" y="1968"/>
                      </a:lnTo>
                      <a:lnTo>
                        <a:pt x="14330" y="1946"/>
                      </a:lnTo>
                      <a:lnTo>
                        <a:pt x="14306" y="1933"/>
                      </a:lnTo>
                      <a:lnTo>
                        <a:pt x="14301" y="1947"/>
                      </a:lnTo>
                      <a:lnTo>
                        <a:pt x="14285" y="1995"/>
                      </a:lnTo>
                      <a:lnTo>
                        <a:pt x="14268" y="2044"/>
                      </a:lnTo>
                      <a:lnTo>
                        <a:pt x="14251" y="2092"/>
                      </a:lnTo>
                      <a:lnTo>
                        <a:pt x="14235" y="2142"/>
                      </a:lnTo>
                      <a:lnTo>
                        <a:pt x="14219" y="2191"/>
                      </a:lnTo>
                      <a:lnTo>
                        <a:pt x="14203" y="2239"/>
                      </a:lnTo>
                      <a:lnTo>
                        <a:pt x="14187" y="2287"/>
                      </a:lnTo>
                      <a:lnTo>
                        <a:pt x="14169" y="2337"/>
                      </a:lnTo>
                      <a:lnTo>
                        <a:pt x="14156" y="2383"/>
                      </a:lnTo>
                      <a:lnTo>
                        <a:pt x="14181" y="2410"/>
                      </a:lnTo>
                      <a:lnTo>
                        <a:pt x="14150" y="2465"/>
                      </a:lnTo>
                      <a:lnTo>
                        <a:pt x="14102" y="2547"/>
                      </a:lnTo>
                      <a:lnTo>
                        <a:pt x="14106" y="2578"/>
                      </a:lnTo>
                      <a:lnTo>
                        <a:pt x="14109" y="2584"/>
                      </a:lnTo>
                      <a:lnTo>
                        <a:pt x="14112" y="2615"/>
                      </a:lnTo>
                      <a:lnTo>
                        <a:pt x="14120" y="2661"/>
                      </a:lnTo>
                      <a:lnTo>
                        <a:pt x="14109" y="2668"/>
                      </a:lnTo>
                      <a:lnTo>
                        <a:pt x="14020" y="2711"/>
                      </a:lnTo>
                      <a:lnTo>
                        <a:pt x="14035" y="2756"/>
                      </a:lnTo>
                      <a:lnTo>
                        <a:pt x="14063" y="2838"/>
                      </a:lnTo>
                      <a:lnTo>
                        <a:pt x="14191" y="2925"/>
                      </a:lnTo>
                      <a:lnTo>
                        <a:pt x="14203" y="2904"/>
                      </a:lnTo>
                      <a:lnTo>
                        <a:pt x="14219" y="2873"/>
                      </a:lnTo>
                      <a:lnTo>
                        <a:pt x="14238" y="2854"/>
                      </a:lnTo>
                      <a:lnTo>
                        <a:pt x="14270" y="2825"/>
                      </a:lnTo>
                      <a:lnTo>
                        <a:pt x="14285" y="2830"/>
                      </a:lnTo>
                      <a:lnTo>
                        <a:pt x="14295" y="2833"/>
                      </a:lnTo>
                      <a:lnTo>
                        <a:pt x="14305" y="2837"/>
                      </a:lnTo>
                      <a:lnTo>
                        <a:pt x="14315" y="2838"/>
                      </a:lnTo>
                      <a:lnTo>
                        <a:pt x="14325" y="2838"/>
                      </a:lnTo>
                      <a:lnTo>
                        <a:pt x="14335" y="2837"/>
                      </a:lnTo>
                      <a:lnTo>
                        <a:pt x="14355" y="2832"/>
                      </a:lnTo>
                      <a:lnTo>
                        <a:pt x="14373" y="2823"/>
                      </a:lnTo>
                      <a:lnTo>
                        <a:pt x="14393" y="2814"/>
                      </a:lnTo>
                      <a:lnTo>
                        <a:pt x="14412" y="2807"/>
                      </a:lnTo>
                      <a:lnTo>
                        <a:pt x="14422" y="2803"/>
                      </a:lnTo>
                      <a:lnTo>
                        <a:pt x="14432" y="2802"/>
                      </a:lnTo>
                      <a:lnTo>
                        <a:pt x="14443" y="2801"/>
                      </a:lnTo>
                      <a:lnTo>
                        <a:pt x="14453" y="2802"/>
                      </a:lnTo>
                      <a:lnTo>
                        <a:pt x="14464" y="2802"/>
                      </a:lnTo>
                      <a:lnTo>
                        <a:pt x="14485" y="2808"/>
                      </a:lnTo>
                      <a:lnTo>
                        <a:pt x="14495" y="2809"/>
                      </a:lnTo>
                      <a:lnTo>
                        <a:pt x="14505" y="2812"/>
                      </a:lnTo>
                      <a:lnTo>
                        <a:pt x="14515" y="2814"/>
                      </a:lnTo>
                      <a:lnTo>
                        <a:pt x="14524" y="2818"/>
                      </a:lnTo>
                      <a:lnTo>
                        <a:pt x="14541" y="2827"/>
                      </a:lnTo>
                      <a:lnTo>
                        <a:pt x="14558" y="2837"/>
                      </a:lnTo>
                      <a:lnTo>
                        <a:pt x="14589" y="2860"/>
                      </a:lnTo>
                      <a:lnTo>
                        <a:pt x="14622" y="2885"/>
                      </a:lnTo>
                      <a:lnTo>
                        <a:pt x="14625" y="2886"/>
                      </a:lnTo>
                      <a:lnTo>
                        <a:pt x="14630" y="2888"/>
                      </a:lnTo>
                      <a:lnTo>
                        <a:pt x="14660" y="2830"/>
                      </a:lnTo>
                      <a:lnTo>
                        <a:pt x="14664" y="2816"/>
                      </a:lnTo>
                      <a:lnTo>
                        <a:pt x="14668" y="2802"/>
                      </a:lnTo>
                      <a:lnTo>
                        <a:pt x="14673" y="2791"/>
                      </a:lnTo>
                      <a:lnTo>
                        <a:pt x="14704" y="2735"/>
                      </a:lnTo>
                      <a:lnTo>
                        <a:pt x="14705" y="2734"/>
                      </a:lnTo>
                      <a:lnTo>
                        <a:pt x="14709" y="2731"/>
                      </a:lnTo>
                      <a:lnTo>
                        <a:pt x="14714" y="2727"/>
                      </a:lnTo>
                      <a:lnTo>
                        <a:pt x="14717" y="2725"/>
                      </a:lnTo>
                      <a:lnTo>
                        <a:pt x="14726" y="2721"/>
                      </a:lnTo>
                      <a:lnTo>
                        <a:pt x="14727" y="2720"/>
                      </a:lnTo>
                      <a:lnTo>
                        <a:pt x="14730" y="2715"/>
                      </a:lnTo>
                      <a:lnTo>
                        <a:pt x="14745" y="2690"/>
                      </a:lnTo>
                      <a:lnTo>
                        <a:pt x="14747" y="2693"/>
                      </a:lnTo>
                      <a:lnTo>
                        <a:pt x="14758" y="2696"/>
                      </a:lnTo>
                      <a:lnTo>
                        <a:pt x="14767" y="2699"/>
                      </a:lnTo>
                      <a:lnTo>
                        <a:pt x="14776" y="2701"/>
                      </a:lnTo>
                      <a:lnTo>
                        <a:pt x="14785" y="2701"/>
                      </a:lnTo>
                      <a:lnTo>
                        <a:pt x="14792" y="2700"/>
                      </a:lnTo>
                      <a:lnTo>
                        <a:pt x="14804" y="2697"/>
                      </a:lnTo>
                      <a:lnTo>
                        <a:pt x="14816" y="2691"/>
                      </a:lnTo>
                      <a:lnTo>
                        <a:pt x="14827" y="2685"/>
                      </a:lnTo>
                      <a:lnTo>
                        <a:pt x="14837" y="2680"/>
                      </a:lnTo>
                      <a:lnTo>
                        <a:pt x="14843" y="2678"/>
                      </a:lnTo>
                      <a:lnTo>
                        <a:pt x="14849" y="2676"/>
                      </a:lnTo>
                      <a:lnTo>
                        <a:pt x="14855" y="2676"/>
                      </a:lnTo>
                      <a:lnTo>
                        <a:pt x="14863" y="2676"/>
                      </a:lnTo>
                      <a:lnTo>
                        <a:pt x="14910" y="2681"/>
                      </a:lnTo>
                      <a:lnTo>
                        <a:pt x="14925" y="2683"/>
                      </a:lnTo>
                      <a:lnTo>
                        <a:pt x="14931" y="2685"/>
                      </a:lnTo>
                      <a:lnTo>
                        <a:pt x="14937" y="2689"/>
                      </a:lnTo>
                      <a:lnTo>
                        <a:pt x="14939" y="2690"/>
                      </a:lnTo>
                      <a:lnTo>
                        <a:pt x="14963" y="2700"/>
                      </a:lnTo>
                      <a:lnTo>
                        <a:pt x="15008" y="2731"/>
                      </a:lnTo>
                      <a:lnTo>
                        <a:pt x="15043" y="2755"/>
                      </a:lnTo>
                      <a:lnTo>
                        <a:pt x="15049" y="2758"/>
                      </a:lnTo>
                      <a:lnTo>
                        <a:pt x="15119" y="2778"/>
                      </a:lnTo>
                      <a:lnTo>
                        <a:pt x="15162" y="2791"/>
                      </a:lnTo>
                      <a:lnTo>
                        <a:pt x="15166" y="2791"/>
                      </a:lnTo>
                      <a:lnTo>
                        <a:pt x="15159" y="2806"/>
                      </a:lnTo>
                      <a:lnTo>
                        <a:pt x="15173" y="2859"/>
                      </a:lnTo>
                      <a:lnTo>
                        <a:pt x="15187" y="2864"/>
                      </a:lnTo>
                      <a:lnTo>
                        <a:pt x="15237" y="2875"/>
                      </a:lnTo>
                      <a:lnTo>
                        <a:pt x="15237" y="2903"/>
                      </a:lnTo>
                      <a:lnTo>
                        <a:pt x="15291" y="2936"/>
                      </a:lnTo>
                      <a:lnTo>
                        <a:pt x="15300" y="2940"/>
                      </a:lnTo>
                      <a:lnTo>
                        <a:pt x="15325" y="2953"/>
                      </a:lnTo>
                      <a:lnTo>
                        <a:pt x="15349" y="2975"/>
                      </a:lnTo>
                      <a:lnTo>
                        <a:pt x="15375" y="2997"/>
                      </a:lnTo>
                      <a:lnTo>
                        <a:pt x="15387" y="3009"/>
                      </a:lnTo>
                      <a:lnTo>
                        <a:pt x="15397" y="3023"/>
                      </a:lnTo>
                      <a:lnTo>
                        <a:pt x="15402" y="3030"/>
                      </a:lnTo>
                      <a:lnTo>
                        <a:pt x="15405" y="3037"/>
                      </a:lnTo>
                      <a:lnTo>
                        <a:pt x="15408" y="3044"/>
                      </a:lnTo>
                      <a:lnTo>
                        <a:pt x="15409" y="3052"/>
                      </a:lnTo>
                      <a:lnTo>
                        <a:pt x="15412" y="3058"/>
                      </a:lnTo>
                      <a:lnTo>
                        <a:pt x="15433" y="3093"/>
                      </a:lnTo>
                      <a:lnTo>
                        <a:pt x="15453" y="3114"/>
                      </a:lnTo>
                      <a:lnTo>
                        <a:pt x="15455" y="3117"/>
                      </a:lnTo>
                      <a:lnTo>
                        <a:pt x="15455" y="3119"/>
                      </a:lnTo>
                      <a:lnTo>
                        <a:pt x="15458" y="3124"/>
                      </a:lnTo>
                      <a:lnTo>
                        <a:pt x="15465" y="3207"/>
                      </a:lnTo>
                      <a:lnTo>
                        <a:pt x="15465" y="3217"/>
                      </a:lnTo>
                      <a:lnTo>
                        <a:pt x="15465" y="3222"/>
                      </a:lnTo>
                      <a:lnTo>
                        <a:pt x="15463" y="3229"/>
                      </a:lnTo>
                      <a:lnTo>
                        <a:pt x="15459" y="3231"/>
                      </a:lnTo>
                      <a:lnTo>
                        <a:pt x="15457" y="3232"/>
                      </a:lnTo>
                      <a:lnTo>
                        <a:pt x="15454" y="3231"/>
                      </a:lnTo>
                      <a:lnTo>
                        <a:pt x="15450" y="3227"/>
                      </a:lnTo>
                      <a:lnTo>
                        <a:pt x="15448" y="3222"/>
                      </a:lnTo>
                      <a:lnTo>
                        <a:pt x="15447" y="3219"/>
                      </a:lnTo>
                      <a:lnTo>
                        <a:pt x="15446" y="3218"/>
                      </a:lnTo>
                      <a:lnTo>
                        <a:pt x="15442" y="3216"/>
                      </a:lnTo>
                      <a:lnTo>
                        <a:pt x="15438" y="3216"/>
                      </a:lnTo>
                      <a:lnTo>
                        <a:pt x="15431" y="3217"/>
                      </a:lnTo>
                      <a:lnTo>
                        <a:pt x="15417" y="3222"/>
                      </a:lnTo>
                      <a:lnTo>
                        <a:pt x="15416" y="3224"/>
                      </a:lnTo>
                      <a:lnTo>
                        <a:pt x="15413" y="3231"/>
                      </a:lnTo>
                      <a:lnTo>
                        <a:pt x="15412" y="3235"/>
                      </a:lnTo>
                      <a:lnTo>
                        <a:pt x="15411" y="3243"/>
                      </a:lnTo>
                      <a:lnTo>
                        <a:pt x="15408" y="3250"/>
                      </a:lnTo>
                      <a:lnTo>
                        <a:pt x="15406" y="3255"/>
                      </a:lnTo>
                      <a:lnTo>
                        <a:pt x="15400" y="3265"/>
                      </a:lnTo>
                      <a:lnTo>
                        <a:pt x="15397" y="3267"/>
                      </a:lnTo>
                      <a:lnTo>
                        <a:pt x="15396" y="3268"/>
                      </a:lnTo>
                      <a:lnTo>
                        <a:pt x="15393" y="3268"/>
                      </a:lnTo>
                      <a:lnTo>
                        <a:pt x="15388" y="3265"/>
                      </a:lnTo>
                      <a:lnTo>
                        <a:pt x="15387" y="3265"/>
                      </a:lnTo>
                      <a:lnTo>
                        <a:pt x="15383" y="3259"/>
                      </a:lnTo>
                      <a:lnTo>
                        <a:pt x="15381" y="3255"/>
                      </a:lnTo>
                      <a:lnTo>
                        <a:pt x="15375" y="3253"/>
                      </a:lnTo>
                      <a:lnTo>
                        <a:pt x="15372" y="3252"/>
                      </a:lnTo>
                      <a:lnTo>
                        <a:pt x="15332" y="3249"/>
                      </a:lnTo>
                      <a:lnTo>
                        <a:pt x="15319" y="3257"/>
                      </a:lnTo>
                      <a:lnTo>
                        <a:pt x="15291" y="3273"/>
                      </a:lnTo>
                      <a:lnTo>
                        <a:pt x="15265" y="3249"/>
                      </a:lnTo>
                      <a:lnTo>
                        <a:pt x="15223" y="3260"/>
                      </a:lnTo>
                      <a:lnTo>
                        <a:pt x="15213" y="3263"/>
                      </a:lnTo>
                      <a:lnTo>
                        <a:pt x="15196" y="3242"/>
                      </a:lnTo>
                      <a:lnTo>
                        <a:pt x="15192" y="3237"/>
                      </a:lnTo>
                      <a:lnTo>
                        <a:pt x="15190" y="3233"/>
                      </a:lnTo>
                      <a:lnTo>
                        <a:pt x="15183" y="3224"/>
                      </a:lnTo>
                      <a:lnTo>
                        <a:pt x="15180" y="3221"/>
                      </a:lnTo>
                      <a:lnTo>
                        <a:pt x="15141" y="3217"/>
                      </a:lnTo>
                      <a:lnTo>
                        <a:pt x="15139" y="3216"/>
                      </a:lnTo>
                      <a:lnTo>
                        <a:pt x="15135" y="3217"/>
                      </a:lnTo>
                      <a:lnTo>
                        <a:pt x="15130" y="3221"/>
                      </a:lnTo>
                      <a:lnTo>
                        <a:pt x="15120" y="3228"/>
                      </a:lnTo>
                      <a:lnTo>
                        <a:pt x="15117" y="3232"/>
                      </a:lnTo>
                      <a:lnTo>
                        <a:pt x="15115" y="3235"/>
                      </a:lnTo>
                      <a:lnTo>
                        <a:pt x="15113" y="3243"/>
                      </a:lnTo>
                      <a:lnTo>
                        <a:pt x="15050" y="3250"/>
                      </a:lnTo>
                      <a:lnTo>
                        <a:pt x="15019" y="3255"/>
                      </a:lnTo>
                      <a:lnTo>
                        <a:pt x="14985" y="3248"/>
                      </a:lnTo>
                      <a:lnTo>
                        <a:pt x="14976" y="3245"/>
                      </a:lnTo>
                      <a:lnTo>
                        <a:pt x="14968" y="3250"/>
                      </a:lnTo>
                      <a:lnTo>
                        <a:pt x="14927" y="3281"/>
                      </a:lnTo>
                      <a:lnTo>
                        <a:pt x="14869" y="3320"/>
                      </a:lnTo>
                      <a:lnTo>
                        <a:pt x="14832" y="3361"/>
                      </a:lnTo>
                      <a:lnTo>
                        <a:pt x="14791" y="3382"/>
                      </a:lnTo>
                      <a:lnTo>
                        <a:pt x="14787" y="3383"/>
                      </a:lnTo>
                      <a:lnTo>
                        <a:pt x="14783" y="3381"/>
                      </a:lnTo>
                      <a:lnTo>
                        <a:pt x="14778" y="3378"/>
                      </a:lnTo>
                      <a:lnTo>
                        <a:pt x="14776" y="3375"/>
                      </a:lnTo>
                      <a:lnTo>
                        <a:pt x="14772" y="3371"/>
                      </a:lnTo>
                      <a:lnTo>
                        <a:pt x="14767" y="3363"/>
                      </a:lnTo>
                      <a:lnTo>
                        <a:pt x="14763" y="3354"/>
                      </a:lnTo>
                      <a:lnTo>
                        <a:pt x="14763" y="3351"/>
                      </a:lnTo>
                      <a:lnTo>
                        <a:pt x="14762" y="3346"/>
                      </a:lnTo>
                      <a:lnTo>
                        <a:pt x="14742" y="3350"/>
                      </a:lnTo>
                      <a:lnTo>
                        <a:pt x="14700" y="3363"/>
                      </a:lnTo>
                      <a:lnTo>
                        <a:pt x="14693" y="3413"/>
                      </a:lnTo>
                      <a:lnTo>
                        <a:pt x="14693" y="3450"/>
                      </a:lnTo>
                      <a:lnTo>
                        <a:pt x="14686" y="3452"/>
                      </a:lnTo>
                      <a:lnTo>
                        <a:pt x="14620" y="3467"/>
                      </a:lnTo>
                      <a:lnTo>
                        <a:pt x="14614" y="3468"/>
                      </a:lnTo>
                      <a:lnTo>
                        <a:pt x="14571" y="3465"/>
                      </a:lnTo>
                      <a:lnTo>
                        <a:pt x="14562" y="3465"/>
                      </a:lnTo>
                      <a:lnTo>
                        <a:pt x="14530" y="3469"/>
                      </a:lnTo>
                      <a:lnTo>
                        <a:pt x="14514" y="3491"/>
                      </a:lnTo>
                      <a:lnTo>
                        <a:pt x="14500" y="3511"/>
                      </a:lnTo>
                      <a:lnTo>
                        <a:pt x="14474" y="3520"/>
                      </a:lnTo>
                      <a:lnTo>
                        <a:pt x="14461" y="3524"/>
                      </a:lnTo>
                      <a:lnTo>
                        <a:pt x="14456" y="3546"/>
                      </a:lnTo>
                      <a:lnTo>
                        <a:pt x="14407" y="3602"/>
                      </a:lnTo>
                      <a:lnTo>
                        <a:pt x="14406" y="3603"/>
                      </a:lnTo>
                      <a:lnTo>
                        <a:pt x="14397" y="3622"/>
                      </a:lnTo>
                      <a:lnTo>
                        <a:pt x="14389" y="3638"/>
                      </a:lnTo>
                      <a:lnTo>
                        <a:pt x="14382" y="3655"/>
                      </a:lnTo>
                      <a:lnTo>
                        <a:pt x="14376" y="3674"/>
                      </a:lnTo>
                      <a:lnTo>
                        <a:pt x="14373" y="3682"/>
                      </a:lnTo>
                      <a:lnTo>
                        <a:pt x="14368" y="3706"/>
                      </a:lnTo>
                      <a:lnTo>
                        <a:pt x="14366" y="3715"/>
                      </a:lnTo>
                      <a:lnTo>
                        <a:pt x="14367" y="3718"/>
                      </a:lnTo>
                      <a:lnTo>
                        <a:pt x="14368" y="3721"/>
                      </a:lnTo>
                      <a:lnTo>
                        <a:pt x="14373" y="3730"/>
                      </a:lnTo>
                      <a:lnTo>
                        <a:pt x="14376" y="3736"/>
                      </a:lnTo>
                      <a:lnTo>
                        <a:pt x="14377" y="3739"/>
                      </a:lnTo>
                      <a:lnTo>
                        <a:pt x="14378" y="3740"/>
                      </a:lnTo>
                      <a:lnTo>
                        <a:pt x="14382" y="3744"/>
                      </a:lnTo>
                      <a:lnTo>
                        <a:pt x="14383" y="3749"/>
                      </a:lnTo>
                      <a:lnTo>
                        <a:pt x="14386" y="3756"/>
                      </a:lnTo>
                      <a:lnTo>
                        <a:pt x="14386" y="3759"/>
                      </a:lnTo>
                      <a:lnTo>
                        <a:pt x="14383" y="3766"/>
                      </a:lnTo>
                      <a:lnTo>
                        <a:pt x="14365" y="3800"/>
                      </a:lnTo>
                      <a:lnTo>
                        <a:pt x="14361" y="3806"/>
                      </a:lnTo>
                      <a:lnTo>
                        <a:pt x="14355" y="3810"/>
                      </a:lnTo>
                      <a:lnTo>
                        <a:pt x="14353" y="3810"/>
                      </a:lnTo>
                      <a:lnTo>
                        <a:pt x="14347" y="3813"/>
                      </a:lnTo>
                      <a:lnTo>
                        <a:pt x="14342" y="3815"/>
                      </a:lnTo>
                      <a:lnTo>
                        <a:pt x="14330" y="3817"/>
                      </a:lnTo>
                      <a:lnTo>
                        <a:pt x="14321" y="3818"/>
                      </a:lnTo>
                      <a:lnTo>
                        <a:pt x="14319" y="3819"/>
                      </a:lnTo>
                      <a:lnTo>
                        <a:pt x="14317" y="3821"/>
                      </a:lnTo>
                      <a:lnTo>
                        <a:pt x="14251" y="3885"/>
                      </a:lnTo>
                      <a:lnTo>
                        <a:pt x="14237" y="3908"/>
                      </a:lnTo>
                      <a:lnTo>
                        <a:pt x="14218" y="3935"/>
                      </a:lnTo>
                      <a:lnTo>
                        <a:pt x="14122" y="3972"/>
                      </a:lnTo>
                      <a:lnTo>
                        <a:pt x="14056" y="3977"/>
                      </a:lnTo>
                      <a:lnTo>
                        <a:pt x="14035" y="3981"/>
                      </a:lnTo>
                      <a:lnTo>
                        <a:pt x="14020" y="3985"/>
                      </a:lnTo>
                      <a:lnTo>
                        <a:pt x="13979" y="3993"/>
                      </a:lnTo>
                      <a:lnTo>
                        <a:pt x="13967" y="3990"/>
                      </a:lnTo>
                      <a:lnTo>
                        <a:pt x="13932" y="3979"/>
                      </a:lnTo>
                      <a:lnTo>
                        <a:pt x="13930" y="3976"/>
                      </a:lnTo>
                      <a:lnTo>
                        <a:pt x="13923" y="3975"/>
                      </a:lnTo>
                      <a:lnTo>
                        <a:pt x="13868" y="3998"/>
                      </a:lnTo>
                      <a:lnTo>
                        <a:pt x="13866" y="4002"/>
                      </a:lnTo>
                      <a:lnTo>
                        <a:pt x="13858" y="4023"/>
                      </a:lnTo>
                      <a:lnTo>
                        <a:pt x="13848" y="4052"/>
                      </a:lnTo>
                      <a:lnTo>
                        <a:pt x="13839" y="4077"/>
                      </a:lnTo>
                      <a:lnTo>
                        <a:pt x="13835" y="4087"/>
                      </a:lnTo>
                      <a:lnTo>
                        <a:pt x="13750" y="4172"/>
                      </a:lnTo>
                      <a:lnTo>
                        <a:pt x="13748" y="4179"/>
                      </a:lnTo>
                      <a:lnTo>
                        <a:pt x="13726" y="4217"/>
                      </a:lnTo>
                      <a:lnTo>
                        <a:pt x="13723" y="4222"/>
                      </a:lnTo>
                      <a:lnTo>
                        <a:pt x="13722" y="4223"/>
                      </a:lnTo>
                      <a:lnTo>
                        <a:pt x="13720" y="4225"/>
                      </a:lnTo>
                      <a:lnTo>
                        <a:pt x="13715" y="4226"/>
                      </a:lnTo>
                      <a:lnTo>
                        <a:pt x="13709" y="4227"/>
                      </a:lnTo>
                      <a:lnTo>
                        <a:pt x="13694" y="4227"/>
                      </a:lnTo>
                      <a:lnTo>
                        <a:pt x="13689" y="4227"/>
                      </a:lnTo>
                      <a:lnTo>
                        <a:pt x="13670" y="4232"/>
                      </a:lnTo>
                      <a:lnTo>
                        <a:pt x="13634" y="4263"/>
                      </a:lnTo>
                      <a:lnTo>
                        <a:pt x="13592" y="4309"/>
                      </a:lnTo>
                      <a:lnTo>
                        <a:pt x="13581" y="4321"/>
                      </a:lnTo>
                      <a:lnTo>
                        <a:pt x="13562" y="4315"/>
                      </a:lnTo>
                      <a:lnTo>
                        <a:pt x="13549" y="4309"/>
                      </a:lnTo>
                      <a:lnTo>
                        <a:pt x="13537" y="4305"/>
                      </a:lnTo>
                      <a:lnTo>
                        <a:pt x="13467" y="4313"/>
                      </a:lnTo>
                      <a:lnTo>
                        <a:pt x="13459" y="4313"/>
                      </a:lnTo>
                      <a:lnTo>
                        <a:pt x="13361" y="4293"/>
                      </a:lnTo>
                      <a:lnTo>
                        <a:pt x="13344" y="4295"/>
                      </a:lnTo>
                      <a:lnTo>
                        <a:pt x="13326" y="4300"/>
                      </a:lnTo>
                      <a:lnTo>
                        <a:pt x="13312" y="4295"/>
                      </a:lnTo>
                      <a:lnTo>
                        <a:pt x="13244" y="4266"/>
                      </a:lnTo>
                      <a:lnTo>
                        <a:pt x="13228" y="4239"/>
                      </a:lnTo>
                      <a:lnTo>
                        <a:pt x="13189" y="4201"/>
                      </a:lnTo>
                      <a:lnTo>
                        <a:pt x="13169" y="4210"/>
                      </a:lnTo>
                      <a:lnTo>
                        <a:pt x="13103" y="4210"/>
                      </a:lnTo>
                      <a:lnTo>
                        <a:pt x="13055" y="4200"/>
                      </a:lnTo>
                      <a:lnTo>
                        <a:pt x="13051" y="4200"/>
                      </a:lnTo>
                      <a:lnTo>
                        <a:pt x="12989" y="4248"/>
                      </a:lnTo>
                      <a:lnTo>
                        <a:pt x="12987" y="4249"/>
                      </a:lnTo>
                      <a:lnTo>
                        <a:pt x="12985" y="4251"/>
                      </a:lnTo>
                      <a:lnTo>
                        <a:pt x="12923" y="4405"/>
                      </a:lnTo>
                      <a:lnTo>
                        <a:pt x="12923" y="4415"/>
                      </a:lnTo>
                      <a:lnTo>
                        <a:pt x="12924" y="4420"/>
                      </a:lnTo>
                      <a:lnTo>
                        <a:pt x="12924" y="4442"/>
                      </a:lnTo>
                      <a:lnTo>
                        <a:pt x="12922" y="4453"/>
                      </a:lnTo>
                      <a:lnTo>
                        <a:pt x="12920" y="4463"/>
                      </a:lnTo>
                      <a:lnTo>
                        <a:pt x="12916" y="4472"/>
                      </a:lnTo>
                      <a:lnTo>
                        <a:pt x="12905" y="4494"/>
                      </a:lnTo>
                      <a:lnTo>
                        <a:pt x="12895" y="4509"/>
                      </a:lnTo>
                      <a:lnTo>
                        <a:pt x="12892" y="4514"/>
                      </a:lnTo>
                      <a:lnTo>
                        <a:pt x="12890" y="4520"/>
                      </a:lnTo>
                      <a:lnTo>
                        <a:pt x="12887" y="4530"/>
                      </a:lnTo>
                      <a:lnTo>
                        <a:pt x="12886" y="4539"/>
                      </a:lnTo>
                      <a:lnTo>
                        <a:pt x="12886" y="4556"/>
                      </a:lnTo>
                      <a:lnTo>
                        <a:pt x="12888" y="4566"/>
                      </a:lnTo>
                      <a:lnTo>
                        <a:pt x="12888" y="4569"/>
                      </a:lnTo>
                      <a:lnTo>
                        <a:pt x="12890" y="4571"/>
                      </a:lnTo>
                      <a:lnTo>
                        <a:pt x="12892" y="4572"/>
                      </a:lnTo>
                      <a:lnTo>
                        <a:pt x="12896" y="4575"/>
                      </a:lnTo>
                      <a:lnTo>
                        <a:pt x="12903" y="4576"/>
                      </a:lnTo>
                      <a:lnTo>
                        <a:pt x="12908" y="4579"/>
                      </a:lnTo>
                      <a:lnTo>
                        <a:pt x="12911" y="4582"/>
                      </a:lnTo>
                      <a:lnTo>
                        <a:pt x="12917" y="4590"/>
                      </a:lnTo>
                      <a:lnTo>
                        <a:pt x="12924" y="4604"/>
                      </a:lnTo>
                      <a:lnTo>
                        <a:pt x="12928" y="4612"/>
                      </a:lnTo>
                      <a:lnTo>
                        <a:pt x="12934" y="4627"/>
                      </a:lnTo>
                      <a:lnTo>
                        <a:pt x="12936" y="4630"/>
                      </a:lnTo>
                      <a:lnTo>
                        <a:pt x="12939" y="4636"/>
                      </a:lnTo>
                      <a:lnTo>
                        <a:pt x="12944" y="4643"/>
                      </a:lnTo>
                      <a:lnTo>
                        <a:pt x="12977" y="4684"/>
                      </a:lnTo>
                      <a:lnTo>
                        <a:pt x="12980" y="4689"/>
                      </a:lnTo>
                      <a:lnTo>
                        <a:pt x="12984" y="4692"/>
                      </a:lnTo>
                      <a:lnTo>
                        <a:pt x="12992" y="4694"/>
                      </a:lnTo>
                      <a:lnTo>
                        <a:pt x="13005" y="4702"/>
                      </a:lnTo>
                      <a:lnTo>
                        <a:pt x="13009" y="4705"/>
                      </a:lnTo>
                      <a:lnTo>
                        <a:pt x="13020" y="4714"/>
                      </a:lnTo>
                      <a:lnTo>
                        <a:pt x="13024" y="4718"/>
                      </a:lnTo>
                      <a:lnTo>
                        <a:pt x="13031" y="4724"/>
                      </a:lnTo>
                      <a:lnTo>
                        <a:pt x="13047" y="4741"/>
                      </a:lnTo>
                      <a:lnTo>
                        <a:pt x="13055" y="4751"/>
                      </a:lnTo>
                      <a:lnTo>
                        <a:pt x="13061" y="4759"/>
                      </a:lnTo>
                      <a:lnTo>
                        <a:pt x="13070" y="4775"/>
                      </a:lnTo>
                      <a:lnTo>
                        <a:pt x="13082" y="4795"/>
                      </a:lnTo>
                      <a:lnTo>
                        <a:pt x="13086" y="4804"/>
                      </a:lnTo>
                      <a:lnTo>
                        <a:pt x="13087" y="4809"/>
                      </a:lnTo>
                      <a:lnTo>
                        <a:pt x="13087" y="4823"/>
                      </a:lnTo>
                      <a:lnTo>
                        <a:pt x="13087" y="4836"/>
                      </a:lnTo>
                      <a:lnTo>
                        <a:pt x="13087" y="4838"/>
                      </a:lnTo>
                      <a:lnTo>
                        <a:pt x="13085" y="4842"/>
                      </a:lnTo>
                      <a:lnTo>
                        <a:pt x="13081" y="4848"/>
                      </a:lnTo>
                      <a:lnTo>
                        <a:pt x="13080" y="4850"/>
                      </a:lnTo>
                      <a:lnTo>
                        <a:pt x="13076" y="4853"/>
                      </a:lnTo>
                      <a:lnTo>
                        <a:pt x="13070" y="4857"/>
                      </a:lnTo>
                      <a:lnTo>
                        <a:pt x="13066" y="4857"/>
                      </a:lnTo>
                      <a:lnTo>
                        <a:pt x="13026" y="4859"/>
                      </a:lnTo>
                      <a:lnTo>
                        <a:pt x="12982" y="4914"/>
                      </a:lnTo>
                      <a:lnTo>
                        <a:pt x="12958" y="4946"/>
                      </a:lnTo>
                      <a:lnTo>
                        <a:pt x="12939" y="4948"/>
                      </a:lnTo>
                      <a:lnTo>
                        <a:pt x="12915" y="4948"/>
                      </a:lnTo>
                      <a:lnTo>
                        <a:pt x="12854" y="4986"/>
                      </a:lnTo>
                      <a:lnTo>
                        <a:pt x="12777" y="5037"/>
                      </a:lnTo>
                      <a:lnTo>
                        <a:pt x="12710" y="5135"/>
                      </a:lnTo>
                      <a:lnTo>
                        <a:pt x="12683" y="5184"/>
                      </a:lnTo>
                      <a:lnTo>
                        <a:pt x="12646" y="5241"/>
                      </a:lnTo>
                      <a:lnTo>
                        <a:pt x="12629" y="5255"/>
                      </a:lnTo>
                      <a:lnTo>
                        <a:pt x="12609" y="5282"/>
                      </a:lnTo>
                      <a:lnTo>
                        <a:pt x="12595" y="5304"/>
                      </a:lnTo>
                      <a:lnTo>
                        <a:pt x="12511" y="5355"/>
                      </a:lnTo>
                      <a:lnTo>
                        <a:pt x="12449" y="5363"/>
                      </a:lnTo>
                      <a:lnTo>
                        <a:pt x="12362" y="5412"/>
                      </a:lnTo>
                      <a:lnTo>
                        <a:pt x="12324" y="5447"/>
                      </a:lnTo>
                      <a:lnTo>
                        <a:pt x="12311" y="5458"/>
                      </a:lnTo>
                      <a:lnTo>
                        <a:pt x="12211" y="5473"/>
                      </a:lnTo>
                      <a:lnTo>
                        <a:pt x="12133" y="5468"/>
                      </a:lnTo>
                      <a:lnTo>
                        <a:pt x="12086" y="5496"/>
                      </a:lnTo>
                      <a:lnTo>
                        <a:pt x="12025" y="5486"/>
                      </a:lnTo>
                      <a:lnTo>
                        <a:pt x="11984" y="5482"/>
                      </a:lnTo>
                      <a:lnTo>
                        <a:pt x="11979" y="5482"/>
                      </a:lnTo>
                      <a:lnTo>
                        <a:pt x="11913" y="5486"/>
                      </a:lnTo>
                      <a:lnTo>
                        <a:pt x="11886" y="5472"/>
                      </a:lnTo>
                      <a:lnTo>
                        <a:pt x="11783" y="5499"/>
                      </a:lnTo>
                      <a:lnTo>
                        <a:pt x="11770" y="5501"/>
                      </a:lnTo>
                      <a:lnTo>
                        <a:pt x="11764" y="5502"/>
                      </a:lnTo>
                      <a:lnTo>
                        <a:pt x="11665" y="5503"/>
                      </a:lnTo>
                      <a:lnTo>
                        <a:pt x="11655" y="5498"/>
                      </a:lnTo>
                      <a:lnTo>
                        <a:pt x="11629" y="5483"/>
                      </a:lnTo>
                      <a:lnTo>
                        <a:pt x="11571" y="5508"/>
                      </a:lnTo>
                      <a:lnTo>
                        <a:pt x="11563" y="5533"/>
                      </a:lnTo>
                      <a:lnTo>
                        <a:pt x="11466" y="5557"/>
                      </a:lnTo>
                      <a:lnTo>
                        <a:pt x="11416" y="5564"/>
                      </a:lnTo>
                      <a:lnTo>
                        <a:pt x="11284" y="5614"/>
                      </a:lnTo>
                      <a:lnTo>
                        <a:pt x="11201" y="5662"/>
                      </a:lnTo>
                      <a:lnTo>
                        <a:pt x="11091" y="5703"/>
                      </a:lnTo>
                      <a:lnTo>
                        <a:pt x="10997" y="5754"/>
                      </a:lnTo>
                      <a:lnTo>
                        <a:pt x="10915" y="5812"/>
                      </a:lnTo>
                      <a:lnTo>
                        <a:pt x="10871" y="5827"/>
                      </a:lnTo>
                      <a:lnTo>
                        <a:pt x="10780" y="5919"/>
                      </a:lnTo>
                      <a:lnTo>
                        <a:pt x="10715" y="5898"/>
                      </a:lnTo>
                      <a:lnTo>
                        <a:pt x="10647" y="5877"/>
                      </a:lnTo>
                      <a:lnTo>
                        <a:pt x="10647" y="5862"/>
                      </a:lnTo>
                      <a:lnTo>
                        <a:pt x="10648" y="5815"/>
                      </a:lnTo>
                      <a:lnTo>
                        <a:pt x="10648" y="5770"/>
                      </a:lnTo>
                      <a:lnTo>
                        <a:pt x="10608" y="5774"/>
                      </a:lnTo>
                      <a:lnTo>
                        <a:pt x="10600" y="5778"/>
                      </a:lnTo>
                      <a:lnTo>
                        <a:pt x="10575" y="5785"/>
                      </a:lnTo>
                      <a:lnTo>
                        <a:pt x="10549" y="5790"/>
                      </a:lnTo>
                      <a:lnTo>
                        <a:pt x="10521" y="5795"/>
                      </a:lnTo>
                      <a:lnTo>
                        <a:pt x="10494" y="5798"/>
                      </a:lnTo>
                      <a:lnTo>
                        <a:pt x="10466" y="5798"/>
                      </a:lnTo>
                      <a:lnTo>
                        <a:pt x="10437" y="5796"/>
                      </a:lnTo>
                      <a:lnTo>
                        <a:pt x="10407" y="5795"/>
                      </a:lnTo>
                      <a:lnTo>
                        <a:pt x="10379" y="5791"/>
                      </a:lnTo>
                      <a:lnTo>
                        <a:pt x="10349" y="5785"/>
                      </a:lnTo>
                      <a:lnTo>
                        <a:pt x="10320" y="5779"/>
                      </a:lnTo>
                      <a:lnTo>
                        <a:pt x="10293" y="5771"/>
                      </a:lnTo>
                      <a:lnTo>
                        <a:pt x="10266" y="5762"/>
                      </a:lnTo>
                      <a:lnTo>
                        <a:pt x="10239" y="5752"/>
                      </a:lnTo>
                      <a:lnTo>
                        <a:pt x="10215" y="5740"/>
                      </a:lnTo>
                      <a:lnTo>
                        <a:pt x="10191" y="5728"/>
                      </a:lnTo>
                      <a:lnTo>
                        <a:pt x="10170" y="5714"/>
                      </a:lnTo>
                      <a:lnTo>
                        <a:pt x="10161" y="5709"/>
                      </a:lnTo>
                      <a:lnTo>
                        <a:pt x="10147" y="5702"/>
                      </a:lnTo>
                      <a:lnTo>
                        <a:pt x="10135" y="5697"/>
                      </a:lnTo>
                      <a:lnTo>
                        <a:pt x="10113" y="5692"/>
                      </a:lnTo>
                      <a:lnTo>
                        <a:pt x="10072" y="5680"/>
                      </a:lnTo>
                      <a:lnTo>
                        <a:pt x="10012" y="5661"/>
                      </a:lnTo>
                      <a:lnTo>
                        <a:pt x="9972" y="5648"/>
                      </a:lnTo>
                      <a:lnTo>
                        <a:pt x="9920" y="5641"/>
                      </a:lnTo>
                      <a:lnTo>
                        <a:pt x="9860" y="5620"/>
                      </a:lnTo>
                      <a:lnTo>
                        <a:pt x="9818" y="5594"/>
                      </a:lnTo>
                      <a:lnTo>
                        <a:pt x="9805" y="5571"/>
                      </a:lnTo>
                      <a:lnTo>
                        <a:pt x="9793" y="5552"/>
                      </a:lnTo>
                      <a:lnTo>
                        <a:pt x="9749" y="5476"/>
                      </a:lnTo>
                      <a:lnTo>
                        <a:pt x="9745" y="5475"/>
                      </a:lnTo>
                      <a:lnTo>
                        <a:pt x="9633" y="5456"/>
                      </a:lnTo>
                      <a:lnTo>
                        <a:pt x="9627" y="5455"/>
                      </a:lnTo>
                      <a:lnTo>
                        <a:pt x="9546" y="5442"/>
                      </a:lnTo>
                      <a:lnTo>
                        <a:pt x="9449" y="5426"/>
                      </a:lnTo>
                      <a:lnTo>
                        <a:pt x="9354" y="5405"/>
                      </a:lnTo>
                      <a:lnTo>
                        <a:pt x="9151" y="5363"/>
                      </a:lnTo>
                      <a:lnTo>
                        <a:pt x="9147" y="5363"/>
                      </a:lnTo>
                      <a:lnTo>
                        <a:pt x="9109" y="5394"/>
                      </a:lnTo>
                      <a:lnTo>
                        <a:pt x="9008" y="5399"/>
                      </a:lnTo>
                      <a:lnTo>
                        <a:pt x="8998" y="5399"/>
                      </a:lnTo>
                      <a:lnTo>
                        <a:pt x="8987" y="5397"/>
                      </a:lnTo>
                      <a:lnTo>
                        <a:pt x="8978" y="5396"/>
                      </a:lnTo>
                      <a:lnTo>
                        <a:pt x="8970" y="5395"/>
                      </a:lnTo>
                      <a:lnTo>
                        <a:pt x="8961" y="5396"/>
                      </a:lnTo>
                      <a:lnTo>
                        <a:pt x="8952" y="5396"/>
                      </a:lnTo>
                      <a:lnTo>
                        <a:pt x="8936" y="5400"/>
                      </a:lnTo>
                      <a:lnTo>
                        <a:pt x="8920" y="5406"/>
                      </a:lnTo>
                      <a:lnTo>
                        <a:pt x="8905" y="5410"/>
                      </a:lnTo>
                      <a:lnTo>
                        <a:pt x="8899" y="5411"/>
                      </a:lnTo>
                      <a:lnTo>
                        <a:pt x="8866" y="5407"/>
                      </a:lnTo>
                      <a:lnTo>
                        <a:pt x="8834" y="5404"/>
                      </a:lnTo>
                      <a:lnTo>
                        <a:pt x="8802" y="5399"/>
                      </a:lnTo>
                      <a:lnTo>
                        <a:pt x="8770" y="5395"/>
                      </a:lnTo>
                      <a:lnTo>
                        <a:pt x="8737" y="5389"/>
                      </a:lnTo>
                      <a:lnTo>
                        <a:pt x="8705" y="5384"/>
                      </a:lnTo>
                      <a:lnTo>
                        <a:pt x="8673" y="5376"/>
                      </a:lnTo>
                      <a:lnTo>
                        <a:pt x="8642" y="5369"/>
                      </a:lnTo>
                      <a:lnTo>
                        <a:pt x="8624" y="5365"/>
                      </a:lnTo>
                      <a:lnTo>
                        <a:pt x="8529" y="5345"/>
                      </a:lnTo>
                      <a:lnTo>
                        <a:pt x="8478" y="5337"/>
                      </a:lnTo>
                      <a:lnTo>
                        <a:pt x="8440" y="5329"/>
                      </a:lnTo>
                      <a:lnTo>
                        <a:pt x="8384" y="5317"/>
                      </a:lnTo>
                      <a:lnTo>
                        <a:pt x="8347" y="5308"/>
                      </a:lnTo>
                      <a:lnTo>
                        <a:pt x="8328" y="5304"/>
                      </a:lnTo>
                      <a:lnTo>
                        <a:pt x="8295" y="5318"/>
                      </a:lnTo>
                      <a:lnTo>
                        <a:pt x="8291" y="5322"/>
                      </a:lnTo>
                      <a:lnTo>
                        <a:pt x="8287" y="5324"/>
                      </a:lnTo>
                      <a:lnTo>
                        <a:pt x="8285" y="5324"/>
                      </a:lnTo>
                      <a:lnTo>
                        <a:pt x="8244" y="5324"/>
                      </a:lnTo>
                      <a:lnTo>
                        <a:pt x="8240" y="5324"/>
                      </a:lnTo>
                      <a:lnTo>
                        <a:pt x="8235" y="5323"/>
                      </a:lnTo>
                      <a:lnTo>
                        <a:pt x="8207" y="5309"/>
                      </a:lnTo>
                      <a:lnTo>
                        <a:pt x="8198" y="5303"/>
                      </a:lnTo>
                      <a:lnTo>
                        <a:pt x="8156" y="5289"/>
                      </a:lnTo>
                      <a:lnTo>
                        <a:pt x="8099" y="5272"/>
                      </a:lnTo>
                      <a:lnTo>
                        <a:pt x="7991" y="5257"/>
                      </a:lnTo>
                      <a:lnTo>
                        <a:pt x="7941" y="5251"/>
                      </a:lnTo>
                      <a:lnTo>
                        <a:pt x="7940" y="5240"/>
                      </a:lnTo>
                      <a:lnTo>
                        <a:pt x="7937" y="5216"/>
                      </a:lnTo>
                      <a:lnTo>
                        <a:pt x="7937" y="5215"/>
                      </a:lnTo>
                      <a:lnTo>
                        <a:pt x="7938" y="5176"/>
                      </a:lnTo>
                      <a:lnTo>
                        <a:pt x="7885" y="5110"/>
                      </a:lnTo>
                      <a:lnTo>
                        <a:pt x="7850" y="5067"/>
                      </a:lnTo>
                      <a:lnTo>
                        <a:pt x="7825" y="5035"/>
                      </a:lnTo>
                      <a:lnTo>
                        <a:pt x="7815" y="5020"/>
                      </a:lnTo>
                      <a:lnTo>
                        <a:pt x="7803" y="4997"/>
                      </a:lnTo>
                      <a:lnTo>
                        <a:pt x="7803" y="4987"/>
                      </a:lnTo>
                      <a:lnTo>
                        <a:pt x="7803" y="4976"/>
                      </a:lnTo>
                      <a:lnTo>
                        <a:pt x="7800" y="4966"/>
                      </a:lnTo>
                      <a:lnTo>
                        <a:pt x="7799" y="4954"/>
                      </a:lnTo>
                      <a:lnTo>
                        <a:pt x="7794" y="4932"/>
                      </a:lnTo>
                      <a:lnTo>
                        <a:pt x="7787" y="4908"/>
                      </a:lnTo>
                      <a:lnTo>
                        <a:pt x="7771" y="4862"/>
                      </a:lnTo>
                      <a:lnTo>
                        <a:pt x="7756" y="4821"/>
                      </a:lnTo>
                      <a:lnTo>
                        <a:pt x="7743" y="4782"/>
                      </a:lnTo>
                      <a:lnTo>
                        <a:pt x="7741" y="4772"/>
                      </a:lnTo>
                      <a:lnTo>
                        <a:pt x="7736" y="4750"/>
                      </a:lnTo>
                      <a:lnTo>
                        <a:pt x="7733" y="4740"/>
                      </a:lnTo>
                      <a:lnTo>
                        <a:pt x="7731" y="4720"/>
                      </a:lnTo>
                      <a:lnTo>
                        <a:pt x="7726" y="4702"/>
                      </a:lnTo>
                      <a:lnTo>
                        <a:pt x="7721" y="4682"/>
                      </a:lnTo>
                      <a:lnTo>
                        <a:pt x="7708" y="4642"/>
                      </a:lnTo>
                      <a:lnTo>
                        <a:pt x="7705" y="4640"/>
                      </a:lnTo>
                      <a:lnTo>
                        <a:pt x="7654" y="4625"/>
                      </a:lnTo>
                      <a:lnTo>
                        <a:pt x="7650" y="4625"/>
                      </a:lnTo>
                      <a:lnTo>
                        <a:pt x="7645" y="4618"/>
                      </a:lnTo>
                      <a:lnTo>
                        <a:pt x="7644" y="4616"/>
                      </a:lnTo>
                      <a:lnTo>
                        <a:pt x="7650" y="4595"/>
                      </a:lnTo>
                      <a:lnTo>
                        <a:pt x="7654" y="4579"/>
                      </a:lnTo>
                      <a:lnTo>
                        <a:pt x="7655" y="4567"/>
                      </a:lnTo>
                      <a:lnTo>
                        <a:pt x="7656" y="4558"/>
                      </a:lnTo>
                      <a:lnTo>
                        <a:pt x="7659" y="4549"/>
                      </a:lnTo>
                      <a:lnTo>
                        <a:pt x="7662" y="4540"/>
                      </a:lnTo>
                      <a:lnTo>
                        <a:pt x="7670" y="4531"/>
                      </a:lnTo>
                      <a:lnTo>
                        <a:pt x="7681" y="4520"/>
                      </a:lnTo>
                      <a:lnTo>
                        <a:pt x="7682" y="4518"/>
                      </a:lnTo>
                      <a:lnTo>
                        <a:pt x="7682" y="4513"/>
                      </a:lnTo>
                      <a:lnTo>
                        <a:pt x="7681" y="4508"/>
                      </a:lnTo>
                      <a:lnTo>
                        <a:pt x="7675" y="4505"/>
                      </a:lnTo>
                      <a:lnTo>
                        <a:pt x="7666" y="4504"/>
                      </a:lnTo>
                      <a:lnTo>
                        <a:pt x="7659" y="4504"/>
                      </a:lnTo>
                      <a:lnTo>
                        <a:pt x="7643" y="4505"/>
                      </a:lnTo>
                      <a:lnTo>
                        <a:pt x="7605" y="4505"/>
                      </a:lnTo>
                      <a:lnTo>
                        <a:pt x="7573" y="4505"/>
                      </a:lnTo>
                      <a:lnTo>
                        <a:pt x="7561" y="4504"/>
                      </a:lnTo>
                      <a:lnTo>
                        <a:pt x="7557" y="4503"/>
                      </a:lnTo>
                      <a:lnTo>
                        <a:pt x="7553" y="4500"/>
                      </a:lnTo>
                      <a:lnTo>
                        <a:pt x="7549" y="4495"/>
                      </a:lnTo>
                      <a:lnTo>
                        <a:pt x="7537" y="4482"/>
                      </a:lnTo>
                      <a:lnTo>
                        <a:pt x="7512" y="4467"/>
                      </a:lnTo>
                      <a:lnTo>
                        <a:pt x="7505" y="4464"/>
                      </a:lnTo>
                      <a:lnTo>
                        <a:pt x="7495" y="4462"/>
                      </a:lnTo>
                      <a:lnTo>
                        <a:pt x="7479" y="4459"/>
                      </a:lnTo>
                      <a:lnTo>
                        <a:pt x="7470" y="4457"/>
                      </a:lnTo>
                      <a:lnTo>
                        <a:pt x="7464" y="4456"/>
                      </a:lnTo>
                      <a:lnTo>
                        <a:pt x="7454" y="4449"/>
                      </a:lnTo>
                      <a:lnTo>
                        <a:pt x="7450" y="4446"/>
                      </a:lnTo>
                      <a:lnTo>
                        <a:pt x="7445" y="4436"/>
                      </a:lnTo>
                      <a:lnTo>
                        <a:pt x="7439" y="4416"/>
                      </a:lnTo>
                      <a:lnTo>
                        <a:pt x="7435" y="4407"/>
                      </a:lnTo>
                      <a:lnTo>
                        <a:pt x="7428" y="4400"/>
                      </a:lnTo>
                      <a:lnTo>
                        <a:pt x="7412" y="4384"/>
                      </a:lnTo>
                      <a:lnTo>
                        <a:pt x="7392" y="4370"/>
                      </a:lnTo>
                      <a:lnTo>
                        <a:pt x="7390" y="4369"/>
                      </a:lnTo>
                      <a:lnTo>
                        <a:pt x="7338" y="4333"/>
                      </a:lnTo>
                      <a:lnTo>
                        <a:pt x="7307" y="4295"/>
                      </a:lnTo>
                      <a:lnTo>
                        <a:pt x="7292" y="4282"/>
                      </a:lnTo>
                      <a:lnTo>
                        <a:pt x="7276" y="4284"/>
                      </a:lnTo>
                      <a:lnTo>
                        <a:pt x="7265" y="4285"/>
                      </a:lnTo>
                      <a:lnTo>
                        <a:pt x="7256" y="4285"/>
                      </a:lnTo>
                      <a:lnTo>
                        <a:pt x="7248" y="4284"/>
                      </a:lnTo>
                      <a:lnTo>
                        <a:pt x="7243" y="4283"/>
                      </a:lnTo>
                      <a:lnTo>
                        <a:pt x="7239" y="4282"/>
                      </a:lnTo>
                      <a:lnTo>
                        <a:pt x="7230" y="4277"/>
                      </a:lnTo>
                      <a:lnTo>
                        <a:pt x="7229" y="4274"/>
                      </a:lnTo>
                      <a:lnTo>
                        <a:pt x="7210" y="4244"/>
                      </a:lnTo>
                      <a:lnTo>
                        <a:pt x="7192" y="4215"/>
                      </a:lnTo>
                      <a:lnTo>
                        <a:pt x="7182" y="4200"/>
                      </a:lnTo>
                      <a:lnTo>
                        <a:pt x="7170" y="4185"/>
                      </a:lnTo>
                      <a:lnTo>
                        <a:pt x="7158" y="4171"/>
                      </a:lnTo>
                      <a:lnTo>
                        <a:pt x="7144" y="4156"/>
                      </a:lnTo>
                      <a:lnTo>
                        <a:pt x="7142" y="4154"/>
                      </a:lnTo>
                      <a:lnTo>
                        <a:pt x="7138" y="4151"/>
                      </a:lnTo>
                      <a:lnTo>
                        <a:pt x="7069" y="4116"/>
                      </a:lnTo>
                      <a:lnTo>
                        <a:pt x="7062" y="4115"/>
                      </a:lnTo>
                      <a:lnTo>
                        <a:pt x="7052" y="4111"/>
                      </a:lnTo>
                      <a:lnTo>
                        <a:pt x="7046" y="4111"/>
                      </a:lnTo>
                      <a:lnTo>
                        <a:pt x="7035" y="4113"/>
                      </a:lnTo>
                      <a:lnTo>
                        <a:pt x="7026" y="4113"/>
                      </a:lnTo>
                      <a:lnTo>
                        <a:pt x="7020" y="4110"/>
                      </a:lnTo>
                      <a:lnTo>
                        <a:pt x="6998" y="4094"/>
                      </a:lnTo>
                      <a:lnTo>
                        <a:pt x="6989" y="4090"/>
                      </a:lnTo>
                      <a:lnTo>
                        <a:pt x="6977" y="4090"/>
                      </a:lnTo>
                      <a:lnTo>
                        <a:pt x="6970" y="4092"/>
                      </a:lnTo>
                      <a:lnTo>
                        <a:pt x="6956" y="4092"/>
                      </a:lnTo>
                      <a:lnTo>
                        <a:pt x="6913" y="4089"/>
                      </a:lnTo>
                      <a:lnTo>
                        <a:pt x="6891" y="4087"/>
                      </a:lnTo>
                      <a:lnTo>
                        <a:pt x="6815" y="4074"/>
                      </a:lnTo>
                      <a:lnTo>
                        <a:pt x="6796" y="4075"/>
                      </a:lnTo>
                      <a:lnTo>
                        <a:pt x="6775" y="4073"/>
                      </a:lnTo>
                      <a:lnTo>
                        <a:pt x="6751" y="4070"/>
                      </a:lnTo>
                      <a:lnTo>
                        <a:pt x="6727" y="4065"/>
                      </a:lnTo>
                      <a:lnTo>
                        <a:pt x="6702" y="4059"/>
                      </a:lnTo>
                      <a:lnTo>
                        <a:pt x="6678" y="4053"/>
                      </a:lnTo>
                      <a:lnTo>
                        <a:pt x="6659" y="4046"/>
                      </a:lnTo>
                      <a:lnTo>
                        <a:pt x="6640" y="4038"/>
                      </a:lnTo>
                      <a:lnTo>
                        <a:pt x="6624" y="4031"/>
                      </a:lnTo>
                      <a:lnTo>
                        <a:pt x="6619" y="4029"/>
                      </a:lnTo>
                      <a:lnTo>
                        <a:pt x="6600" y="4029"/>
                      </a:lnTo>
                      <a:lnTo>
                        <a:pt x="6577" y="4027"/>
                      </a:lnTo>
                      <a:lnTo>
                        <a:pt x="6563" y="4023"/>
                      </a:lnTo>
                      <a:lnTo>
                        <a:pt x="6547" y="4018"/>
                      </a:lnTo>
                      <a:lnTo>
                        <a:pt x="6531" y="4012"/>
                      </a:lnTo>
                      <a:lnTo>
                        <a:pt x="6514" y="4006"/>
                      </a:lnTo>
                      <a:lnTo>
                        <a:pt x="6483" y="3992"/>
                      </a:lnTo>
                      <a:lnTo>
                        <a:pt x="6455" y="3976"/>
                      </a:lnTo>
                      <a:lnTo>
                        <a:pt x="6414" y="3951"/>
                      </a:lnTo>
                      <a:lnTo>
                        <a:pt x="6374" y="3929"/>
                      </a:lnTo>
                      <a:lnTo>
                        <a:pt x="6319" y="3919"/>
                      </a:lnTo>
                      <a:lnTo>
                        <a:pt x="6304" y="3919"/>
                      </a:lnTo>
                      <a:lnTo>
                        <a:pt x="6293" y="3916"/>
                      </a:lnTo>
                      <a:lnTo>
                        <a:pt x="6287" y="3913"/>
                      </a:lnTo>
                      <a:lnTo>
                        <a:pt x="6281" y="3909"/>
                      </a:lnTo>
                      <a:lnTo>
                        <a:pt x="6275" y="3906"/>
                      </a:lnTo>
                      <a:lnTo>
                        <a:pt x="6270" y="3899"/>
                      </a:lnTo>
                      <a:lnTo>
                        <a:pt x="6237" y="3854"/>
                      </a:lnTo>
                      <a:lnTo>
                        <a:pt x="6232" y="3848"/>
                      </a:lnTo>
                      <a:lnTo>
                        <a:pt x="6231" y="3844"/>
                      </a:lnTo>
                      <a:lnTo>
                        <a:pt x="6230" y="3842"/>
                      </a:lnTo>
                      <a:lnTo>
                        <a:pt x="6229" y="3837"/>
                      </a:lnTo>
                      <a:lnTo>
                        <a:pt x="6229" y="3828"/>
                      </a:lnTo>
                      <a:lnTo>
                        <a:pt x="6235" y="3761"/>
                      </a:lnTo>
                      <a:lnTo>
                        <a:pt x="6237" y="3747"/>
                      </a:lnTo>
                      <a:lnTo>
                        <a:pt x="6239" y="3733"/>
                      </a:lnTo>
                      <a:lnTo>
                        <a:pt x="6240" y="3730"/>
                      </a:lnTo>
                      <a:lnTo>
                        <a:pt x="6241" y="3728"/>
                      </a:lnTo>
                      <a:lnTo>
                        <a:pt x="6266" y="3677"/>
                      </a:lnTo>
                      <a:lnTo>
                        <a:pt x="6273" y="3663"/>
                      </a:lnTo>
                      <a:lnTo>
                        <a:pt x="6280" y="3654"/>
                      </a:lnTo>
                      <a:lnTo>
                        <a:pt x="6285" y="3648"/>
                      </a:lnTo>
                      <a:lnTo>
                        <a:pt x="6293" y="3638"/>
                      </a:lnTo>
                      <a:lnTo>
                        <a:pt x="6313" y="3614"/>
                      </a:lnTo>
                      <a:lnTo>
                        <a:pt x="6317" y="3612"/>
                      </a:lnTo>
                      <a:lnTo>
                        <a:pt x="6343" y="3591"/>
                      </a:lnTo>
                      <a:lnTo>
                        <a:pt x="6365" y="3573"/>
                      </a:lnTo>
                      <a:lnTo>
                        <a:pt x="6374" y="3560"/>
                      </a:lnTo>
                      <a:lnTo>
                        <a:pt x="6377" y="3554"/>
                      </a:lnTo>
                      <a:lnTo>
                        <a:pt x="6378" y="3551"/>
                      </a:lnTo>
                      <a:lnTo>
                        <a:pt x="6379" y="3542"/>
                      </a:lnTo>
                      <a:lnTo>
                        <a:pt x="6379" y="3519"/>
                      </a:lnTo>
                      <a:lnTo>
                        <a:pt x="6378" y="3504"/>
                      </a:lnTo>
                      <a:lnTo>
                        <a:pt x="6375" y="3490"/>
                      </a:lnTo>
                      <a:lnTo>
                        <a:pt x="6373" y="3478"/>
                      </a:lnTo>
                      <a:lnTo>
                        <a:pt x="6370" y="3465"/>
                      </a:lnTo>
                      <a:lnTo>
                        <a:pt x="6364" y="3442"/>
                      </a:lnTo>
                      <a:lnTo>
                        <a:pt x="6360" y="3418"/>
                      </a:lnTo>
                      <a:lnTo>
                        <a:pt x="6364" y="3378"/>
                      </a:lnTo>
                      <a:lnTo>
                        <a:pt x="6367" y="3375"/>
                      </a:lnTo>
                      <a:lnTo>
                        <a:pt x="6374" y="3363"/>
                      </a:lnTo>
                      <a:lnTo>
                        <a:pt x="6386" y="3347"/>
                      </a:lnTo>
                      <a:lnTo>
                        <a:pt x="6388" y="3346"/>
                      </a:lnTo>
                      <a:lnTo>
                        <a:pt x="6391" y="3344"/>
                      </a:lnTo>
                      <a:lnTo>
                        <a:pt x="6394" y="3344"/>
                      </a:lnTo>
                      <a:lnTo>
                        <a:pt x="6396" y="3342"/>
                      </a:lnTo>
                      <a:lnTo>
                        <a:pt x="6406" y="3340"/>
                      </a:lnTo>
                      <a:lnTo>
                        <a:pt x="6408" y="3339"/>
                      </a:lnTo>
                      <a:lnTo>
                        <a:pt x="6410" y="3335"/>
                      </a:lnTo>
                      <a:lnTo>
                        <a:pt x="6413" y="3327"/>
                      </a:lnTo>
                      <a:lnTo>
                        <a:pt x="6430" y="3262"/>
                      </a:lnTo>
                      <a:lnTo>
                        <a:pt x="6431" y="3255"/>
                      </a:lnTo>
                      <a:lnTo>
                        <a:pt x="6431" y="3253"/>
                      </a:lnTo>
                      <a:lnTo>
                        <a:pt x="6430" y="3253"/>
                      </a:lnTo>
                      <a:lnTo>
                        <a:pt x="6430" y="3250"/>
                      </a:lnTo>
                      <a:lnTo>
                        <a:pt x="6431" y="3239"/>
                      </a:lnTo>
                      <a:lnTo>
                        <a:pt x="6430" y="3233"/>
                      </a:lnTo>
                      <a:lnTo>
                        <a:pt x="6429" y="3231"/>
                      </a:lnTo>
                      <a:lnTo>
                        <a:pt x="6411" y="3202"/>
                      </a:lnTo>
                      <a:lnTo>
                        <a:pt x="6401" y="3185"/>
                      </a:lnTo>
                      <a:lnTo>
                        <a:pt x="6401" y="3182"/>
                      </a:lnTo>
                      <a:lnTo>
                        <a:pt x="6400" y="3156"/>
                      </a:lnTo>
                      <a:lnTo>
                        <a:pt x="6400" y="3153"/>
                      </a:lnTo>
                      <a:lnTo>
                        <a:pt x="6403" y="3130"/>
                      </a:lnTo>
                      <a:lnTo>
                        <a:pt x="6368" y="3105"/>
                      </a:lnTo>
                      <a:lnTo>
                        <a:pt x="6355" y="3100"/>
                      </a:lnTo>
                      <a:lnTo>
                        <a:pt x="6352" y="3096"/>
                      </a:lnTo>
                      <a:lnTo>
                        <a:pt x="6313" y="3004"/>
                      </a:lnTo>
                      <a:lnTo>
                        <a:pt x="6309" y="2991"/>
                      </a:lnTo>
                      <a:lnTo>
                        <a:pt x="6299" y="2948"/>
                      </a:lnTo>
                      <a:lnTo>
                        <a:pt x="6299" y="2945"/>
                      </a:lnTo>
                      <a:lnTo>
                        <a:pt x="6304" y="2931"/>
                      </a:lnTo>
                      <a:lnTo>
                        <a:pt x="6307" y="2909"/>
                      </a:lnTo>
                      <a:lnTo>
                        <a:pt x="6301" y="2859"/>
                      </a:lnTo>
                      <a:lnTo>
                        <a:pt x="6277" y="2783"/>
                      </a:lnTo>
                      <a:lnTo>
                        <a:pt x="6273" y="2776"/>
                      </a:lnTo>
                      <a:lnTo>
                        <a:pt x="6266" y="2770"/>
                      </a:lnTo>
                      <a:lnTo>
                        <a:pt x="6247" y="2758"/>
                      </a:lnTo>
                      <a:lnTo>
                        <a:pt x="6239" y="2757"/>
                      </a:lnTo>
                      <a:lnTo>
                        <a:pt x="6230" y="2751"/>
                      </a:lnTo>
                      <a:lnTo>
                        <a:pt x="6222" y="2746"/>
                      </a:lnTo>
                      <a:lnTo>
                        <a:pt x="6217" y="2741"/>
                      </a:lnTo>
                      <a:lnTo>
                        <a:pt x="6214" y="2737"/>
                      </a:lnTo>
                      <a:lnTo>
                        <a:pt x="6210" y="2732"/>
                      </a:lnTo>
                      <a:lnTo>
                        <a:pt x="6209" y="2729"/>
                      </a:lnTo>
                      <a:lnTo>
                        <a:pt x="6208" y="2725"/>
                      </a:lnTo>
                      <a:lnTo>
                        <a:pt x="6208" y="2721"/>
                      </a:lnTo>
                      <a:lnTo>
                        <a:pt x="6208" y="2714"/>
                      </a:lnTo>
                      <a:lnTo>
                        <a:pt x="6209" y="2707"/>
                      </a:lnTo>
                      <a:lnTo>
                        <a:pt x="6208" y="2699"/>
                      </a:lnTo>
                      <a:lnTo>
                        <a:pt x="6205" y="2690"/>
                      </a:lnTo>
                      <a:lnTo>
                        <a:pt x="6204" y="2689"/>
                      </a:lnTo>
                      <a:lnTo>
                        <a:pt x="6190" y="2678"/>
                      </a:lnTo>
                      <a:lnTo>
                        <a:pt x="6186" y="2675"/>
                      </a:lnTo>
                      <a:lnTo>
                        <a:pt x="6181" y="2674"/>
                      </a:lnTo>
                      <a:lnTo>
                        <a:pt x="6175" y="2674"/>
                      </a:lnTo>
                      <a:lnTo>
                        <a:pt x="6173" y="2675"/>
                      </a:lnTo>
                      <a:lnTo>
                        <a:pt x="6171" y="2678"/>
                      </a:lnTo>
                      <a:lnTo>
                        <a:pt x="6170" y="2683"/>
                      </a:lnTo>
                      <a:lnTo>
                        <a:pt x="6169" y="2688"/>
                      </a:lnTo>
                      <a:lnTo>
                        <a:pt x="6168" y="2691"/>
                      </a:lnTo>
                      <a:lnTo>
                        <a:pt x="6167" y="2694"/>
                      </a:lnTo>
                      <a:lnTo>
                        <a:pt x="6165" y="2695"/>
                      </a:lnTo>
                      <a:lnTo>
                        <a:pt x="6148" y="2696"/>
                      </a:lnTo>
                      <a:lnTo>
                        <a:pt x="6137" y="2694"/>
                      </a:lnTo>
                      <a:lnTo>
                        <a:pt x="6114" y="2683"/>
                      </a:lnTo>
                      <a:lnTo>
                        <a:pt x="6080" y="2637"/>
                      </a:lnTo>
                      <a:lnTo>
                        <a:pt x="6066" y="2607"/>
                      </a:lnTo>
                      <a:lnTo>
                        <a:pt x="6066" y="2602"/>
                      </a:lnTo>
                      <a:lnTo>
                        <a:pt x="6067" y="2598"/>
                      </a:lnTo>
                      <a:lnTo>
                        <a:pt x="6073" y="2594"/>
                      </a:lnTo>
                      <a:lnTo>
                        <a:pt x="6073" y="2591"/>
                      </a:lnTo>
                      <a:lnTo>
                        <a:pt x="6073" y="2588"/>
                      </a:lnTo>
                      <a:lnTo>
                        <a:pt x="6072" y="2587"/>
                      </a:lnTo>
                      <a:lnTo>
                        <a:pt x="6067" y="2583"/>
                      </a:lnTo>
                      <a:lnTo>
                        <a:pt x="6062" y="2581"/>
                      </a:lnTo>
                      <a:lnTo>
                        <a:pt x="6037" y="2576"/>
                      </a:lnTo>
                      <a:lnTo>
                        <a:pt x="6010" y="2570"/>
                      </a:lnTo>
                      <a:lnTo>
                        <a:pt x="6005" y="2568"/>
                      </a:lnTo>
                      <a:lnTo>
                        <a:pt x="6003" y="2570"/>
                      </a:lnTo>
                      <a:lnTo>
                        <a:pt x="5984" y="2572"/>
                      </a:lnTo>
                      <a:lnTo>
                        <a:pt x="5979" y="2573"/>
                      </a:lnTo>
                      <a:lnTo>
                        <a:pt x="5978" y="2576"/>
                      </a:lnTo>
                      <a:lnTo>
                        <a:pt x="5978" y="2577"/>
                      </a:lnTo>
                      <a:lnTo>
                        <a:pt x="5979" y="2581"/>
                      </a:lnTo>
                      <a:lnTo>
                        <a:pt x="5979" y="2584"/>
                      </a:lnTo>
                      <a:lnTo>
                        <a:pt x="5979" y="2587"/>
                      </a:lnTo>
                      <a:lnTo>
                        <a:pt x="5974" y="2588"/>
                      </a:lnTo>
                      <a:lnTo>
                        <a:pt x="5950" y="2596"/>
                      </a:lnTo>
                      <a:lnTo>
                        <a:pt x="5937" y="2601"/>
                      </a:lnTo>
                      <a:lnTo>
                        <a:pt x="5882" y="2602"/>
                      </a:lnTo>
                      <a:lnTo>
                        <a:pt x="5863" y="2599"/>
                      </a:lnTo>
                      <a:lnTo>
                        <a:pt x="5860" y="2599"/>
                      </a:lnTo>
                      <a:lnTo>
                        <a:pt x="5856" y="2598"/>
                      </a:lnTo>
                      <a:lnTo>
                        <a:pt x="5852" y="2596"/>
                      </a:lnTo>
                      <a:lnTo>
                        <a:pt x="5851" y="2587"/>
                      </a:lnTo>
                      <a:lnTo>
                        <a:pt x="5851" y="2583"/>
                      </a:lnTo>
                      <a:lnTo>
                        <a:pt x="5852" y="2576"/>
                      </a:lnTo>
                      <a:lnTo>
                        <a:pt x="5851" y="2558"/>
                      </a:lnTo>
                      <a:lnTo>
                        <a:pt x="5848" y="2527"/>
                      </a:lnTo>
                      <a:lnTo>
                        <a:pt x="5846" y="2522"/>
                      </a:lnTo>
                      <a:lnTo>
                        <a:pt x="5841" y="2510"/>
                      </a:lnTo>
                      <a:lnTo>
                        <a:pt x="5827" y="2486"/>
                      </a:lnTo>
                      <a:lnTo>
                        <a:pt x="5820" y="2478"/>
                      </a:lnTo>
                      <a:lnTo>
                        <a:pt x="5814" y="2475"/>
                      </a:lnTo>
                      <a:lnTo>
                        <a:pt x="5811" y="2471"/>
                      </a:lnTo>
                      <a:lnTo>
                        <a:pt x="5806" y="2465"/>
                      </a:lnTo>
                      <a:lnTo>
                        <a:pt x="5796" y="2444"/>
                      </a:lnTo>
                      <a:lnTo>
                        <a:pt x="5795" y="2430"/>
                      </a:lnTo>
                      <a:lnTo>
                        <a:pt x="5801" y="2423"/>
                      </a:lnTo>
                      <a:lnTo>
                        <a:pt x="5802" y="2422"/>
                      </a:lnTo>
                      <a:lnTo>
                        <a:pt x="5804" y="2417"/>
                      </a:lnTo>
                      <a:lnTo>
                        <a:pt x="5802" y="2412"/>
                      </a:lnTo>
                      <a:lnTo>
                        <a:pt x="5800" y="2408"/>
                      </a:lnTo>
                      <a:lnTo>
                        <a:pt x="5783" y="2377"/>
                      </a:lnTo>
                      <a:lnTo>
                        <a:pt x="5778" y="2371"/>
                      </a:lnTo>
                      <a:lnTo>
                        <a:pt x="5774" y="2368"/>
                      </a:lnTo>
                      <a:lnTo>
                        <a:pt x="5768" y="2367"/>
                      </a:lnTo>
                      <a:lnTo>
                        <a:pt x="5760" y="2371"/>
                      </a:lnTo>
                      <a:lnTo>
                        <a:pt x="5753" y="2374"/>
                      </a:lnTo>
                      <a:lnTo>
                        <a:pt x="5750" y="2374"/>
                      </a:lnTo>
                      <a:lnTo>
                        <a:pt x="5749" y="2373"/>
                      </a:lnTo>
                      <a:lnTo>
                        <a:pt x="5745" y="2371"/>
                      </a:lnTo>
                      <a:lnTo>
                        <a:pt x="5738" y="2356"/>
                      </a:lnTo>
                      <a:lnTo>
                        <a:pt x="5732" y="2341"/>
                      </a:lnTo>
                      <a:lnTo>
                        <a:pt x="5732" y="2338"/>
                      </a:lnTo>
                      <a:lnTo>
                        <a:pt x="5732" y="2336"/>
                      </a:lnTo>
                      <a:lnTo>
                        <a:pt x="5729" y="2332"/>
                      </a:lnTo>
                      <a:lnTo>
                        <a:pt x="5724" y="2327"/>
                      </a:lnTo>
                      <a:lnTo>
                        <a:pt x="5648" y="2297"/>
                      </a:lnTo>
                      <a:lnTo>
                        <a:pt x="5627" y="2291"/>
                      </a:lnTo>
                      <a:lnTo>
                        <a:pt x="5626" y="2291"/>
                      </a:lnTo>
                      <a:lnTo>
                        <a:pt x="5617" y="2294"/>
                      </a:lnTo>
                      <a:lnTo>
                        <a:pt x="5617" y="2292"/>
                      </a:lnTo>
                      <a:lnTo>
                        <a:pt x="5616" y="2290"/>
                      </a:lnTo>
                      <a:lnTo>
                        <a:pt x="5616" y="2284"/>
                      </a:lnTo>
                      <a:lnTo>
                        <a:pt x="5621" y="2268"/>
                      </a:lnTo>
                      <a:lnTo>
                        <a:pt x="5625" y="2261"/>
                      </a:lnTo>
                      <a:lnTo>
                        <a:pt x="5640" y="2240"/>
                      </a:lnTo>
                      <a:lnTo>
                        <a:pt x="5642" y="2239"/>
                      </a:lnTo>
                      <a:lnTo>
                        <a:pt x="5648" y="2235"/>
                      </a:lnTo>
                      <a:lnTo>
                        <a:pt x="5657" y="2232"/>
                      </a:lnTo>
                      <a:lnTo>
                        <a:pt x="5660" y="2229"/>
                      </a:lnTo>
                      <a:lnTo>
                        <a:pt x="5663" y="2223"/>
                      </a:lnTo>
                      <a:lnTo>
                        <a:pt x="5661" y="2215"/>
                      </a:lnTo>
                      <a:lnTo>
                        <a:pt x="5660" y="2213"/>
                      </a:lnTo>
                      <a:lnTo>
                        <a:pt x="5627" y="2177"/>
                      </a:lnTo>
                      <a:lnTo>
                        <a:pt x="5599" y="2153"/>
                      </a:lnTo>
                      <a:lnTo>
                        <a:pt x="5597" y="2152"/>
                      </a:lnTo>
                      <a:lnTo>
                        <a:pt x="5574" y="2112"/>
                      </a:lnTo>
                      <a:lnTo>
                        <a:pt x="5568" y="2099"/>
                      </a:lnTo>
                      <a:lnTo>
                        <a:pt x="5568" y="2096"/>
                      </a:lnTo>
                      <a:lnTo>
                        <a:pt x="5570" y="2092"/>
                      </a:lnTo>
                      <a:lnTo>
                        <a:pt x="5571" y="2092"/>
                      </a:lnTo>
                      <a:lnTo>
                        <a:pt x="5574" y="2091"/>
                      </a:lnTo>
                      <a:lnTo>
                        <a:pt x="5584" y="2091"/>
                      </a:lnTo>
                      <a:lnTo>
                        <a:pt x="5592" y="2091"/>
                      </a:lnTo>
                      <a:lnTo>
                        <a:pt x="5596" y="2090"/>
                      </a:lnTo>
                      <a:lnTo>
                        <a:pt x="5601" y="2087"/>
                      </a:lnTo>
                      <a:lnTo>
                        <a:pt x="5602" y="2086"/>
                      </a:lnTo>
                      <a:lnTo>
                        <a:pt x="5621" y="2065"/>
                      </a:lnTo>
                      <a:lnTo>
                        <a:pt x="5627" y="2053"/>
                      </a:lnTo>
                      <a:lnTo>
                        <a:pt x="5627" y="2050"/>
                      </a:lnTo>
                      <a:lnTo>
                        <a:pt x="5626" y="2048"/>
                      </a:lnTo>
                      <a:lnTo>
                        <a:pt x="5626" y="2036"/>
                      </a:lnTo>
                      <a:lnTo>
                        <a:pt x="5629" y="1993"/>
                      </a:lnTo>
                      <a:lnTo>
                        <a:pt x="5630" y="1986"/>
                      </a:lnTo>
                      <a:lnTo>
                        <a:pt x="5620" y="1984"/>
                      </a:lnTo>
                      <a:lnTo>
                        <a:pt x="5596" y="1983"/>
                      </a:lnTo>
                      <a:lnTo>
                        <a:pt x="5591" y="1982"/>
                      </a:lnTo>
                      <a:lnTo>
                        <a:pt x="5585" y="1983"/>
                      </a:lnTo>
                      <a:lnTo>
                        <a:pt x="5529" y="1993"/>
                      </a:lnTo>
                      <a:lnTo>
                        <a:pt x="5528" y="1994"/>
                      </a:lnTo>
                      <a:lnTo>
                        <a:pt x="5525" y="1999"/>
                      </a:lnTo>
                      <a:lnTo>
                        <a:pt x="5524" y="2002"/>
                      </a:lnTo>
                      <a:lnTo>
                        <a:pt x="5510" y="2007"/>
                      </a:lnTo>
                      <a:lnTo>
                        <a:pt x="5504" y="2007"/>
                      </a:lnTo>
                      <a:lnTo>
                        <a:pt x="5494" y="2004"/>
                      </a:lnTo>
                      <a:lnTo>
                        <a:pt x="5462" y="1989"/>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1" name="Freeform 200"/>
                <p:cNvSpPr>
                  <a:spLocks/>
                </p:cNvSpPr>
                <p:nvPr/>
              </p:nvSpPr>
              <p:spPr bwMode="auto">
                <a:xfrm>
                  <a:off x="4365" y="1604"/>
                  <a:ext cx="5" cy="8"/>
                </a:xfrm>
                <a:custGeom>
                  <a:avLst/>
                  <a:gdLst>
                    <a:gd name="T0" fmla="*/ 0 w 28"/>
                    <a:gd name="T1" fmla="*/ 0 h 34"/>
                    <a:gd name="T2" fmla="*/ 0 w 28"/>
                    <a:gd name="T3" fmla="*/ 0 h 34"/>
                    <a:gd name="T4" fmla="*/ 0 w 28"/>
                    <a:gd name="T5" fmla="*/ 0 h 34"/>
                    <a:gd name="T6" fmla="*/ 0 w 28"/>
                    <a:gd name="T7" fmla="*/ 0 h 34"/>
                    <a:gd name="T8" fmla="*/ 0 w 28"/>
                    <a:gd name="T9" fmla="*/ 0 h 34"/>
                    <a:gd name="T10" fmla="*/ 0 w 28"/>
                    <a:gd name="T11" fmla="*/ 0 h 34"/>
                    <a:gd name="T12" fmla="*/ 0 w 28"/>
                    <a:gd name="T13" fmla="*/ 0 h 34"/>
                    <a:gd name="T14" fmla="*/ 0 w 28"/>
                    <a:gd name="T15" fmla="*/ 0 h 34"/>
                    <a:gd name="T16" fmla="*/ 0 w 28"/>
                    <a:gd name="T17" fmla="*/ 0 h 34"/>
                    <a:gd name="T18" fmla="*/ 0 w 28"/>
                    <a:gd name="T19" fmla="*/ 0 h 34"/>
                    <a:gd name="T20" fmla="*/ 0 w 28"/>
                    <a:gd name="T21" fmla="*/ 0 h 34"/>
                    <a:gd name="T22" fmla="*/ 0 w 28"/>
                    <a:gd name="T23" fmla="*/ 0 h 34"/>
                    <a:gd name="T24" fmla="*/ 0 w 28"/>
                    <a:gd name="T25" fmla="*/ 0 h 34"/>
                    <a:gd name="T26" fmla="*/ 0 w 28"/>
                    <a:gd name="T27" fmla="*/ 0 h 34"/>
                    <a:gd name="T28" fmla="*/ 0 w 28"/>
                    <a:gd name="T29" fmla="*/ 0 h 34"/>
                    <a:gd name="T30" fmla="*/ 0 w 28"/>
                    <a:gd name="T31" fmla="*/ 0 h 34"/>
                    <a:gd name="T32" fmla="*/ 0 w 28"/>
                    <a:gd name="T33" fmla="*/ 0 h 34"/>
                    <a:gd name="T34" fmla="*/ 0 w 2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4"/>
                    <a:gd name="T56" fmla="*/ 28 w 2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4">
                      <a:moveTo>
                        <a:pt x="27" y="16"/>
                      </a:moveTo>
                      <a:lnTo>
                        <a:pt x="24" y="0"/>
                      </a:lnTo>
                      <a:lnTo>
                        <a:pt x="22" y="2"/>
                      </a:lnTo>
                      <a:lnTo>
                        <a:pt x="19" y="2"/>
                      </a:lnTo>
                      <a:lnTo>
                        <a:pt x="8" y="13"/>
                      </a:lnTo>
                      <a:lnTo>
                        <a:pt x="7" y="15"/>
                      </a:lnTo>
                      <a:lnTo>
                        <a:pt x="0" y="24"/>
                      </a:lnTo>
                      <a:lnTo>
                        <a:pt x="3" y="30"/>
                      </a:lnTo>
                      <a:lnTo>
                        <a:pt x="4" y="33"/>
                      </a:lnTo>
                      <a:lnTo>
                        <a:pt x="8" y="34"/>
                      </a:lnTo>
                      <a:lnTo>
                        <a:pt x="12" y="34"/>
                      </a:lnTo>
                      <a:lnTo>
                        <a:pt x="25" y="28"/>
                      </a:lnTo>
                      <a:lnTo>
                        <a:pt x="28" y="26"/>
                      </a:lnTo>
                      <a:lnTo>
                        <a:pt x="28" y="23"/>
                      </a:lnTo>
                      <a:lnTo>
                        <a:pt x="25" y="19"/>
                      </a:lnTo>
                      <a:lnTo>
                        <a:pt x="23" y="15"/>
                      </a:lnTo>
                      <a:lnTo>
                        <a:pt x="24" y="15"/>
                      </a:lnTo>
                      <a:lnTo>
                        <a:pt x="27" y="16"/>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2" name="Freeform 201"/>
                <p:cNvSpPr>
                  <a:spLocks/>
                </p:cNvSpPr>
                <p:nvPr/>
              </p:nvSpPr>
              <p:spPr bwMode="auto">
                <a:xfrm>
                  <a:off x="4385" y="1597"/>
                  <a:ext cx="9"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3"/>
                    <a:gd name="T44" fmla="*/ 38 w 38"/>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3">
                      <a:moveTo>
                        <a:pt x="23" y="23"/>
                      </a:moveTo>
                      <a:lnTo>
                        <a:pt x="27" y="20"/>
                      </a:lnTo>
                      <a:lnTo>
                        <a:pt x="36" y="10"/>
                      </a:lnTo>
                      <a:lnTo>
                        <a:pt x="37" y="7"/>
                      </a:lnTo>
                      <a:lnTo>
                        <a:pt x="38" y="6"/>
                      </a:lnTo>
                      <a:lnTo>
                        <a:pt x="37" y="4"/>
                      </a:lnTo>
                      <a:lnTo>
                        <a:pt x="34" y="1"/>
                      </a:lnTo>
                      <a:lnTo>
                        <a:pt x="33" y="1"/>
                      </a:lnTo>
                      <a:lnTo>
                        <a:pt x="33" y="0"/>
                      </a:lnTo>
                      <a:lnTo>
                        <a:pt x="27" y="0"/>
                      </a:lnTo>
                      <a:lnTo>
                        <a:pt x="1" y="10"/>
                      </a:lnTo>
                      <a:lnTo>
                        <a:pt x="0" y="12"/>
                      </a:lnTo>
                      <a:lnTo>
                        <a:pt x="21" y="23"/>
                      </a:lnTo>
                      <a:lnTo>
                        <a:pt x="23" y="23"/>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3" name="Freeform 202"/>
                <p:cNvSpPr>
                  <a:spLocks/>
                </p:cNvSpPr>
                <p:nvPr/>
              </p:nvSpPr>
              <p:spPr bwMode="auto">
                <a:xfrm>
                  <a:off x="4375" y="1595"/>
                  <a:ext cx="14"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9"/>
                      </a:moveTo>
                      <a:lnTo>
                        <a:pt x="63" y="6"/>
                      </a:lnTo>
                      <a:lnTo>
                        <a:pt x="53" y="3"/>
                      </a:lnTo>
                      <a:lnTo>
                        <a:pt x="49" y="0"/>
                      </a:lnTo>
                      <a:lnTo>
                        <a:pt x="47" y="0"/>
                      </a:lnTo>
                      <a:lnTo>
                        <a:pt x="20" y="0"/>
                      </a:lnTo>
                      <a:lnTo>
                        <a:pt x="13" y="0"/>
                      </a:lnTo>
                      <a:lnTo>
                        <a:pt x="10" y="1"/>
                      </a:lnTo>
                      <a:lnTo>
                        <a:pt x="2" y="4"/>
                      </a:lnTo>
                      <a:lnTo>
                        <a:pt x="0" y="6"/>
                      </a:lnTo>
                      <a:lnTo>
                        <a:pt x="1" y="8"/>
                      </a:lnTo>
                      <a:lnTo>
                        <a:pt x="7" y="10"/>
                      </a:lnTo>
                      <a:lnTo>
                        <a:pt x="21" y="11"/>
                      </a:lnTo>
                      <a:lnTo>
                        <a:pt x="34" y="14"/>
                      </a:lnTo>
                      <a:lnTo>
                        <a:pt x="59" y="11"/>
                      </a:lnTo>
                      <a:lnTo>
                        <a:pt x="63" y="9"/>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4" name="Freeform 203"/>
                <p:cNvSpPr>
                  <a:spLocks/>
                </p:cNvSpPr>
                <p:nvPr/>
              </p:nvSpPr>
              <p:spPr bwMode="auto">
                <a:xfrm>
                  <a:off x="4448" y="2354"/>
                  <a:ext cx="6" cy="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w 30"/>
                    <a:gd name="T27" fmla="*/ 0 h 34"/>
                    <a:gd name="T28" fmla="*/ 0 w 30"/>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4"/>
                    <a:gd name="T47" fmla="*/ 30 w 30"/>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4">
                      <a:moveTo>
                        <a:pt x="5" y="16"/>
                      </a:moveTo>
                      <a:lnTo>
                        <a:pt x="5" y="20"/>
                      </a:lnTo>
                      <a:lnTo>
                        <a:pt x="10" y="25"/>
                      </a:lnTo>
                      <a:lnTo>
                        <a:pt x="22" y="32"/>
                      </a:lnTo>
                      <a:lnTo>
                        <a:pt x="27" y="34"/>
                      </a:lnTo>
                      <a:lnTo>
                        <a:pt x="30" y="32"/>
                      </a:lnTo>
                      <a:lnTo>
                        <a:pt x="30" y="31"/>
                      </a:lnTo>
                      <a:lnTo>
                        <a:pt x="30" y="27"/>
                      </a:lnTo>
                      <a:lnTo>
                        <a:pt x="10" y="3"/>
                      </a:lnTo>
                      <a:lnTo>
                        <a:pt x="6" y="0"/>
                      </a:lnTo>
                      <a:lnTo>
                        <a:pt x="4" y="0"/>
                      </a:lnTo>
                      <a:lnTo>
                        <a:pt x="1" y="1"/>
                      </a:lnTo>
                      <a:lnTo>
                        <a:pt x="0" y="4"/>
                      </a:lnTo>
                      <a:lnTo>
                        <a:pt x="2" y="14"/>
                      </a:lnTo>
                      <a:lnTo>
                        <a:pt x="5" y="16"/>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5" name="Freeform 204"/>
                <p:cNvSpPr>
                  <a:spLocks/>
                </p:cNvSpPr>
                <p:nvPr/>
              </p:nvSpPr>
              <p:spPr bwMode="auto">
                <a:xfrm>
                  <a:off x="4436" y="2350"/>
                  <a:ext cx="12" cy="7"/>
                </a:xfrm>
                <a:custGeom>
                  <a:avLst/>
                  <a:gdLst>
                    <a:gd name="T0" fmla="*/ 0 w 54"/>
                    <a:gd name="T1" fmla="*/ 0 h 31"/>
                    <a:gd name="T2" fmla="*/ 0 w 54"/>
                    <a:gd name="T3" fmla="*/ 0 h 31"/>
                    <a:gd name="T4" fmla="*/ 0 w 54"/>
                    <a:gd name="T5" fmla="*/ 0 h 31"/>
                    <a:gd name="T6" fmla="*/ 0 w 54"/>
                    <a:gd name="T7" fmla="*/ 0 h 31"/>
                    <a:gd name="T8" fmla="*/ 0 w 54"/>
                    <a:gd name="T9" fmla="*/ 0 h 31"/>
                    <a:gd name="T10" fmla="*/ 0 w 54"/>
                    <a:gd name="T11" fmla="*/ 0 h 31"/>
                    <a:gd name="T12" fmla="*/ 0 w 54"/>
                    <a:gd name="T13" fmla="*/ 0 h 31"/>
                    <a:gd name="T14" fmla="*/ 0 w 54"/>
                    <a:gd name="T15" fmla="*/ 0 h 31"/>
                    <a:gd name="T16" fmla="*/ 0 w 54"/>
                    <a:gd name="T17" fmla="*/ 0 h 31"/>
                    <a:gd name="T18" fmla="*/ 0 w 54"/>
                    <a:gd name="T19" fmla="*/ 0 h 31"/>
                    <a:gd name="T20" fmla="*/ 0 w 54"/>
                    <a:gd name="T21" fmla="*/ 0 h 31"/>
                    <a:gd name="T22" fmla="*/ 0 w 54"/>
                    <a:gd name="T23" fmla="*/ 0 h 31"/>
                    <a:gd name="T24" fmla="*/ 0 w 54"/>
                    <a:gd name="T25" fmla="*/ 0 h 31"/>
                    <a:gd name="T26" fmla="*/ 0 w 54"/>
                    <a:gd name="T27" fmla="*/ 0 h 31"/>
                    <a:gd name="T28" fmla="*/ 0 w 54"/>
                    <a:gd name="T29" fmla="*/ 0 h 31"/>
                    <a:gd name="T30" fmla="*/ 0 w 54"/>
                    <a:gd name="T31" fmla="*/ 0 h 31"/>
                    <a:gd name="T32" fmla="*/ 0 w 54"/>
                    <a:gd name="T33" fmla="*/ 0 h 31"/>
                    <a:gd name="T34" fmla="*/ 0 w 5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1"/>
                    <a:gd name="T56" fmla="*/ 54 w 5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1">
                      <a:moveTo>
                        <a:pt x="10" y="1"/>
                      </a:moveTo>
                      <a:lnTo>
                        <a:pt x="5" y="0"/>
                      </a:lnTo>
                      <a:lnTo>
                        <a:pt x="0" y="3"/>
                      </a:lnTo>
                      <a:lnTo>
                        <a:pt x="0" y="4"/>
                      </a:lnTo>
                      <a:lnTo>
                        <a:pt x="48" y="31"/>
                      </a:lnTo>
                      <a:lnTo>
                        <a:pt x="51" y="31"/>
                      </a:lnTo>
                      <a:lnTo>
                        <a:pt x="53" y="30"/>
                      </a:lnTo>
                      <a:lnTo>
                        <a:pt x="54" y="28"/>
                      </a:lnTo>
                      <a:lnTo>
                        <a:pt x="54" y="24"/>
                      </a:lnTo>
                      <a:lnTo>
                        <a:pt x="53" y="21"/>
                      </a:lnTo>
                      <a:lnTo>
                        <a:pt x="51" y="18"/>
                      </a:lnTo>
                      <a:lnTo>
                        <a:pt x="47" y="13"/>
                      </a:lnTo>
                      <a:lnTo>
                        <a:pt x="46" y="10"/>
                      </a:lnTo>
                      <a:lnTo>
                        <a:pt x="18" y="3"/>
                      </a:lnTo>
                      <a:lnTo>
                        <a:pt x="13" y="1"/>
                      </a:lnTo>
                      <a:lnTo>
                        <a:pt x="10" y="3"/>
                      </a:lnTo>
                      <a:lnTo>
                        <a:pt x="10" y="1"/>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6" name="Freeform 205"/>
                <p:cNvSpPr>
                  <a:spLocks/>
                </p:cNvSpPr>
                <p:nvPr/>
              </p:nvSpPr>
              <p:spPr bwMode="auto">
                <a:xfrm>
                  <a:off x="4399" y="2317"/>
                  <a:ext cx="59" cy="28"/>
                </a:xfrm>
                <a:custGeom>
                  <a:avLst/>
                  <a:gdLst>
                    <a:gd name="T0" fmla="*/ 0 w 278"/>
                    <a:gd name="T1" fmla="*/ 0 h 136"/>
                    <a:gd name="T2" fmla="*/ 0 w 278"/>
                    <a:gd name="T3" fmla="*/ 0 h 136"/>
                    <a:gd name="T4" fmla="*/ 0 w 278"/>
                    <a:gd name="T5" fmla="*/ 0 h 136"/>
                    <a:gd name="T6" fmla="*/ 0 w 278"/>
                    <a:gd name="T7" fmla="*/ 0 h 136"/>
                    <a:gd name="T8" fmla="*/ 0 w 278"/>
                    <a:gd name="T9" fmla="*/ 0 h 136"/>
                    <a:gd name="T10" fmla="*/ 0 w 278"/>
                    <a:gd name="T11" fmla="*/ 0 h 136"/>
                    <a:gd name="T12" fmla="*/ 0 w 278"/>
                    <a:gd name="T13" fmla="*/ 0 h 136"/>
                    <a:gd name="T14" fmla="*/ 0 w 278"/>
                    <a:gd name="T15" fmla="*/ 0 h 136"/>
                    <a:gd name="T16" fmla="*/ 0 w 278"/>
                    <a:gd name="T17" fmla="*/ 0 h 136"/>
                    <a:gd name="T18" fmla="*/ 0 w 278"/>
                    <a:gd name="T19" fmla="*/ 0 h 136"/>
                    <a:gd name="T20" fmla="*/ 0 w 278"/>
                    <a:gd name="T21" fmla="*/ 0 h 136"/>
                    <a:gd name="T22" fmla="*/ 0 w 278"/>
                    <a:gd name="T23" fmla="*/ 0 h 136"/>
                    <a:gd name="T24" fmla="*/ 0 w 278"/>
                    <a:gd name="T25" fmla="*/ 0 h 136"/>
                    <a:gd name="T26" fmla="*/ 0 w 278"/>
                    <a:gd name="T27" fmla="*/ 0 h 136"/>
                    <a:gd name="T28" fmla="*/ 0 w 278"/>
                    <a:gd name="T29" fmla="*/ 0 h 136"/>
                    <a:gd name="T30" fmla="*/ 0 w 278"/>
                    <a:gd name="T31" fmla="*/ 0 h 136"/>
                    <a:gd name="T32" fmla="*/ 0 w 278"/>
                    <a:gd name="T33" fmla="*/ 0 h 136"/>
                    <a:gd name="T34" fmla="*/ 0 w 278"/>
                    <a:gd name="T35" fmla="*/ 0 h 136"/>
                    <a:gd name="T36" fmla="*/ 0 w 278"/>
                    <a:gd name="T37" fmla="*/ 0 h 136"/>
                    <a:gd name="T38" fmla="*/ 0 w 278"/>
                    <a:gd name="T39" fmla="*/ 0 h 136"/>
                    <a:gd name="T40" fmla="*/ 0 w 278"/>
                    <a:gd name="T41" fmla="*/ 0 h 136"/>
                    <a:gd name="T42" fmla="*/ 0 w 278"/>
                    <a:gd name="T43" fmla="*/ 0 h 136"/>
                    <a:gd name="T44" fmla="*/ 0 w 278"/>
                    <a:gd name="T45" fmla="*/ 0 h 136"/>
                    <a:gd name="T46" fmla="*/ 0 w 278"/>
                    <a:gd name="T47" fmla="*/ 0 h 136"/>
                    <a:gd name="T48" fmla="*/ 0 w 278"/>
                    <a:gd name="T49" fmla="*/ 0 h 136"/>
                    <a:gd name="T50" fmla="*/ 0 w 278"/>
                    <a:gd name="T51" fmla="*/ 0 h 136"/>
                    <a:gd name="T52" fmla="*/ 0 w 278"/>
                    <a:gd name="T53" fmla="*/ 0 h 136"/>
                    <a:gd name="T54" fmla="*/ 0 w 278"/>
                    <a:gd name="T55" fmla="*/ 0 h 136"/>
                    <a:gd name="T56" fmla="*/ 0 w 278"/>
                    <a:gd name="T57" fmla="*/ 0 h 136"/>
                    <a:gd name="T58" fmla="*/ 0 w 278"/>
                    <a:gd name="T59" fmla="*/ 0 h 136"/>
                    <a:gd name="T60" fmla="*/ 0 w 278"/>
                    <a:gd name="T61" fmla="*/ 0 h 136"/>
                    <a:gd name="T62" fmla="*/ 0 w 278"/>
                    <a:gd name="T63" fmla="*/ 0 h 136"/>
                    <a:gd name="T64" fmla="*/ 0 w 278"/>
                    <a:gd name="T65" fmla="*/ 0 h 136"/>
                    <a:gd name="T66" fmla="*/ 0 w 278"/>
                    <a:gd name="T67" fmla="*/ 0 h 136"/>
                    <a:gd name="T68" fmla="*/ 0 w 278"/>
                    <a:gd name="T69" fmla="*/ 0 h 136"/>
                    <a:gd name="T70" fmla="*/ 0 w 278"/>
                    <a:gd name="T71" fmla="*/ 0 h 136"/>
                    <a:gd name="T72" fmla="*/ 0 w 278"/>
                    <a:gd name="T73" fmla="*/ 0 h 136"/>
                    <a:gd name="T74" fmla="*/ 0 w 278"/>
                    <a:gd name="T75" fmla="*/ 0 h 136"/>
                    <a:gd name="T76" fmla="*/ 0 w 278"/>
                    <a:gd name="T77" fmla="*/ 0 h 136"/>
                    <a:gd name="T78" fmla="*/ 0 w 278"/>
                    <a:gd name="T79" fmla="*/ 0 h 136"/>
                    <a:gd name="T80" fmla="*/ 0 w 278"/>
                    <a:gd name="T81" fmla="*/ 0 h 136"/>
                    <a:gd name="T82" fmla="*/ 0 w 278"/>
                    <a:gd name="T83" fmla="*/ 0 h 136"/>
                    <a:gd name="T84" fmla="*/ 0 w 278"/>
                    <a:gd name="T85" fmla="*/ 0 h 136"/>
                    <a:gd name="T86" fmla="*/ 0 w 278"/>
                    <a:gd name="T87" fmla="*/ 0 h 136"/>
                    <a:gd name="T88" fmla="*/ 0 w 278"/>
                    <a:gd name="T89" fmla="*/ 0 h 136"/>
                    <a:gd name="T90" fmla="*/ 0 w 278"/>
                    <a:gd name="T91" fmla="*/ 0 h 136"/>
                    <a:gd name="T92" fmla="*/ 0 w 278"/>
                    <a:gd name="T93" fmla="*/ 0 h 136"/>
                    <a:gd name="T94" fmla="*/ 0 w 278"/>
                    <a:gd name="T95" fmla="*/ 0 h 136"/>
                    <a:gd name="T96" fmla="*/ 0 w 278"/>
                    <a:gd name="T97" fmla="*/ 0 h 136"/>
                    <a:gd name="T98" fmla="*/ 0 w 278"/>
                    <a:gd name="T99" fmla="*/ 0 h 136"/>
                    <a:gd name="T100" fmla="*/ 0 w 278"/>
                    <a:gd name="T101" fmla="*/ 0 h 136"/>
                    <a:gd name="T102" fmla="*/ 0 w 278"/>
                    <a:gd name="T103" fmla="*/ 0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8"/>
                    <a:gd name="T157" fmla="*/ 0 h 136"/>
                    <a:gd name="T158" fmla="*/ 278 w 278"/>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8" h="136">
                      <a:moveTo>
                        <a:pt x="248" y="134"/>
                      </a:moveTo>
                      <a:lnTo>
                        <a:pt x="259" y="136"/>
                      </a:lnTo>
                      <a:lnTo>
                        <a:pt x="264" y="134"/>
                      </a:lnTo>
                      <a:lnTo>
                        <a:pt x="266" y="133"/>
                      </a:lnTo>
                      <a:lnTo>
                        <a:pt x="276" y="117"/>
                      </a:lnTo>
                      <a:lnTo>
                        <a:pt x="276" y="114"/>
                      </a:lnTo>
                      <a:lnTo>
                        <a:pt x="278" y="110"/>
                      </a:lnTo>
                      <a:lnTo>
                        <a:pt x="278" y="103"/>
                      </a:lnTo>
                      <a:lnTo>
                        <a:pt x="276" y="98"/>
                      </a:lnTo>
                      <a:lnTo>
                        <a:pt x="274" y="95"/>
                      </a:lnTo>
                      <a:lnTo>
                        <a:pt x="273" y="93"/>
                      </a:lnTo>
                      <a:lnTo>
                        <a:pt x="268" y="91"/>
                      </a:lnTo>
                      <a:lnTo>
                        <a:pt x="263" y="88"/>
                      </a:lnTo>
                      <a:lnTo>
                        <a:pt x="223" y="83"/>
                      </a:lnTo>
                      <a:lnTo>
                        <a:pt x="182" y="78"/>
                      </a:lnTo>
                      <a:lnTo>
                        <a:pt x="162" y="73"/>
                      </a:lnTo>
                      <a:lnTo>
                        <a:pt x="142" y="66"/>
                      </a:lnTo>
                      <a:lnTo>
                        <a:pt x="133" y="62"/>
                      </a:lnTo>
                      <a:lnTo>
                        <a:pt x="125" y="57"/>
                      </a:lnTo>
                      <a:lnTo>
                        <a:pt x="116" y="51"/>
                      </a:lnTo>
                      <a:lnTo>
                        <a:pt x="109" y="45"/>
                      </a:lnTo>
                      <a:lnTo>
                        <a:pt x="106" y="42"/>
                      </a:lnTo>
                      <a:lnTo>
                        <a:pt x="106" y="40"/>
                      </a:lnTo>
                      <a:lnTo>
                        <a:pt x="109" y="39"/>
                      </a:lnTo>
                      <a:lnTo>
                        <a:pt x="115" y="37"/>
                      </a:lnTo>
                      <a:lnTo>
                        <a:pt x="115" y="35"/>
                      </a:lnTo>
                      <a:lnTo>
                        <a:pt x="110" y="28"/>
                      </a:lnTo>
                      <a:lnTo>
                        <a:pt x="105" y="24"/>
                      </a:lnTo>
                      <a:lnTo>
                        <a:pt x="101" y="20"/>
                      </a:lnTo>
                      <a:lnTo>
                        <a:pt x="89" y="14"/>
                      </a:lnTo>
                      <a:lnTo>
                        <a:pt x="50" y="0"/>
                      </a:lnTo>
                      <a:lnTo>
                        <a:pt x="49" y="0"/>
                      </a:lnTo>
                      <a:lnTo>
                        <a:pt x="40" y="0"/>
                      </a:lnTo>
                      <a:lnTo>
                        <a:pt x="27" y="3"/>
                      </a:lnTo>
                      <a:lnTo>
                        <a:pt x="14" y="6"/>
                      </a:lnTo>
                      <a:lnTo>
                        <a:pt x="13" y="6"/>
                      </a:lnTo>
                      <a:lnTo>
                        <a:pt x="7" y="11"/>
                      </a:lnTo>
                      <a:lnTo>
                        <a:pt x="0" y="18"/>
                      </a:lnTo>
                      <a:lnTo>
                        <a:pt x="9" y="31"/>
                      </a:lnTo>
                      <a:lnTo>
                        <a:pt x="19" y="44"/>
                      </a:lnTo>
                      <a:lnTo>
                        <a:pt x="29" y="55"/>
                      </a:lnTo>
                      <a:lnTo>
                        <a:pt x="41" y="66"/>
                      </a:lnTo>
                      <a:lnTo>
                        <a:pt x="54" y="75"/>
                      </a:lnTo>
                      <a:lnTo>
                        <a:pt x="68" y="83"/>
                      </a:lnTo>
                      <a:lnTo>
                        <a:pt x="81" y="91"/>
                      </a:lnTo>
                      <a:lnTo>
                        <a:pt x="95" y="97"/>
                      </a:lnTo>
                      <a:lnTo>
                        <a:pt x="110" y="103"/>
                      </a:lnTo>
                      <a:lnTo>
                        <a:pt x="141" y="113"/>
                      </a:lnTo>
                      <a:lnTo>
                        <a:pt x="172" y="121"/>
                      </a:lnTo>
                      <a:lnTo>
                        <a:pt x="203" y="127"/>
                      </a:lnTo>
                      <a:lnTo>
                        <a:pt x="234" y="133"/>
                      </a:lnTo>
                      <a:lnTo>
                        <a:pt x="248" y="134"/>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7" name="Freeform 206"/>
                <p:cNvSpPr>
                  <a:spLocks/>
                </p:cNvSpPr>
                <p:nvPr/>
              </p:nvSpPr>
              <p:spPr bwMode="auto">
                <a:xfrm>
                  <a:off x="4424" y="1606"/>
                  <a:ext cx="4" cy="6"/>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7"/>
                    <a:gd name="T56" fmla="*/ 20 w 20"/>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7">
                      <a:moveTo>
                        <a:pt x="18" y="5"/>
                      </a:moveTo>
                      <a:lnTo>
                        <a:pt x="15" y="4"/>
                      </a:lnTo>
                      <a:lnTo>
                        <a:pt x="13" y="0"/>
                      </a:lnTo>
                      <a:lnTo>
                        <a:pt x="10" y="0"/>
                      </a:lnTo>
                      <a:lnTo>
                        <a:pt x="1" y="4"/>
                      </a:lnTo>
                      <a:lnTo>
                        <a:pt x="0" y="6"/>
                      </a:lnTo>
                      <a:lnTo>
                        <a:pt x="1" y="21"/>
                      </a:lnTo>
                      <a:lnTo>
                        <a:pt x="1" y="25"/>
                      </a:lnTo>
                      <a:lnTo>
                        <a:pt x="3" y="26"/>
                      </a:lnTo>
                      <a:lnTo>
                        <a:pt x="5" y="27"/>
                      </a:lnTo>
                      <a:lnTo>
                        <a:pt x="6" y="27"/>
                      </a:lnTo>
                      <a:lnTo>
                        <a:pt x="11" y="26"/>
                      </a:lnTo>
                      <a:lnTo>
                        <a:pt x="14" y="25"/>
                      </a:lnTo>
                      <a:lnTo>
                        <a:pt x="19" y="17"/>
                      </a:lnTo>
                      <a:lnTo>
                        <a:pt x="20" y="15"/>
                      </a:lnTo>
                      <a:lnTo>
                        <a:pt x="20" y="12"/>
                      </a:lnTo>
                      <a:lnTo>
                        <a:pt x="15" y="5"/>
                      </a:lnTo>
                      <a:lnTo>
                        <a:pt x="18" y="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8" name="Freeform 207"/>
                <p:cNvSpPr>
                  <a:spLocks/>
                </p:cNvSpPr>
                <p:nvPr/>
              </p:nvSpPr>
              <p:spPr bwMode="auto">
                <a:xfrm>
                  <a:off x="4387" y="2320"/>
                  <a:ext cx="7" cy="4"/>
                </a:xfrm>
                <a:custGeom>
                  <a:avLst/>
                  <a:gdLst>
                    <a:gd name="T0" fmla="*/ 0 w 35"/>
                    <a:gd name="T1" fmla="*/ 0 h 17"/>
                    <a:gd name="T2" fmla="*/ 0 w 35"/>
                    <a:gd name="T3" fmla="*/ 0 h 17"/>
                    <a:gd name="T4" fmla="*/ 0 w 35"/>
                    <a:gd name="T5" fmla="*/ 0 h 17"/>
                    <a:gd name="T6" fmla="*/ 0 w 35"/>
                    <a:gd name="T7" fmla="*/ 0 h 17"/>
                    <a:gd name="T8" fmla="*/ 0 w 35"/>
                    <a:gd name="T9" fmla="*/ 0 h 17"/>
                    <a:gd name="T10" fmla="*/ 0 w 35"/>
                    <a:gd name="T11" fmla="*/ 0 h 17"/>
                    <a:gd name="T12" fmla="*/ 0 w 35"/>
                    <a:gd name="T13" fmla="*/ 0 h 17"/>
                    <a:gd name="T14" fmla="*/ 0 w 35"/>
                    <a:gd name="T15" fmla="*/ 0 h 17"/>
                    <a:gd name="T16" fmla="*/ 0 w 35"/>
                    <a:gd name="T17" fmla="*/ 0 h 17"/>
                    <a:gd name="T18" fmla="*/ 0 w 35"/>
                    <a:gd name="T19" fmla="*/ 0 h 17"/>
                    <a:gd name="T20" fmla="*/ 0 w 35"/>
                    <a:gd name="T21" fmla="*/ 0 h 17"/>
                    <a:gd name="T22" fmla="*/ 0 w 35"/>
                    <a:gd name="T23" fmla="*/ 0 h 17"/>
                    <a:gd name="T24" fmla="*/ 0 w 35"/>
                    <a:gd name="T25" fmla="*/ 0 h 17"/>
                    <a:gd name="T26" fmla="*/ 0 w 35"/>
                    <a:gd name="T27" fmla="*/ 0 h 17"/>
                    <a:gd name="T28" fmla="*/ 0 w 35"/>
                    <a:gd name="T29" fmla="*/ 0 h 17"/>
                    <a:gd name="T30" fmla="*/ 0 w 3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7"/>
                    <a:gd name="T50" fmla="*/ 35 w 3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7">
                      <a:moveTo>
                        <a:pt x="22" y="0"/>
                      </a:moveTo>
                      <a:lnTo>
                        <a:pt x="19" y="0"/>
                      </a:lnTo>
                      <a:lnTo>
                        <a:pt x="5" y="4"/>
                      </a:lnTo>
                      <a:lnTo>
                        <a:pt x="1" y="6"/>
                      </a:lnTo>
                      <a:lnTo>
                        <a:pt x="0" y="9"/>
                      </a:lnTo>
                      <a:lnTo>
                        <a:pt x="0" y="11"/>
                      </a:lnTo>
                      <a:lnTo>
                        <a:pt x="1" y="14"/>
                      </a:lnTo>
                      <a:lnTo>
                        <a:pt x="15" y="17"/>
                      </a:lnTo>
                      <a:lnTo>
                        <a:pt x="17" y="17"/>
                      </a:lnTo>
                      <a:lnTo>
                        <a:pt x="24" y="17"/>
                      </a:lnTo>
                      <a:lnTo>
                        <a:pt x="30" y="14"/>
                      </a:lnTo>
                      <a:lnTo>
                        <a:pt x="34" y="10"/>
                      </a:lnTo>
                      <a:lnTo>
                        <a:pt x="35" y="6"/>
                      </a:lnTo>
                      <a:lnTo>
                        <a:pt x="34" y="4"/>
                      </a:lnTo>
                      <a:lnTo>
                        <a:pt x="26" y="1"/>
                      </a:lnTo>
                      <a:lnTo>
                        <a:pt x="22"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09" name="Freeform 208"/>
                <p:cNvSpPr>
                  <a:spLocks/>
                </p:cNvSpPr>
                <p:nvPr/>
              </p:nvSpPr>
              <p:spPr bwMode="auto">
                <a:xfrm>
                  <a:off x="4453" y="2352"/>
                  <a:ext cx="8" cy="8"/>
                </a:xfrm>
                <a:custGeom>
                  <a:avLst/>
                  <a:gdLst>
                    <a:gd name="T0" fmla="*/ 0 w 39"/>
                    <a:gd name="T1" fmla="*/ 0 h 40"/>
                    <a:gd name="T2" fmla="*/ 0 w 39"/>
                    <a:gd name="T3" fmla="*/ 0 h 40"/>
                    <a:gd name="T4" fmla="*/ 0 w 39"/>
                    <a:gd name="T5" fmla="*/ 0 h 40"/>
                    <a:gd name="T6" fmla="*/ 0 w 39"/>
                    <a:gd name="T7" fmla="*/ 0 h 40"/>
                    <a:gd name="T8" fmla="*/ 0 w 39"/>
                    <a:gd name="T9" fmla="*/ 0 h 40"/>
                    <a:gd name="T10" fmla="*/ 0 w 39"/>
                    <a:gd name="T11" fmla="*/ 0 h 40"/>
                    <a:gd name="T12" fmla="*/ 0 w 39"/>
                    <a:gd name="T13" fmla="*/ 0 h 40"/>
                    <a:gd name="T14" fmla="*/ 0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0 h 40"/>
                    <a:gd name="T28" fmla="*/ 0 w 39"/>
                    <a:gd name="T29" fmla="*/ 0 h 40"/>
                    <a:gd name="T30" fmla="*/ 0 w 39"/>
                    <a:gd name="T31" fmla="*/ 0 h 40"/>
                    <a:gd name="T32" fmla="*/ 0 w 39"/>
                    <a:gd name="T33" fmla="*/ 0 h 40"/>
                    <a:gd name="T34" fmla="*/ 0 w 39"/>
                    <a:gd name="T35" fmla="*/ 0 h 40"/>
                    <a:gd name="T36" fmla="*/ 0 w 3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40"/>
                    <a:gd name="T59" fmla="*/ 39 w 3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40">
                      <a:moveTo>
                        <a:pt x="12" y="25"/>
                      </a:moveTo>
                      <a:lnTo>
                        <a:pt x="14" y="29"/>
                      </a:lnTo>
                      <a:lnTo>
                        <a:pt x="24" y="39"/>
                      </a:lnTo>
                      <a:lnTo>
                        <a:pt x="25" y="40"/>
                      </a:lnTo>
                      <a:lnTo>
                        <a:pt x="28" y="39"/>
                      </a:lnTo>
                      <a:lnTo>
                        <a:pt x="29" y="37"/>
                      </a:lnTo>
                      <a:lnTo>
                        <a:pt x="38" y="26"/>
                      </a:lnTo>
                      <a:lnTo>
                        <a:pt x="39" y="24"/>
                      </a:lnTo>
                      <a:lnTo>
                        <a:pt x="36" y="10"/>
                      </a:lnTo>
                      <a:lnTo>
                        <a:pt x="35" y="5"/>
                      </a:lnTo>
                      <a:lnTo>
                        <a:pt x="31" y="3"/>
                      </a:lnTo>
                      <a:lnTo>
                        <a:pt x="18" y="0"/>
                      </a:lnTo>
                      <a:lnTo>
                        <a:pt x="12" y="0"/>
                      </a:lnTo>
                      <a:lnTo>
                        <a:pt x="5" y="3"/>
                      </a:lnTo>
                      <a:lnTo>
                        <a:pt x="0" y="4"/>
                      </a:lnTo>
                      <a:lnTo>
                        <a:pt x="0" y="8"/>
                      </a:lnTo>
                      <a:lnTo>
                        <a:pt x="4" y="13"/>
                      </a:lnTo>
                      <a:lnTo>
                        <a:pt x="8" y="19"/>
                      </a:lnTo>
                      <a:lnTo>
                        <a:pt x="12" y="2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0" name="Freeform 209"/>
                <p:cNvSpPr>
                  <a:spLocks/>
                </p:cNvSpPr>
                <p:nvPr/>
              </p:nvSpPr>
              <p:spPr bwMode="auto">
                <a:xfrm>
                  <a:off x="4275" y="2292"/>
                  <a:ext cx="17" cy="19"/>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w 85"/>
                    <a:gd name="T15" fmla="*/ 0 h 95"/>
                    <a:gd name="T16" fmla="*/ 0 w 85"/>
                    <a:gd name="T17" fmla="*/ 0 h 95"/>
                    <a:gd name="T18" fmla="*/ 0 w 85"/>
                    <a:gd name="T19" fmla="*/ 0 h 95"/>
                    <a:gd name="T20" fmla="*/ 0 w 85"/>
                    <a:gd name="T21" fmla="*/ 0 h 95"/>
                    <a:gd name="T22" fmla="*/ 0 w 85"/>
                    <a:gd name="T23" fmla="*/ 0 h 95"/>
                    <a:gd name="T24" fmla="*/ 0 w 85"/>
                    <a:gd name="T25" fmla="*/ 0 h 95"/>
                    <a:gd name="T26" fmla="*/ 0 w 85"/>
                    <a:gd name="T27" fmla="*/ 0 h 95"/>
                    <a:gd name="T28" fmla="*/ 0 w 85"/>
                    <a:gd name="T29" fmla="*/ 0 h 95"/>
                    <a:gd name="T30" fmla="*/ 0 w 85"/>
                    <a:gd name="T31" fmla="*/ 0 h 95"/>
                    <a:gd name="T32" fmla="*/ 0 w 85"/>
                    <a:gd name="T33" fmla="*/ 0 h 95"/>
                    <a:gd name="T34" fmla="*/ 0 w 85"/>
                    <a:gd name="T35" fmla="*/ 0 h 95"/>
                    <a:gd name="T36" fmla="*/ 0 w 85"/>
                    <a:gd name="T37" fmla="*/ 0 h 95"/>
                    <a:gd name="T38" fmla="*/ 0 w 85"/>
                    <a:gd name="T39" fmla="*/ 0 h 95"/>
                    <a:gd name="T40" fmla="*/ 0 w 85"/>
                    <a:gd name="T41" fmla="*/ 0 h 95"/>
                    <a:gd name="T42" fmla="*/ 0 w 85"/>
                    <a:gd name="T43" fmla="*/ 0 h 95"/>
                    <a:gd name="T44" fmla="*/ 0 w 85"/>
                    <a:gd name="T45" fmla="*/ 0 h 95"/>
                    <a:gd name="T46" fmla="*/ 0 w 85"/>
                    <a:gd name="T47" fmla="*/ 0 h 95"/>
                    <a:gd name="T48" fmla="*/ 0 w 85"/>
                    <a:gd name="T49" fmla="*/ 0 h 95"/>
                    <a:gd name="T50" fmla="*/ 0 w 85"/>
                    <a:gd name="T51" fmla="*/ 0 h 95"/>
                    <a:gd name="T52" fmla="*/ 0 w 85"/>
                    <a:gd name="T53" fmla="*/ 0 h 95"/>
                    <a:gd name="T54" fmla="*/ 0 w 85"/>
                    <a:gd name="T55" fmla="*/ 0 h 95"/>
                    <a:gd name="T56" fmla="*/ 0 w 85"/>
                    <a:gd name="T57" fmla="*/ 0 h 95"/>
                    <a:gd name="T58" fmla="*/ 0 w 85"/>
                    <a:gd name="T59" fmla="*/ 0 h 95"/>
                    <a:gd name="T60" fmla="*/ 0 w 85"/>
                    <a:gd name="T61" fmla="*/ 0 h 95"/>
                    <a:gd name="T62" fmla="*/ 0 w 85"/>
                    <a:gd name="T63" fmla="*/ 0 h 95"/>
                    <a:gd name="T64" fmla="*/ 0 w 85"/>
                    <a:gd name="T65" fmla="*/ 0 h 95"/>
                    <a:gd name="T66" fmla="*/ 0 w 85"/>
                    <a:gd name="T67" fmla="*/ 0 h 95"/>
                    <a:gd name="T68" fmla="*/ 0 w 85"/>
                    <a:gd name="T69" fmla="*/ 0 h 95"/>
                    <a:gd name="T70" fmla="*/ 0 w 85"/>
                    <a:gd name="T71" fmla="*/ 0 h 95"/>
                    <a:gd name="T72" fmla="*/ 0 w 85"/>
                    <a:gd name="T73" fmla="*/ 0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95"/>
                    <a:gd name="T113" fmla="*/ 85 w 85"/>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95">
                      <a:moveTo>
                        <a:pt x="40" y="48"/>
                      </a:moveTo>
                      <a:lnTo>
                        <a:pt x="37" y="49"/>
                      </a:lnTo>
                      <a:lnTo>
                        <a:pt x="36" y="54"/>
                      </a:lnTo>
                      <a:lnTo>
                        <a:pt x="36" y="71"/>
                      </a:lnTo>
                      <a:lnTo>
                        <a:pt x="37" y="74"/>
                      </a:lnTo>
                      <a:lnTo>
                        <a:pt x="37" y="76"/>
                      </a:lnTo>
                      <a:lnTo>
                        <a:pt x="44" y="77"/>
                      </a:lnTo>
                      <a:lnTo>
                        <a:pt x="53" y="79"/>
                      </a:lnTo>
                      <a:lnTo>
                        <a:pt x="61" y="81"/>
                      </a:lnTo>
                      <a:lnTo>
                        <a:pt x="68" y="85"/>
                      </a:lnTo>
                      <a:lnTo>
                        <a:pt x="76" y="90"/>
                      </a:lnTo>
                      <a:lnTo>
                        <a:pt x="82" y="95"/>
                      </a:lnTo>
                      <a:lnTo>
                        <a:pt x="83" y="94"/>
                      </a:lnTo>
                      <a:lnTo>
                        <a:pt x="85" y="91"/>
                      </a:lnTo>
                      <a:lnTo>
                        <a:pt x="47" y="15"/>
                      </a:lnTo>
                      <a:lnTo>
                        <a:pt x="44" y="10"/>
                      </a:lnTo>
                      <a:lnTo>
                        <a:pt x="42" y="8"/>
                      </a:lnTo>
                      <a:lnTo>
                        <a:pt x="39" y="5"/>
                      </a:lnTo>
                      <a:lnTo>
                        <a:pt x="32" y="2"/>
                      </a:lnTo>
                      <a:lnTo>
                        <a:pt x="24" y="0"/>
                      </a:lnTo>
                      <a:lnTo>
                        <a:pt x="19" y="0"/>
                      </a:lnTo>
                      <a:lnTo>
                        <a:pt x="14" y="2"/>
                      </a:lnTo>
                      <a:lnTo>
                        <a:pt x="6" y="5"/>
                      </a:lnTo>
                      <a:lnTo>
                        <a:pt x="3" y="9"/>
                      </a:lnTo>
                      <a:lnTo>
                        <a:pt x="1" y="12"/>
                      </a:lnTo>
                      <a:lnTo>
                        <a:pt x="0" y="15"/>
                      </a:lnTo>
                      <a:lnTo>
                        <a:pt x="0" y="18"/>
                      </a:lnTo>
                      <a:lnTo>
                        <a:pt x="1" y="20"/>
                      </a:lnTo>
                      <a:lnTo>
                        <a:pt x="3" y="23"/>
                      </a:lnTo>
                      <a:lnTo>
                        <a:pt x="5" y="25"/>
                      </a:lnTo>
                      <a:lnTo>
                        <a:pt x="9" y="28"/>
                      </a:lnTo>
                      <a:lnTo>
                        <a:pt x="24" y="34"/>
                      </a:lnTo>
                      <a:lnTo>
                        <a:pt x="37" y="38"/>
                      </a:lnTo>
                      <a:lnTo>
                        <a:pt x="45" y="40"/>
                      </a:lnTo>
                      <a:lnTo>
                        <a:pt x="46" y="41"/>
                      </a:lnTo>
                      <a:lnTo>
                        <a:pt x="45" y="44"/>
                      </a:lnTo>
                      <a:lnTo>
                        <a:pt x="40" y="48"/>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1" name="Freeform 210"/>
                <p:cNvSpPr>
                  <a:spLocks/>
                </p:cNvSpPr>
                <p:nvPr/>
              </p:nvSpPr>
              <p:spPr bwMode="auto">
                <a:xfrm>
                  <a:off x="4404" y="1565"/>
                  <a:ext cx="5" cy="5"/>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4"/>
                    <a:gd name="T50" fmla="*/ 29 w 29"/>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4">
                      <a:moveTo>
                        <a:pt x="25" y="4"/>
                      </a:moveTo>
                      <a:lnTo>
                        <a:pt x="21" y="2"/>
                      </a:lnTo>
                      <a:lnTo>
                        <a:pt x="5" y="0"/>
                      </a:lnTo>
                      <a:lnTo>
                        <a:pt x="4" y="2"/>
                      </a:lnTo>
                      <a:lnTo>
                        <a:pt x="0" y="8"/>
                      </a:lnTo>
                      <a:lnTo>
                        <a:pt x="0" y="14"/>
                      </a:lnTo>
                      <a:lnTo>
                        <a:pt x="0" y="15"/>
                      </a:lnTo>
                      <a:lnTo>
                        <a:pt x="9" y="24"/>
                      </a:lnTo>
                      <a:lnTo>
                        <a:pt x="10" y="24"/>
                      </a:lnTo>
                      <a:lnTo>
                        <a:pt x="15" y="23"/>
                      </a:lnTo>
                      <a:lnTo>
                        <a:pt x="21" y="20"/>
                      </a:lnTo>
                      <a:lnTo>
                        <a:pt x="29" y="14"/>
                      </a:lnTo>
                      <a:lnTo>
                        <a:pt x="29" y="9"/>
                      </a:lnTo>
                      <a:lnTo>
                        <a:pt x="28" y="8"/>
                      </a:lnTo>
                      <a:lnTo>
                        <a:pt x="26" y="5"/>
                      </a:lnTo>
                      <a:lnTo>
                        <a:pt x="25" y="4"/>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2" name="Freeform 211"/>
                <p:cNvSpPr>
                  <a:spLocks/>
                </p:cNvSpPr>
                <p:nvPr/>
              </p:nvSpPr>
              <p:spPr bwMode="auto">
                <a:xfrm>
                  <a:off x="3848" y="3235"/>
                  <a:ext cx="20" cy="14"/>
                </a:xfrm>
                <a:custGeom>
                  <a:avLst/>
                  <a:gdLst>
                    <a:gd name="T0" fmla="*/ 0 w 98"/>
                    <a:gd name="T1" fmla="*/ 0 h 67"/>
                    <a:gd name="T2" fmla="*/ 0 w 98"/>
                    <a:gd name="T3" fmla="*/ 0 h 67"/>
                    <a:gd name="T4" fmla="*/ 0 w 98"/>
                    <a:gd name="T5" fmla="*/ 0 h 67"/>
                    <a:gd name="T6" fmla="*/ 0 w 98"/>
                    <a:gd name="T7" fmla="*/ 0 h 67"/>
                    <a:gd name="T8" fmla="*/ 0 w 98"/>
                    <a:gd name="T9" fmla="*/ 0 h 67"/>
                    <a:gd name="T10" fmla="*/ 0 w 98"/>
                    <a:gd name="T11" fmla="*/ 0 h 67"/>
                    <a:gd name="T12" fmla="*/ 0 w 98"/>
                    <a:gd name="T13" fmla="*/ 0 h 67"/>
                    <a:gd name="T14" fmla="*/ 0 w 98"/>
                    <a:gd name="T15" fmla="*/ 0 h 67"/>
                    <a:gd name="T16" fmla="*/ 0 w 98"/>
                    <a:gd name="T17" fmla="*/ 0 h 67"/>
                    <a:gd name="T18" fmla="*/ 0 w 98"/>
                    <a:gd name="T19" fmla="*/ 0 h 67"/>
                    <a:gd name="T20" fmla="*/ 0 w 98"/>
                    <a:gd name="T21" fmla="*/ 0 h 67"/>
                    <a:gd name="T22" fmla="*/ 0 w 98"/>
                    <a:gd name="T23" fmla="*/ 0 h 67"/>
                    <a:gd name="T24" fmla="*/ 0 w 98"/>
                    <a:gd name="T25" fmla="*/ 0 h 67"/>
                    <a:gd name="T26" fmla="*/ 0 w 98"/>
                    <a:gd name="T27" fmla="*/ 0 h 67"/>
                    <a:gd name="T28" fmla="*/ 0 w 98"/>
                    <a:gd name="T29" fmla="*/ 0 h 67"/>
                    <a:gd name="T30" fmla="*/ 0 w 98"/>
                    <a:gd name="T31" fmla="*/ 0 h 67"/>
                    <a:gd name="T32" fmla="*/ 0 w 98"/>
                    <a:gd name="T33" fmla="*/ 0 h 67"/>
                    <a:gd name="T34" fmla="*/ 0 w 98"/>
                    <a:gd name="T35" fmla="*/ 0 h 67"/>
                    <a:gd name="T36" fmla="*/ 0 w 98"/>
                    <a:gd name="T37" fmla="*/ 0 h 67"/>
                    <a:gd name="T38" fmla="*/ 0 w 98"/>
                    <a:gd name="T39" fmla="*/ 0 h 67"/>
                    <a:gd name="T40" fmla="*/ 0 w 98"/>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7"/>
                    <a:gd name="T65" fmla="*/ 98 w 98"/>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7">
                      <a:moveTo>
                        <a:pt x="86" y="67"/>
                      </a:moveTo>
                      <a:lnTo>
                        <a:pt x="92" y="66"/>
                      </a:lnTo>
                      <a:lnTo>
                        <a:pt x="96" y="63"/>
                      </a:lnTo>
                      <a:lnTo>
                        <a:pt x="97" y="62"/>
                      </a:lnTo>
                      <a:lnTo>
                        <a:pt x="98" y="59"/>
                      </a:lnTo>
                      <a:lnTo>
                        <a:pt x="98" y="57"/>
                      </a:lnTo>
                      <a:lnTo>
                        <a:pt x="97" y="56"/>
                      </a:lnTo>
                      <a:lnTo>
                        <a:pt x="49" y="7"/>
                      </a:lnTo>
                      <a:lnTo>
                        <a:pt x="41" y="2"/>
                      </a:lnTo>
                      <a:lnTo>
                        <a:pt x="34" y="1"/>
                      </a:lnTo>
                      <a:lnTo>
                        <a:pt x="26" y="0"/>
                      </a:lnTo>
                      <a:lnTo>
                        <a:pt x="19" y="0"/>
                      </a:lnTo>
                      <a:lnTo>
                        <a:pt x="11" y="2"/>
                      </a:lnTo>
                      <a:lnTo>
                        <a:pt x="3" y="6"/>
                      </a:lnTo>
                      <a:lnTo>
                        <a:pt x="0" y="7"/>
                      </a:lnTo>
                      <a:lnTo>
                        <a:pt x="3" y="11"/>
                      </a:lnTo>
                      <a:lnTo>
                        <a:pt x="15" y="25"/>
                      </a:lnTo>
                      <a:lnTo>
                        <a:pt x="17" y="27"/>
                      </a:lnTo>
                      <a:lnTo>
                        <a:pt x="30" y="36"/>
                      </a:lnTo>
                      <a:lnTo>
                        <a:pt x="80" y="67"/>
                      </a:lnTo>
                      <a:lnTo>
                        <a:pt x="86" y="67"/>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3" name="Freeform 212"/>
                <p:cNvSpPr>
                  <a:spLocks/>
                </p:cNvSpPr>
                <p:nvPr/>
              </p:nvSpPr>
              <p:spPr bwMode="auto">
                <a:xfrm>
                  <a:off x="3858" y="3250"/>
                  <a:ext cx="10" cy="8"/>
                </a:xfrm>
                <a:custGeom>
                  <a:avLst/>
                  <a:gdLst>
                    <a:gd name="T0" fmla="*/ 0 w 50"/>
                    <a:gd name="T1" fmla="*/ 0 h 42"/>
                    <a:gd name="T2" fmla="*/ 0 w 50"/>
                    <a:gd name="T3" fmla="*/ 0 h 42"/>
                    <a:gd name="T4" fmla="*/ 0 w 50"/>
                    <a:gd name="T5" fmla="*/ 0 h 42"/>
                    <a:gd name="T6" fmla="*/ 0 w 50"/>
                    <a:gd name="T7" fmla="*/ 0 h 42"/>
                    <a:gd name="T8" fmla="*/ 0 w 50"/>
                    <a:gd name="T9" fmla="*/ 0 h 42"/>
                    <a:gd name="T10" fmla="*/ 0 w 50"/>
                    <a:gd name="T11" fmla="*/ 0 h 42"/>
                    <a:gd name="T12" fmla="*/ 0 w 50"/>
                    <a:gd name="T13" fmla="*/ 0 h 42"/>
                    <a:gd name="T14" fmla="*/ 0 w 50"/>
                    <a:gd name="T15" fmla="*/ 0 h 42"/>
                    <a:gd name="T16" fmla="*/ 0 w 50"/>
                    <a:gd name="T17" fmla="*/ 0 h 42"/>
                    <a:gd name="T18" fmla="*/ 0 w 50"/>
                    <a:gd name="T19" fmla="*/ 0 h 42"/>
                    <a:gd name="T20" fmla="*/ 0 w 50"/>
                    <a:gd name="T21" fmla="*/ 0 h 42"/>
                    <a:gd name="T22" fmla="*/ 0 w 50"/>
                    <a:gd name="T23" fmla="*/ 0 h 42"/>
                    <a:gd name="T24" fmla="*/ 0 w 50"/>
                    <a:gd name="T25" fmla="*/ 0 h 42"/>
                    <a:gd name="T26" fmla="*/ 0 w 50"/>
                    <a:gd name="T27" fmla="*/ 0 h 42"/>
                    <a:gd name="T28" fmla="*/ 0 w 50"/>
                    <a:gd name="T29" fmla="*/ 0 h 42"/>
                    <a:gd name="T30" fmla="*/ 0 w 50"/>
                    <a:gd name="T31" fmla="*/ 0 h 42"/>
                    <a:gd name="T32" fmla="*/ 0 w 50"/>
                    <a:gd name="T33" fmla="*/ 0 h 42"/>
                    <a:gd name="T34" fmla="*/ 0 w 50"/>
                    <a:gd name="T35" fmla="*/ 0 h 42"/>
                    <a:gd name="T36" fmla="*/ 0 w 50"/>
                    <a:gd name="T37" fmla="*/ 0 h 42"/>
                    <a:gd name="T38" fmla="*/ 0 w 50"/>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42"/>
                    <a:gd name="T62" fmla="*/ 50 w 5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42">
                      <a:moveTo>
                        <a:pt x="0" y="12"/>
                      </a:moveTo>
                      <a:lnTo>
                        <a:pt x="1" y="13"/>
                      </a:lnTo>
                      <a:lnTo>
                        <a:pt x="22" y="31"/>
                      </a:lnTo>
                      <a:lnTo>
                        <a:pt x="36" y="38"/>
                      </a:lnTo>
                      <a:lnTo>
                        <a:pt x="41" y="41"/>
                      </a:lnTo>
                      <a:lnTo>
                        <a:pt x="43" y="41"/>
                      </a:lnTo>
                      <a:lnTo>
                        <a:pt x="46" y="42"/>
                      </a:lnTo>
                      <a:lnTo>
                        <a:pt x="48" y="38"/>
                      </a:lnTo>
                      <a:lnTo>
                        <a:pt x="50" y="33"/>
                      </a:lnTo>
                      <a:lnTo>
                        <a:pt x="48" y="28"/>
                      </a:lnTo>
                      <a:lnTo>
                        <a:pt x="39" y="17"/>
                      </a:lnTo>
                      <a:lnTo>
                        <a:pt x="33" y="11"/>
                      </a:lnTo>
                      <a:lnTo>
                        <a:pt x="27" y="6"/>
                      </a:lnTo>
                      <a:lnTo>
                        <a:pt x="24" y="2"/>
                      </a:lnTo>
                      <a:lnTo>
                        <a:pt x="19" y="0"/>
                      </a:lnTo>
                      <a:lnTo>
                        <a:pt x="13" y="2"/>
                      </a:lnTo>
                      <a:lnTo>
                        <a:pt x="6" y="3"/>
                      </a:lnTo>
                      <a:lnTo>
                        <a:pt x="2" y="6"/>
                      </a:lnTo>
                      <a:lnTo>
                        <a:pt x="0" y="10"/>
                      </a:lnTo>
                      <a:lnTo>
                        <a:pt x="0" y="12"/>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4" name="Freeform 213"/>
                <p:cNvSpPr>
                  <a:spLocks/>
                </p:cNvSpPr>
                <p:nvPr/>
              </p:nvSpPr>
              <p:spPr bwMode="auto">
                <a:xfrm>
                  <a:off x="3892" y="3283"/>
                  <a:ext cx="19" cy="15"/>
                </a:xfrm>
                <a:custGeom>
                  <a:avLst/>
                  <a:gdLst>
                    <a:gd name="T0" fmla="*/ 0 w 90"/>
                    <a:gd name="T1" fmla="*/ 0 h 74"/>
                    <a:gd name="T2" fmla="*/ 0 w 90"/>
                    <a:gd name="T3" fmla="*/ 0 h 74"/>
                    <a:gd name="T4" fmla="*/ 0 w 90"/>
                    <a:gd name="T5" fmla="*/ 0 h 74"/>
                    <a:gd name="T6" fmla="*/ 0 w 90"/>
                    <a:gd name="T7" fmla="*/ 0 h 74"/>
                    <a:gd name="T8" fmla="*/ 0 w 90"/>
                    <a:gd name="T9" fmla="*/ 0 h 74"/>
                    <a:gd name="T10" fmla="*/ 0 w 90"/>
                    <a:gd name="T11" fmla="*/ 0 h 74"/>
                    <a:gd name="T12" fmla="*/ 0 w 90"/>
                    <a:gd name="T13" fmla="*/ 0 h 74"/>
                    <a:gd name="T14" fmla="*/ 0 w 90"/>
                    <a:gd name="T15" fmla="*/ 0 h 74"/>
                    <a:gd name="T16" fmla="*/ 0 w 90"/>
                    <a:gd name="T17" fmla="*/ 0 h 74"/>
                    <a:gd name="T18" fmla="*/ 0 w 90"/>
                    <a:gd name="T19" fmla="*/ 0 h 74"/>
                    <a:gd name="T20" fmla="*/ 0 w 90"/>
                    <a:gd name="T21" fmla="*/ 0 h 74"/>
                    <a:gd name="T22" fmla="*/ 0 w 90"/>
                    <a:gd name="T23" fmla="*/ 0 h 74"/>
                    <a:gd name="T24" fmla="*/ 0 w 90"/>
                    <a:gd name="T25" fmla="*/ 0 h 74"/>
                    <a:gd name="T26" fmla="*/ 0 w 90"/>
                    <a:gd name="T27" fmla="*/ 0 h 74"/>
                    <a:gd name="T28" fmla="*/ 0 w 90"/>
                    <a:gd name="T29" fmla="*/ 0 h 74"/>
                    <a:gd name="T30" fmla="*/ 0 w 90"/>
                    <a:gd name="T31" fmla="*/ 0 h 74"/>
                    <a:gd name="T32" fmla="*/ 0 w 90"/>
                    <a:gd name="T33" fmla="*/ 0 h 74"/>
                    <a:gd name="T34" fmla="*/ 0 w 90"/>
                    <a:gd name="T35" fmla="*/ 0 h 74"/>
                    <a:gd name="T36" fmla="*/ 0 w 90"/>
                    <a:gd name="T37" fmla="*/ 0 h 74"/>
                    <a:gd name="T38" fmla="*/ 0 w 90"/>
                    <a:gd name="T39" fmla="*/ 0 h 74"/>
                    <a:gd name="T40" fmla="*/ 0 w 90"/>
                    <a:gd name="T41" fmla="*/ 0 h 74"/>
                    <a:gd name="T42" fmla="*/ 0 w 90"/>
                    <a:gd name="T43" fmla="*/ 0 h 74"/>
                    <a:gd name="T44" fmla="*/ 0 w 90"/>
                    <a:gd name="T45" fmla="*/ 0 h 74"/>
                    <a:gd name="T46" fmla="*/ 0 w 90"/>
                    <a:gd name="T47" fmla="*/ 0 h 74"/>
                    <a:gd name="T48" fmla="*/ 0 w 9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74"/>
                    <a:gd name="T77" fmla="*/ 90 w 9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74">
                      <a:moveTo>
                        <a:pt x="88" y="0"/>
                      </a:moveTo>
                      <a:lnTo>
                        <a:pt x="84" y="6"/>
                      </a:lnTo>
                      <a:lnTo>
                        <a:pt x="58" y="24"/>
                      </a:lnTo>
                      <a:lnTo>
                        <a:pt x="44" y="30"/>
                      </a:lnTo>
                      <a:lnTo>
                        <a:pt x="41" y="31"/>
                      </a:lnTo>
                      <a:lnTo>
                        <a:pt x="38" y="32"/>
                      </a:lnTo>
                      <a:lnTo>
                        <a:pt x="28" y="30"/>
                      </a:lnTo>
                      <a:lnTo>
                        <a:pt x="22" y="32"/>
                      </a:lnTo>
                      <a:lnTo>
                        <a:pt x="7" y="46"/>
                      </a:lnTo>
                      <a:lnTo>
                        <a:pt x="3" y="51"/>
                      </a:lnTo>
                      <a:lnTo>
                        <a:pt x="0" y="55"/>
                      </a:lnTo>
                      <a:lnTo>
                        <a:pt x="0" y="57"/>
                      </a:lnTo>
                      <a:lnTo>
                        <a:pt x="0" y="65"/>
                      </a:lnTo>
                      <a:lnTo>
                        <a:pt x="3" y="72"/>
                      </a:lnTo>
                      <a:lnTo>
                        <a:pt x="9" y="74"/>
                      </a:lnTo>
                      <a:lnTo>
                        <a:pt x="37" y="71"/>
                      </a:lnTo>
                      <a:lnTo>
                        <a:pt x="59" y="58"/>
                      </a:lnTo>
                      <a:lnTo>
                        <a:pt x="70" y="50"/>
                      </a:lnTo>
                      <a:lnTo>
                        <a:pt x="69" y="38"/>
                      </a:lnTo>
                      <a:lnTo>
                        <a:pt x="70" y="36"/>
                      </a:lnTo>
                      <a:lnTo>
                        <a:pt x="80" y="19"/>
                      </a:lnTo>
                      <a:lnTo>
                        <a:pt x="90" y="5"/>
                      </a:lnTo>
                      <a:lnTo>
                        <a:pt x="90" y="2"/>
                      </a:lnTo>
                      <a:lnTo>
                        <a:pt x="90" y="1"/>
                      </a:lnTo>
                      <a:lnTo>
                        <a:pt x="88"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5" name="Freeform 214"/>
                <p:cNvSpPr>
                  <a:spLocks/>
                </p:cNvSpPr>
                <p:nvPr/>
              </p:nvSpPr>
              <p:spPr bwMode="auto">
                <a:xfrm>
                  <a:off x="3917" y="3286"/>
                  <a:ext cx="14" cy="8"/>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w 57"/>
                    <a:gd name="T17" fmla="*/ 0 h 38"/>
                    <a:gd name="T18" fmla="*/ 0 w 57"/>
                    <a:gd name="T19" fmla="*/ 0 h 38"/>
                    <a:gd name="T20" fmla="*/ 0 w 57"/>
                    <a:gd name="T21" fmla="*/ 0 h 38"/>
                    <a:gd name="T22" fmla="*/ 0 w 57"/>
                    <a:gd name="T23" fmla="*/ 0 h 38"/>
                    <a:gd name="T24" fmla="*/ 0 w 57"/>
                    <a:gd name="T25" fmla="*/ 0 h 38"/>
                    <a:gd name="T26" fmla="*/ 0 w 57"/>
                    <a:gd name="T27" fmla="*/ 0 h 38"/>
                    <a:gd name="T28" fmla="*/ 0 w 57"/>
                    <a:gd name="T29" fmla="*/ 0 h 38"/>
                    <a:gd name="T30" fmla="*/ 0 w 57"/>
                    <a:gd name="T31" fmla="*/ 0 h 38"/>
                    <a:gd name="T32" fmla="*/ 0 w 57"/>
                    <a:gd name="T33" fmla="*/ 0 h 38"/>
                    <a:gd name="T34" fmla="*/ 0 w 57"/>
                    <a:gd name="T35" fmla="*/ 0 h 38"/>
                    <a:gd name="T36" fmla="*/ 0 w 57"/>
                    <a:gd name="T37" fmla="*/ 0 h 38"/>
                    <a:gd name="T38" fmla="*/ 0 w 57"/>
                    <a:gd name="T39" fmla="*/ 0 h 38"/>
                    <a:gd name="T40" fmla="*/ 0 w 57"/>
                    <a:gd name="T41" fmla="*/ 0 h 38"/>
                    <a:gd name="T42" fmla="*/ 0 w 5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8"/>
                    <a:gd name="T68" fmla="*/ 57 w 5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8">
                      <a:moveTo>
                        <a:pt x="52" y="15"/>
                      </a:moveTo>
                      <a:lnTo>
                        <a:pt x="48" y="9"/>
                      </a:lnTo>
                      <a:lnTo>
                        <a:pt x="47" y="8"/>
                      </a:lnTo>
                      <a:lnTo>
                        <a:pt x="36" y="3"/>
                      </a:lnTo>
                      <a:lnTo>
                        <a:pt x="35" y="2"/>
                      </a:lnTo>
                      <a:lnTo>
                        <a:pt x="33" y="2"/>
                      </a:lnTo>
                      <a:lnTo>
                        <a:pt x="33" y="0"/>
                      </a:lnTo>
                      <a:lnTo>
                        <a:pt x="30" y="0"/>
                      </a:lnTo>
                      <a:lnTo>
                        <a:pt x="5" y="5"/>
                      </a:lnTo>
                      <a:lnTo>
                        <a:pt x="1" y="8"/>
                      </a:lnTo>
                      <a:lnTo>
                        <a:pt x="0" y="9"/>
                      </a:lnTo>
                      <a:lnTo>
                        <a:pt x="0" y="11"/>
                      </a:lnTo>
                      <a:lnTo>
                        <a:pt x="2" y="14"/>
                      </a:lnTo>
                      <a:lnTo>
                        <a:pt x="7" y="18"/>
                      </a:lnTo>
                      <a:lnTo>
                        <a:pt x="10" y="19"/>
                      </a:lnTo>
                      <a:lnTo>
                        <a:pt x="38" y="33"/>
                      </a:lnTo>
                      <a:lnTo>
                        <a:pt x="52" y="38"/>
                      </a:lnTo>
                      <a:lnTo>
                        <a:pt x="54" y="38"/>
                      </a:lnTo>
                      <a:lnTo>
                        <a:pt x="56" y="38"/>
                      </a:lnTo>
                      <a:lnTo>
                        <a:pt x="57" y="35"/>
                      </a:lnTo>
                      <a:lnTo>
                        <a:pt x="54" y="19"/>
                      </a:lnTo>
                      <a:lnTo>
                        <a:pt x="52" y="15"/>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6" name="Freeform 215"/>
                <p:cNvSpPr>
                  <a:spLocks/>
                </p:cNvSpPr>
                <p:nvPr/>
              </p:nvSpPr>
              <p:spPr bwMode="auto">
                <a:xfrm>
                  <a:off x="3597" y="3462"/>
                  <a:ext cx="3" cy="8"/>
                </a:xfrm>
                <a:custGeom>
                  <a:avLst/>
                  <a:gdLst>
                    <a:gd name="T0" fmla="*/ 0 w 12"/>
                    <a:gd name="T1" fmla="*/ 0 h 35"/>
                    <a:gd name="T2" fmla="*/ 0 w 12"/>
                    <a:gd name="T3" fmla="*/ 0 h 35"/>
                    <a:gd name="T4" fmla="*/ 0 w 12"/>
                    <a:gd name="T5" fmla="*/ 0 h 35"/>
                    <a:gd name="T6" fmla="*/ 0 w 12"/>
                    <a:gd name="T7" fmla="*/ 0 h 35"/>
                    <a:gd name="T8" fmla="*/ 0 w 12"/>
                    <a:gd name="T9" fmla="*/ 0 h 35"/>
                    <a:gd name="T10" fmla="*/ 0 w 12"/>
                    <a:gd name="T11" fmla="*/ 0 h 35"/>
                    <a:gd name="T12" fmla="*/ 0 w 12"/>
                    <a:gd name="T13" fmla="*/ 0 h 35"/>
                    <a:gd name="T14" fmla="*/ 0 w 12"/>
                    <a:gd name="T15" fmla="*/ 0 h 35"/>
                    <a:gd name="T16" fmla="*/ 0 w 12"/>
                    <a:gd name="T17" fmla="*/ 0 h 35"/>
                    <a:gd name="T18" fmla="*/ 0 w 12"/>
                    <a:gd name="T19" fmla="*/ 0 h 35"/>
                    <a:gd name="T20" fmla="*/ 0 w 12"/>
                    <a:gd name="T21" fmla="*/ 0 h 35"/>
                    <a:gd name="T22" fmla="*/ 0 w 12"/>
                    <a:gd name="T23" fmla="*/ 0 h 35"/>
                    <a:gd name="T24" fmla="*/ 0 w 12"/>
                    <a:gd name="T25" fmla="*/ 0 h 35"/>
                    <a:gd name="T26" fmla="*/ 0 w 12"/>
                    <a:gd name="T27" fmla="*/ 0 h 35"/>
                    <a:gd name="T28" fmla="*/ 0 w 12"/>
                    <a:gd name="T29" fmla="*/ 0 h 35"/>
                    <a:gd name="T30" fmla="*/ 0 w 12"/>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35"/>
                    <a:gd name="T50" fmla="*/ 12 w 1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35">
                      <a:moveTo>
                        <a:pt x="2" y="0"/>
                      </a:moveTo>
                      <a:lnTo>
                        <a:pt x="1" y="0"/>
                      </a:lnTo>
                      <a:lnTo>
                        <a:pt x="0" y="1"/>
                      </a:lnTo>
                      <a:lnTo>
                        <a:pt x="0" y="9"/>
                      </a:lnTo>
                      <a:lnTo>
                        <a:pt x="2" y="34"/>
                      </a:lnTo>
                      <a:lnTo>
                        <a:pt x="3" y="35"/>
                      </a:lnTo>
                      <a:lnTo>
                        <a:pt x="5" y="35"/>
                      </a:lnTo>
                      <a:lnTo>
                        <a:pt x="8" y="35"/>
                      </a:lnTo>
                      <a:lnTo>
                        <a:pt x="9" y="35"/>
                      </a:lnTo>
                      <a:lnTo>
                        <a:pt x="12" y="34"/>
                      </a:lnTo>
                      <a:lnTo>
                        <a:pt x="12" y="23"/>
                      </a:lnTo>
                      <a:lnTo>
                        <a:pt x="8" y="16"/>
                      </a:lnTo>
                      <a:lnTo>
                        <a:pt x="2" y="5"/>
                      </a:lnTo>
                      <a:lnTo>
                        <a:pt x="1" y="3"/>
                      </a:lnTo>
                      <a:lnTo>
                        <a:pt x="2" y="1"/>
                      </a:lnTo>
                      <a:lnTo>
                        <a:pt x="2"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sp>
              <p:nvSpPr>
                <p:cNvPr id="217" name="Freeform 216"/>
                <p:cNvSpPr>
                  <a:spLocks/>
                </p:cNvSpPr>
                <p:nvPr/>
              </p:nvSpPr>
              <p:spPr bwMode="auto">
                <a:xfrm>
                  <a:off x="3897" y="3261"/>
                  <a:ext cx="44" cy="24"/>
                </a:xfrm>
                <a:custGeom>
                  <a:avLst/>
                  <a:gdLst>
                    <a:gd name="T0" fmla="*/ 0 w 210"/>
                    <a:gd name="T1" fmla="*/ 0 h 109"/>
                    <a:gd name="T2" fmla="*/ 0 w 210"/>
                    <a:gd name="T3" fmla="*/ 0 h 109"/>
                    <a:gd name="T4" fmla="*/ 0 w 210"/>
                    <a:gd name="T5" fmla="*/ 0 h 109"/>
                    <a:gd name="T6" fmla="*/ 0 w 210"/>
                    <a:gd name="T7" fmla="*/ 0 h 109"/>
                    <a:gd name="T8" fmla="*/ 0 w 210"/>
                    <a:gd name="T9" fmla="*/ 0 h 109"/>
                    <a:gd name="T10" fmla="*/ 0 w 210"/>
                    <a:gd name="T11" fmla="*/ 0 h 109"/>
                    <a:gd name="T12" fmla="*/ 0 w 210"/>
                    <a:gd name="T13" fmla="*/ 0 h 109"/>
                    <a:gd name="T14" fmla="*/ 0 w 210"/>
                    <a:gd name="T15" fmla="*/ 0 h 109"/>
                    <a:gd name="T16" fmla="*/ 0 w 210"/>
                    <a:gd name="T17" fmla="*/ 0 h 109"/>
                    <a:gd name="T18" fmla="*/ 0 w 210"/>
                    <a:gd name="T19" fmla="*/ 0 h 109"/>
                    <a:gd name="T20" fmla="*/ 0 w 210"/>
                    <a:gd name="T21" fmla="*/ 0 h 109"/>
                    <a:gd name="T22" fmla="*/ 0 w 210"/>
                    <a:gd name="T23" fmla="*/ 0 h 109"/>
                    <a:gd name="T24" fmla="*/ 0 w 210"/>
                    <a:gd name="T25" fmla="*/ 0 h 109"/>
                    <a:gd name="T26" fmla="*/ 0 w 210"/>
                    <a:gd name="T27" fmla="*/ 0 h 109"/>
                    <a:gd name="T28" fmla="*/ 0 w 210"/>
                    <a:gd name="T29" fmla="*/ 0 h 109"/>
                    <a:gd name="T30" fmla="*/ 0 w 210"/>
                    <a:gd name="T31" fmla="*/ 0 h 109"/>
                    <a:gd name="T32" fmla="*/ 0 w 210"/>
                    <a:gd name="T33" fmla="*/ 0 h 109"/>
                    <a:gd name="T34" fmla="*/ 0 w 210"/>
                    <a:gd name="T35" fmla="*/ 0 h 109"/>
                    <a:gd name="T36" fmla="*/ 0 w 210"/>
                    <a:gd name="T37" fmla="*/ 0 h 109"/>
                    <a:gd name="T38" fmla="*/ 0 w 210"/>
                    <a:gd name="T39" fmla="*/ 0 h 109"/>
                    <a:gd name="T40" fmla="*/ 0 w 210"/>
                    <a:gd name="T41" fmla="*/ 0 h 109"/>
                    <a:gd name="T42" fmla="*/ 0 w 210"/>
                    <a:gd name="T43" fmla="*/ 0 h 109"/>
                    <a:gd name="T44" fmla="*/ 0 w 210"/>
                    <a:gd name="T45" fmla="*/ 0 h 109"/>
                    <a:gd name="T46" fmla="*/ 0 w 210"/>
                    <a:gd name="T47" fmla="*/ 0 h 109"/>
                    <a:gd name="T48" fmla="*/ 0 w 210"/>
                    <a:gd name="T49" fmla="*/ 0 h 109"/>
                    <a:gd name="T50" fmla="*/ 0 w 210"/>
                    <a:gd name="T51" fmla="*/ 0 h 109"/>
                    <a:gd name="T52" fmla="*/ 0 w 210"/>
                    <a:gd name="T53" fmla="*/ 0 h 109"/>
                    <a:gd name="T54" fmla="*/ 0 w 210"/>
                    <a:gd name="T55" fmla="*/ 0 h 109"/>
                    <a:gd name="T56" fmla="*/ 0 w 210"/>
                    <a:gd name="T57" fmla="*/ 0 h 109"/>
                    <a:gd name="T58" fmla="*/ 0 w 210"/>
                    <a:gd name="T59" fmla="*/ 0 h 109"/>
                    <a:gd name="T60" fmla="*/ 0 w 210"/>
                    <a:gd name="T61" fmla="*/ 0 h 109"/>
                    <a:gd name="T62" fmla="*/ 0 w 210"/>
                    <a:gd name="T63" fmla="*/ 0 h 109"/>
                    <a:gd name="T64" fmla="*/ 0 w 210"/>
                    <a:gd name="T65" fmla="*/ 0 h 109"/>
                    <a:gd name="T66" fmla="*/ 0 w 210"/>
                    <a:gd name="T67" fmla="*/ 0 h 109"/>
                    <a:gd name="T68" fmla="*/ 0 w 210"/>
                    <a:gd name="T69" fmla="*/ 0 h 109"/>
                    <a:gd name="T70" fmla="*/ 0 w 210"/>
                    <a:gd name="T71" fmla="*/ 0 h 109"/>
                    <a:gd name="T72" fmla="*/ 0 w 210"/>
                    <a:gd name="T73" fmla="*/ 0 h 109"/>
                    <a:gd name="T74" fmla="*/ 0 w 210"/>
                    <a:gd name="T75" fmla="*/ 0 h 109"/>
                    <a:gd name="T76" fmla="*/ 0 w 210"/>
                    <a:gd name="T77" fmla="*/ 0 h 109"/>
                    <a:gd name="T78" fmla="*/ 0 w 210"/>
                    <a:gd name="T79" fmla="*/ 0 h 109"/>
                    <a:gd name="T80" fmla="*/ 0 w 210"/>
                    <a:gd name="T81" fmla="*/ 0 h 109"/>
                    <a:gd name="T82" fmla="*/ 0 w 210"/>
                    <a:gd name="T83" fmla="*/ 0 h 109"/>
                    <a:gd name="T84" fmla="*/ 0 w 210"/>
                    <a:gd name="T85" fmla="*/ 0 h 109"/>
                    <a:gd name="T86" fmla="*/ 0 w 210"/>
                    <a:gd name="T87" fmla="*/ 0 h 109"/>
                    <a:gd name="T88" fmla="*/ 0 w 210"/>
                    <a:gd name="T89" fmla="*/ 0 h 109"/>
                    <a:gd name="T90" fmla="*/ 0 w 210"/>
                    <a:gd name="T91" fmla="*/ 0 h 109"/>
                    <a:gd name="T92" fmla="*/ 0 w 210"/>
                    <a:gd name="T93" fmla="*/ 0 h 109"/>
                    <a:gd name="T94" fmla="*/ 0 w 210"/>
                    <a:gd name="T95" fmla="*/ 0 h 109"/>
                    <a:gd name="T96" fmla="*/ 0 w 210"/>
                    <a:gd name="T97" fmla="*/ 0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09"/>
                    <a:gd name="T149" fmla="*/ 210 w 210"/>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09">
                      <a:moveTo>
                        <a:pt x="132" y="0"/>
                      </a:moveTo>
                      <a:lnTo>
                        <a:pt x="130" y="0"/>
                      </a:lnTo>
                      <a:lnTo>
                        <a:pt x="129" y="1"/>
                      </a:lnTo>
                      <a:lnTo>
                        <a:pt x="128" y="0"/>
                      </a:lnTo>
                      <a:lnTo>
                        <a:pt x="122" y="0"/>
                      </a:lnTo>
                      <a:lnTo>
                        <a:pt x="122" y="1"/>
                      </a:lnTo>
                      <a:lnTo>
                        <a:pt x="120" y="1"/>
                      </a:lnTo>
                      <a:lnTo>
                        <a:pt x="120" y="0"/>
                      </a:lnTo>
                      <a:lnTo>
                        <a:pt x="119" y="1"/>
                      </a:lnTo>
                      <a:lnTo>
                        <a:pt x="118" y="1"/>
                      </a:lnTo>
                      <a:lnTo>
                        <a:pt x="117" y="1"/>
                      </a:lnTo>
                      <a:lnTo>
                        <a:pt x="114" y="1"/>
                      </a:lnTo>
                      <a:lnTo>
                        <a:pt x="113" y="0"/>
                      </a:lnTo>
                      <a:lnTo>
                        <a:pt x="112" y="0"/>
                      </a:lnTo>
                      <a:lnTo>
                        <a:pt x="111" y="0"/>
                      </a:lnTo>
                      <a:lnTo>
                        <a:pt x="109" y="0"/>
                      </a:lnTo>
                      <a:lnTo>
                        <a:pt x="108" y="0"/>
                      </a:lnTo>
                      <a:lnTo>
                        <a:pt x="107" y="0"/>
                      </a:lnTo>
                      <a:lnTo>
                        <a:pt x="106" y="0"/>
                      </a:lnTo>
                      <a:lnTo>
                        <a:pt x="104" y="1"/>
                      </a:lnTo>
                      <a:lnTo>
                        <a:pt x="103" y="6"/>
                      </a:lnTo>
                      <a:lnTo>
                        <a:pt x="101" y="9"/>
                      </a:lnTo>
                      <a:lnTo>
                        <a:pt x="99" y="9"/>
                      </a:lnTo>
                      <a:lnTo>
                        <a:pt x="98" y="9"/>
                      </a:lnTo>
                      <a:lnTo>
                        <a:pt x="96" y="9"/>
                      </a:lnTo>
                      <a:lnTo>
                        <a:pt x="92" y="11"/>
                      </a:lnTo>
                      <a:lnTo>
                        <a:pt x="91" y="12"/>
                      </a:lnTo>
                      <a:lnTo>
                        <a:pt x="91" y="14"/>
                      </a:lnTo>
                      <a:lnTo>
                        <a:pt x="89" y="14"/>
                      </a:lnTo>
                      <a:lnTo>
                        <a:pt x="88" y="16"/>
                      </a:lnTo>
                      <a:lnTo>
                        <a:pt x="87" y="16"/>
                      </a:lnTo>
                      <a:lnTo>
                        <a:pt x="86" y="16"/>
                      </a:lnTo>
                      <a:lnTo>
                        <a:pt x="86" y="15"/>
                      </a:lnTo>
                      <a:lnTo>
                        <a:pt x="84" y="14"/>
                      </a:lnTo>
                      <a:lnTo>
                        <a:pt x="83" y="14"/>
                      </a:lnTo>
                      <a:lnTo>
                        <a:pt x="82" y="15"/>
                      </a:lnTo>
                      <a:lnTo>
                        <a:pt x="81" y="15"/>
                      </a:lnTo>
                      <a:lnTo>
                        <a:pt x="81" y="14"/>
                      </a:lnTo>
                      <a:lnTo>
                        <a:pt x="78" y="12"/>
                      </a:lnTo>
                      <a:lnTo>
                        <a:pt x="77" y="14"/>
                      </a:lnTo>
                      <a:lnTo>
                        <a:pt x="77" y="15"/>
                      </a:lnTo>
                      <a:lnTo>
                        <a:pt x="76" y="16"/>
                      </a:lnTo>
                      <a:lnTo>
                        <a:pt x="73" y="16"/>
                      </a:lnTo>
                      <a:lnTo>
                        <a:pt x="72" y="17"/>
                      </a:lnTo>
                      <a:lnTo>
                        <a:pt x="73" y="17"/>
                      </a:lnTo>
                      <a:lnTo>
                        <a:pt x="76" y="19"/>
                      </a:lnTo>
                      <a:lnTo>
                        <a:pt x="76" y="20"/>
                      </a:lnTo>
                      <a:lnTo>
                        <a:pt x="76" y="21"/>
                      </a:lnTo>
                      <a:lnTo>
                        <a:pt x="73" y="24"/>
                      </a:lnTo>
                      <a:lnTo>
                        <a:pt x="72" y="24"/>
                      </a:lnTo>
                      <a:lnTo>
                        <a:pt x="71" y="22"/>
                      </a:lnTo>
                      <a:lnTo>
                        <a:pt x="70" y="22"/>
                      </a:lnTo>
                      <a:lnTo>
                        <a:pt x="55" y="26"/>
                      </a:lnTo>
                      <a:lnTo>
                        <a:pt x="55" y="27"/>
                      </a:lnTo>
                      <a:lnTo>
                        <a:pt x="21" y="60"/>
                      </a:lnTo>
                      <a:lnTo>
                        <a:pt x="1" y="78"/>
                      </a:lnTo>
                      <a:lnTo>
                        <a:pt x="0" y="81"/>
                      </a:lnTo>
                      <a:lnTo>
                        <a:pt x="2" y="93"/>
                      </a:lnTo>
                      <a:lnTo>
                        <a:pt x="5" y="96"/>
                      </a:lnTo>
                      <a:lnTo>
                        <a:pt x="9" y="98"/>
                      </a:lnTo>
                      <a:lnTo>
                        <a:pt x="19" y="102"/>
                      </a:lnTo>
                      <a:lnTo>
                        <a:pt x="24" y="97"/>
                      </a:lnTo>
                      <a:lnTo>
                        <a:pt x="70" y="92"/>
                      </a:lnTo>
                      <a:lnTo>
                        <a:pt x="86" y="89"/>
                      </a:lnTo>
                      <a:lnTo>
                        <a:pt x="88" y="89"/>
                      </a:lnTo>
                      <a:lnTo>
                        <a:pt x="108" y="104"/>
                      </a:lnTo>
                      <a:lnTo>
                        <a:pt x="109" y="106"/>
                      </a:lnTo>
                      <a:lnTo>
                        <a:pt x="112" y="109"/>
                      </a:lnTo>
                      <a:lnTo>
                        <a:pt x="130" y="108"/>
                      </a:lnTo>
                      <a:lnTo>
                        <a:pt x="135" y="106"/>
                      </a:lnTo>
                      <a:lnTo>
                        <a:pt x="156" y="106"/>
                      </a:lnTo>
                      <a:lnTo>
                        <a:pt x="207" y="78"/>
                      </a:lnTo>
                      <a:lnTo>
                        <a:pt x="209" y="77"/>
                      </a:lnTo>
                      <a:lnTo>
                        <a:pt x="210" y="75"/>
                      </a:lnTo>
                      <a:lnTo>
                        <a:pt x="210" y="51"/>
                      </a:lnTo>
                      <a:lnTo>
                        <a:pt x="209" y="50"/>
                      </a:lnTo>
                      <a:lnTo>
                        <a:pt x="207" y="47"/>
                      </a:lnTo>
                      <a:lnTo>
                        <a:pt x="178" y="32"/>
                      </a:lnTo>
                      <a:lnTo>
                        <a:pt x="175" y="31"/>
                      </a:lnTo>
                      <a:lnTo>
                        <a:pt x="173" y="32"/>
                      </a:lnTo>
                      <a:lnTo>
                        <a:pt x="145" y="55"/>
                      </a:lnTo>
                      <a:lnTo>
                        <a:pt x="140" y="62"/>
                      </a:lnTo>
                      <a:lnTo>
                        <a:pt x="132" y="63"/>
                      </a:lnTo>
                      <a:lnTo>
                        <a:pt x="114" y="52"/>
                      </a:lnTo>
                      <a:lnTo>
                        <a:pt x="111" y="50"/>
                      </a:lnTo>
                      <a:lnTo>
                        <a:pt x="111" y="47"/>
                      </a:lnTo>
                      <a:lnTo>
                        <a:pt x="140" y="32"/>
                      </a:lnTo>
                      <a:lnTo>
                        <a:pt x="142" y="31"/>
                      </a:lnTo>
                      <a:lnTo>
                        <a:pt x="152" y="29"/>
                      </a:lnTo>
                      <a:lnTo>
                        <a:pt x="132" y="2"/>
                      </a:lnTo>
                      <a:lnTo>
                        <a:pt x="132" y="1"/>
                      </a:lnTo>
                      <a:lnTo>
                        <a:pt x="132" y="0"/>
                      </a:lnTo>
                      <a:close/>
                    </a:path>
                  </a:pathLst>
                </a:custGeom>
                <a:grpFill/>
                <a:ln w="9525">
                  <a:solidFill>
                    <a:srgbClr val="F2F2F2"/>
                  </a:solidFill>
                  <a:round/>
                  <a:headEnd/>
                  <a:tailEnd/>
                </a:ln>
              </p:spPr>
              <p:txBody>
                <a:bodyPr/>
                <a:lstStyle/>
                <a:p>
                  <a:endParaRPr sz="1633" b="1" dirty="0">
                    <a:latin typeface="Arial" panose="020B0604020202020204" pitchFamily="34" charset="0"/>
                    <a:cs typeface="Arial" panose="020B0604020202020204" pitchFamily="34" charset="0"/>
                  </a:endParaRPr>
                </a:p>
              </p:txBody>
            </p:sp>
          </p:grpSp>
          <p:sp>
            <p:nvSpPr>
              <p:cNvPr id="178" name="United States (Continental) and Nova Scotia"/>
              <p:cNvSpPr>
                <a:spLocks noEditPoints="1"/>
              </p:cNvSpPr>
              <p:nvPr>
                <p:custDataLst>
                  <p:tags r:id="rId15"/>
                </p:custDataLst>
              </p:nvPr>
            </p:nvSpPr>
            <p:spPr bwMode="gray">
              <a:xfrm>
                <a:off x="3952757" y="2988947"/>
                <a:ext cx="1438928" cy="937110"/>
              </a:xfrm>
              <a:custGeom>
                <a:avLst/>
                <a:gdLst/>
                <a:ahLst/>
                <a:cxnLst>
                  <a:cxn ang="0">
                    <a:pos x="792" y="66"/>
                  </a:cxn>
                  <a:cxn ang="0">
                    <a:pos x="782" y="32"/>
                  </a:cxn>
                  <a:cxn ang="0">
                    <a:pos x="734" y="30"/>
                  </a:cxn>
                  <a:cxn ang="0">
                    <a:pos x="704" y="74"/>
                  </a:cxn>
                  <a:cxn ang="0">
                    <a:pos x="630" y="98"/>
                  </a:cxn>
                  <a:cxn ang="0">
                    <a:pos x="584" y="130"/>
                  </a:cxn>
                  <a:cxn ang="0">
                    <a:pos x="550" y="122"/>
                  </a:cxn>
                  <a:cxn ang="0">
                    <a:pos x="540" y="92"/>
                  </a:cxn>
                  <a:cxn ang="0">
                    <a:pos x="508" y="80"/>
                  </a:cxn>
                  <a:cxn ang="0">
                    <a:pos x="480" y="126"/>
                  </a:cxn>
                  <a:cxn ang="0">
                    <a:pos x="484" y="80"/>
                  </a:cxn>
                  <a:cxn ang="0">
                    <a:pos x="530" y="64"/>
                  </a:cxn>
                  <a:cxn ang="0">
                    <a:pos x="478" y="48"/>
                  </a:cxn>
                  <a:cxn ang="0">
                    <a:pos x="440" y="48"/>
                  </a:cxn>
                  <a:cxn ang="0">
                    <a:pos x="456" y="28"/>
                  </a:cxn>
                  <a:cxn ang="0">
                    <a:pos x="340" y="8"/>
                  </a:cxn>
                  <a:cxn ang="0">
                    <a:pos x="154" y="8"/>
                  </a:cxn>
                  <a:cxn ang="0">
                    <a:pos x="26" y="12"/>
                  </a:cxn>
                  <a:cxn ang="0">
                    <a:pos x="22" y="38"/>
                  </a:cxn>
                  <a:cxn ang="0">
                    <a:pos x="8" y="44"/>
                  </a:cxn>
                  <a:cxn ang="0">
                    <a:pos x="10" y="62"/>
                  </a:cxn>
                  <a:cxn ang="0">
                    <a:pos x="4" y="158"/>
                  </a:cxn>
                  <a:cxn ang="0">
                    <a:pos x="32" y="200"/>
                  </a:cxn>
                  <a:cxn ang="0">
                    <a:pos x="50" y="242"/>
                  </a:cxn>
                  <a:cxn ang="0">
                    <a:pos x="98" y="276"/>
                  </a:cxn>
                  <a:cxn ang="0">
                    <a:pos x="214" y="298"/>
                  </a:cxn>
                  <a:cxn ang="0">
                    <a:pos x="264" y="326"/>
                  </a:cxn>
                  <a:cxn ang="0">
                    <a:pos x="328" y="354"/>
                  </a:cxn>
                  <a:cxn ang="0">
                    <a:pos x="356" y="360"/>
                  </a:cxn>
                  <a:cxn ang="0">
                    <a:pos x="368" y="340"/>
                  </a:cxn>
                  <a:cxn ang="0">
                    <a:pos x="386" y="336"/>
                  </a:cxn>
                  <a:cxn ang="0">
                    <a:pos x="418" y="324"/>
                  </a:cxn>
                  <a:cxn ang="0">
                    <a:pos x="454" y="328"/>
                  </a:cxn>
                  <a:cxn ang="0">
                    <a:pos x="454" y="320"/>
                  </a:cxn>
                  <a:cxn ang="0">
                    <a:pos x="466" y="314"/>
                  </a:cxn>
                  <a:cxn ang="0">
                    <a:pos x="510" y="318"/>
                  </a:cxn>
                  <a:cxn ang="0">
                    <a:pos x="546" y="350"/>
                  </a:cxn>
                  <a:cxn ang="0">
                    <a:pos x="564" y="378"/>
                  </a:cxn>
                  <a:cxn ang="0">
                    <a:pos x="566" y="320"/>
                  </a:cxn>
                  <a:cxn ang="0">
                    <a:pos x="562" y="308"/>
                  </a:cxn>
                  <a:cxn ang="0">
                    <a:pos x="594" y="274"/>
                  </a:cxn>
                  <a:cxn ang="0">
                    <a:pos x="626" y="246"/>
                  </a:cxn>
                  <a:cxn ang="0">
                    <a:pos x="626" y="232"/>
                  </a:cxn>
                  <a:cxn ang="0">
                    <a:pos x="628" y="214"/>
                  </a:cxn>
                  <a:cxn ang="0">
                    <a:pos x="622" y="184"/>
                  </a:cxn>
                  <a:cxn ang="0">
                    <a:pos x="634" y="174"/>
                  </a:cxn>
                  <a:cxn ang="0">
                    <a:pos x="638" y="200"/>
                  </a:cxn>
                  <a:cxn ang="0">
                    <a:pos x="646" y="192"/>
                  </a:cxn>
                  <a:cxn ang="0">
                    <a:pos x="662" y="166"/>
                  </a:cxn>
                  <a:cxn ang="0">
                    <a:pos x="696" y="142"/>
                  </a:cxn>
                  <a:cxn ang="0">
                    <a:pos x="710" y="138"/>
                  </a:cxn>
                  <a:cxn ang="0">
                    <a:pos x="714" y="104"/>
                  </a:cxn>
                  <a:cxn ang="0">
                    <a:pos x="742" y="90"/>
                  </a:cxn>
                  <a:cxn ang="0">
                    <a:pos x="784" y="70"/>
                  </a:cxn>
                  <a:cxn ang="0">
                    <a:pos x="772" y="86"/>
                  </a:cxn>
                  <a:cxn ang="0">
                    <a:pos x="774" y="104"/>
                  </a:cxn>
                  <a:cxn ang="0">
                    <a:pos x="822" y="78"/>
                  </a:cxn>
                  <a:cxn ang="0">
                    <a:pos x="484" y="138"/>
                  </a:cxn>
                </a:cxnLst>
                <a:rect l="0" t="0" r="r" b="b"/>
                <a:pathLst>
                  <a:path w="832" h="388">
                    <a:moveTo>
                      <a:pt x="826" y="76"/>
                    </a:moveTo>
                    <a:lnTo>
                      <a:pt x="828" y="74"/>
                    </a:lnTo>
                    <a:lnTo>
                      <a:pt x="826" y="72"/>
                    </a:lnTo>
                    <a:lnTo>
                      <a:pt x="826" y="70"/>
                    </a:lnTo>
                    <a:lnTo>
                      <a:pt x="818" y="70"/>
                    </a:lnTo>
                    <a:lnTo>
                      <a:pt x="820" y="68"/>
                    </a:lnTo>
                    <a:lnTo>
                      <a:pt x="818" y="66"/>
                    </a:lnTo>
                    <a:lnTo>
                      <a:pt x="814" y="70"/>
                    </a:lnTo>
                    <a:lnTo>
                      <a:pt x="810" y="70"/>
                    </a:lnTo>
                    <a:lnTo>
                      <a:pt x="808" y="68"/>
                    </a:lnTo>
                    <a:lnTo>
                      <a:pt x="792" y="66"/>
                    </a:lnTo>
                    <a:lnTo>
                      <a:pt x="792" y="64"/>
                    </a:lnTo>
                    <a:lnTo>
                      <a:pt x="792" y="64"/>
                    </a:lnTo>
                    <a:lnTo>
                      <a:pt x="796" y="62"/>
                    </a:lnTo>
                    <a:lnTo>
                      <a:pt x="794" y="62"/>
                    </a:lnTo>
                    <a:lnTo>
                      <a:pt x="786" y="60"/>
                    </a:lnTo>
                    <a:lnTo>
                      <a:pt x="782" y="52"/>
                    </a:lnTo>
                    <a:lnTo>
                      <a:pt x="782" y="46"/>
                    </a:lnTo>
                    <a:lnTo>
                      <a:pt x="776" y="44"/>
                    </a:lnTo>
                    <a:lnTo>
                      <a:pt x="780" y="40"/>
                    </a:lnTo>
                    <a:lnTo>
                      <a:pt x="782" y="34"/>
                    </a:lnTo>
                    <a:lnTo>
                      <a:pt x="782" y="32"/>
                    </a:lnTo>
                    <a:lnTo>
                      <a:pt x="778" y="30"/>
                    </a:lnTo>
                    <a:lnTo>
                      <a:pt x="770" y="32"/>
                    </a:lnTo>
                    <a:lnTo>
                      <a:pt x="768" y="30"/>
                    </a:lnTo>
                    <a:lnTo>
                      <a:pt x="762" y="28"/>
                    </a:lnTo>
                    <a:lnTo>
                      <a:pt x="754" y="28"/>
                    </a:lnTo>
                    <a:lnTo>
                      <a:pt x="752" y="30"/>
                    </a:lnTo>
                    <a:lnTo>
                      <a:pt x="748" y="32"/>
                    </a:lnTo>
                    <a:lnTo>
                      <a:pt x="744" y="28"/>
                    </a:lnTo>
                    <a:lnTo>
                      <a:pt x="738" y="28"/>
                    </a:lnTo>
                    <a:lnTo>
                      <a:pt x="738" y="30"/>
                    </a:lnTo>
                    <a:lnTo>
                      <a:pt x="734" y="30"/>
                    </a:lnTo>
                    <a:lnTo>
                      <a:pt x="734" y="36"/>
                    </a:lnTo>
                    <a:lnTo>
                      <a:pt x="732" y="40"/>
                    </a:lnTo>
                    <a:lnTo>
                      <a:pt x="726" y="42"/>
                    </a:lnTo>
                    <a:lnTo>
                      <a:pt x="726" y="40"/>
                    </a:lnTo>
                    <a:lnTo>
                      <a:pt x="722" y="38"/>
                    </a:lnTo>
                    <a:lnTo>
                      <a:pt x="720" y="38"/>
                    </a:lnTo>
                    <a:lnTo>
                      <a:pt x="714" y="50"/>
                    </a:lnTo>
                    <a:lnTo>
                      <a:pt x="712" y="54"/>
                    </a:lnTo>
                    <a:lnTo>
                      <a:pt x="710" y="62"/>
                    </a:lnTo>
                    <a:lnTo>
                      <a:pt x="708" y="70"/>
                    </a:lnTo>
                    <a:lnTo>
                      <a:pt x="704" y="74"/>
                    </a:lnTo>
                    <a:lnTo>
                      <a:pt x="704" y="78"/>
                    </a:lnTo>
                    <a:lnTo>
                      <a:pt x="698" y="78"/>
                    </a:lnTo>
                    <a:lnTo>
                      <a:pt x="698" y="78"/>
                    </a:lnTo>
                    <a:lnTo>
                      <a:pt x="694" y="80"/>
                    </a:lnTo>
                    <a:lnTo>
                      <a:pt x="692" y="82"/>
                    </a:lnTo>
                    <a:lnTo>
                      <a:pt x="680" y="82"/>
                    </a:lnTo>
                    <a:lnTo>
                      <a:pt x="670" y="82"/>
                    </a:lnTo>
                    <a:lnTo>
                      <a:pt x="648" y="82"/>
                    </a:lnTo>
                    <a:lnTo>
                      <a:pt x="640" y="88"/>
                    </a:lnTo>
                    <a:lnTo>
                      <a:pt x="636" y="94"/>
                    </a:lnTo>
                    <a:lnTo>
                      <a:pt x="630" y="98"/>
                    </a:lnTo>
                    <a:lnTo>
                      <a:pt x="634" y="100"/>
                    </a:lnTo>
                    <a:lnTo>
                      <a:pt x="632" y="102"/>
                    </a:lnTo>
                    <a:lnTo>
                      <a:pt x="632" y="104"/>
                    </a:lnTo>
                    <a:lnTo>
                      <a:pt x="632" y="108"/>
                    </a:lnTo>
                    <a:lnTo>
                      <a:pt x="622" y="112"/>
                    </a:lnTo>
                    <a:lnTo>
                      <a:pt x="614" y="112"/>
                    </a:lnTo>
                    <a:lnTo>
                      <a:pt x="608" y="110"/>
                    </a:lnTo>
                    <a:lnTo>
                      <a:pt x="596" y="112"/>
                    </a:lnTo>
                    <a:lnTo>
                      <a:pt x="596" y="120"/>
                    </a:lnTo>
                    <a:lnTo>
                      <a:pt x="584" y="128"/>
                    </a:lnTo>
                    <a:lnTo>
                      <a:pt x="584" y="130"/>
                    </a:lnTo>
                    <a:lnTo>
                      <a:pt x="576" y="134"/>
                    </a:lnTo>
                    <a:lnTo>
                      <a:pt x="576" y="134"/>
                    </a:lnTo>
                    <a:lnTo>
                      <a:pt x="568" y="136"/>
                    </a:lnTo>
                    <a:lnTo>
                      <a:pt x="558" y="142"/>
                    </a:lnTo>
                    <a:lnTo>
                      <a:pt x="550" y="142"/>
                    </a:lnTo>
                    <a:lnTo>
                      <a:pt x="538" y="138"/>
                    </a:lnTo>
                    <a:lnTo>
                      <a:pt x="542" y="132"/>
                    </a:lnTo>
                    <a:lnTo>
                      <a:pt x="542" y="130"/>
                    </a:lnTo>
                    <a:lnTo>
                      <a:pt x="546" y="126"/>
                    </a:lnTo>
                    <a:lnTo>
                      <a:pt x="546" y="124"/>
                    </a:lnTo>
                    <a:lnTo>
                      <a:pt x="550" y="122"/>
                    </a:lnTo>
                    <a:lnTo>
                      <a:pt x="552" y="114"/>
                    </a:lnTo>
                    <a:lnTo>
                      <a:pt x="550" y="112"/>
                    </a:lnTo>
                    <a:lnTo>
                      <a:pt x="548" y="102"/>
                    </a:lnTo>
                    <a:lnTo>
                      <a:pt x="546" y="98"/>
                    </a:lnTo>
                    <a:lnTo>
                      <a:pt x="538" y="100"/>
                    </a:lnTo>
                    <a:lnTo>
                      <a:pt x="536" y="104"/>
                    </a:lnTo>
                    <a:lnTo>
                      <a:pt x="532" y="104"/>
                    </a:lnTo>
                    <a:lnTo>
                      <a:pt x="532" y="104"/>
                    </a:lnTo>
                    <a:lnTo>
                      <a:pt x="532" y="100"/>
                    </a:lnTo>
                    <a:lnTo>
                      <a:pt x="536" y="98"/>
                    </a:lnTo>
                    <a:lnTo>
                      <a:pt x="540" y="92"/>
                    </a:lnTo>
                    <a:lnTo>
                      <a:pt x="538" y="80"/>
                    </a:lnTo>
                    <a:lnTo>
                      <a:pt x="538" y="80"/>
                    </a:lnTo>
                    <a:lnTo>
                      <a:pt x="538" y="78"/>
                    </a:lnTo>
                    <a:lnTo>
                      <a:pt x="526" y="70"/>
                    </a:lnTo>
                    <a:lnTo>
                      <a:pt x="518" y="70"/>
                    </a:lnTo>
                    <a:lnTo>
                      <a:pt x="516" y="72"/>
                    </a:lnTo>
                    <a:lnTo>
                      <a:pt x="518" y="74"/>
                    </a:lnTo>
                    <a:lnTo>
                      <a:pt x="512" y="78"/>
                    </a:lnTo>
                    <a:lnTo>
                      <a:pt x="510" y="82"/>
                    </a:lnTo>
                    <a:lnTo>
                      <a:pt x="510" y="84"/>
                    </a:lnTo>
                    <a:lnTo>
                      <a:pt x="508" y="80"/>
                    </a:lnTo>
                    <a:lnTo>
                      <a:pt x="502" y="84"/>
                    </a:lnTo>
                    <a:lnTo>
                      <a:pt x="500" y="86"/>
                    </a:lnTo>
                    <a:lnTo>
                      <a:pt x="500" y="94"/>
                    </a:lnTo>
                    <a:lnTo>
                      <a:pt x="500" y="96"/>
                    </a:lnTo>
                    <a:lnTo>
                      <a:pt x="498" y="104"/>
                    </a:lnTo>
                    <a:lnTo>
                      <a:pt x="500" y="112"/>
                    </a:lnTo>
                    <a:lnTo>
                      <a:pt x="500" y="114"/>
                    </a:lnTo>
                    <a:lnTo>
                      <a:pt x="500" y="122"/>
                    </a:lnTo>
                    <a:lnTo>
                      <a:pt x="496" y="134"/>
                    </a:lnTo>
                    <a:lnTo>
                      <a:pt x="492" y="136"/>
                    </a:lnTo>
                    <a:lnTo>
                      <a:pt x="480" y="126"/>
                    </a:lnTo>
                    <a:lnTo>
                      <a:pt x="480" y="126"/>
                    </a:lnTo>
                    <a:lnTo>
                      <a:pt x="480" y="112"/>
                    </a:lnTo>
                    <a:lnTo>
                      <a:pt x="482" y="104"/>
                    </a:lnTo>
                    <a:lnTo>
                      <a:pt x="486" y="90"/>
                    </a:lnTo>
                    <a:lnTo>
                      <a:pt x="490" y="80"/>
                    </a:lnTo>
                    <a:lnTo>
                      <a:pt x="490" y="78"/>
                    </a:lnTo>
                    <a:lnTo>
                      <a:pt x="486" y="80"/>
                    </a:lnTo>
                    <a:lnTo>
                      <a:pt x="486" y="84"/>
                    </a:lnTo>
                    <a:lnTo>
                      <a:pt x="478" y="90"/>
                    </a:lnTo>
                    <a:lnTo>
                      <a:pt x="480" y="84"/>
                    </a:lnTo>
                    <a:lnTo>
                      <a:pt x="484" y="80"/>
                    </a:lnTo>
                    <a:lnTo>
                      <a:pt x="484" y="80"/>
                    </a:lnTo>
                    <a:lnTo>
                      <a:pt x="492" y="70"/>
                    </a:lnTo>
                    <a:lnTo>
                      <a:pt x="496" y="68"/>
                    </a:lnTo>
                    <a:lnTo>
                      <a:pt x="496" y="72"/>
                    </a:lnTo>
                    <a:lnTo>
                      <a:pt x="500" y="68"/>
                    </a:lnTo>
                    <a:lnTo>
                      <a:pt x="514" y="62"/>
                    </a:lnTo>
                    <a:lnTo>
                      <a:pt x="520" y="66"/>
                    </a:lnTo>
                    <a:lnTo>
                      <a:pt x="522" y="66"/>
                    </a:lnTo>
                    <a:lnTo>
                      <a:pt x="522" y="64"/>
                    </a:lnTo>
                    <a:lnTo>
                      <a:pt x="524" y="66"/>
                    </a:lnTo>
                    <a:lnTo>
                      <a:pt x="530" y="64"/>
                    </a:lnTo>
                    <a:lnTo>
                      <a:pt x="526" y="60"/>
                    </a:lnTo>
                    <a:lnTo>
                      <a:pt x="526" y="56"/>
                    </a:lnTo>
                    <a:lnTo>
                      <a:pt x="524" y="56"/>
                    </a:lnTo>
                    <a:lnTo>
                      <a:pt x="518" y="56"/>
                    </a:lnTo>
                    <a:lnTo>
                      <a:pt x="516" y="56"/>
                    </a:lnTo>
                    <a:lnTo>
                      <a:pt x="516" y="50"/>
                    </a:lnTo>
                    <a:lnTo>
                      <a:pt x="502" y="52"/>
                    </a:lnTo>
                    <a:lnTo>
                      <a:pt x="496" y="56"/>
                    </a:lnTo>
                    <a:lnTo>
                      <a:pt x="486" y="56"/>
                    </a:lnTo>
                    <a:lnTo>
                      <a:pt x="482" y="52"/>
                    </a:lnTo>
                    <a:lnTo>
                      <a:pt x="478" y="48"/>
                    </a:lnTo>
                    <a:lnTo>
                      <a:pt x="474" y="50"/>
                    </a:lnTo>
                    <a:lnTo>
                      <a:pt x="472" y="50"/>
                    </a:lnTo>
                    <a:lnTo>
                      <a:pt x="472" y="48"/>
                    </a:lnTo>
                    <a:lnTo>
                      <a:pt x="480" y="38"/>
                    </a:lnTo>
                    <a:lnTo>
                      <a:pt x="480" y="36"/>
                    </a:lnTo>
                    <a:lnTo>
                      <a:pt x="472" y="40"/>
                    </a:lnTo>
                    <a:lnTo>
                      <a:pt x="460" y="48"/>
                    </a:lnTo>
                    <a:lnTo>
                      <a:pt x="446" y="54"/>
                    </a:lnTo>
                    <a:lnTo>
                      <a:pt x="442" y="54"/>
                    </a:lnTo>
                    <a:lnTo>
                      <a:pt x="442" y="50"/>
                    </a:lnTo>
                    <a:lnTo>
                      <a:pt x="440" y="48"/>
                    </a:lnTo>
                    <a:lnTo>
                      <a:pt x="432" y="54"/>
                    </a:lnTo>
                    <a:lnTo>
                      <a:pt x="426" y="54"/>
                    </a:lnTo>
                    <a:lnTo>
                      <a:pt x="426" y="52"/>
                    </a:lnTo>
                    <a:lnTo>
                      <a:pt x="424" y="52"/>
                    </a:lnTo>
                    <a:lnTo>
                      <a:pt x="422" y="54"/>
                    </a:lnTo>
                    <a:lnTo>
                      <a:pt x="422" y="52"/>
                    </a:lnTo>
                    <a:lnTo>
                      <a:pt x="424" y="52"/>
                    </a:lnTo>
                    <a:lnTo>
                      <a:pt x="424" y="52"/>
                    </a:lnTo>
                    <a:lnTo>
                      <a:pt x="426" y="52"/>
                    </a:lnTo>
                    <a:lnTo>
                      <a:pt x="436" y="42"/>
                    </a:lnTo>
                    <a:lnTo>
                      <a:pt x="456" y="28"/>
                    </a:lnTo>
                    <a:lnTo>
                      <a:pt x="442" y="24"/>
                    </a:lnTo>
                    <a:lnTo>
                      <a:pt x="434" y="26"/>
                    </a:lnTo>
                    <a:lnTo>
                      <a:pt x="416" y="14"/>
                    </a:lnTo>
                    <a:lnTo>
                      <a:pt x="406" y="16"/>
                    </a:lnTo>
                    <a:lnTo>
                      <a:pt x="398" y="12"/>
                    </a:lnTo>
                    <a:lnTo>
                      <a:pt x="394" y="12"/>
                    </a:lnTo>
                    <a:lnTo>
                      <a:pt x="388" y="0"/>
                    </a:lnTo>
                    <a:lnTo>
                      <a:pt x="384" y="0"/>
                    </a:lnTo>
                    <a:lnTo>
                      <a:pt x="384" y="8"/>
                    </a:lnTo>
                    <a:lnTo>
                      <a:pt x="358" y="8"/>
                    </a:lnTo>
                    <a:lnTo>
                      <a:pt x="340" y="8"/>
                    </a:lnTo>
                    <a:lnTo>
                      <a:pt x="322" y="8"/>
                    </a:lnTo>
                    <a:lnTo>
                      <a:pt x="304" y="8"/>
                    </a:lnTo>
                    <a:lnTo>
                      <a:pt x="286" y="8"/>
                    </a:lnTo>
                    <a:lnTo>
                      <a:pt x="268" y="8"/>
                    </a:lnTo>
                    <a:lnTo>
                      <a:pt x="268" y="10"/>
                    </a:lnTo>
                    <a:lnTo>
                      <a:pt x="252" y="10"/>
                    </a:lnTo>
                    <a:lnTo>
                      <a:pt x="230" y="10"/>
                    </a:lnTo>
                    <a:lnTo>
                      <a:pt x="210" y="10"/>
                    </a:lnTo>
                    <a:lnTo>
                      <a:pt x="190" y="8"/>
                    </a:lnTo>
                    <a:lnTo>
                      <a:pt x="174" y="8"/>
                    </a:lnTo>
                    <a:lnTo>
                      <a:pt x="154" y="8"/>
                    </a:lnTo>
                    <a:lnTo>
                      <a:pt x="138" y="8"/>
                    </a:lnTo>
                    <a:lnTo>
                      <a:pt x="124" y="8"/>
                    </a:lnTo>
                    <a:lnTo>
                      <a:pt x="112" y="8"/>
                    </a:lnTo>
                    <a:lnTo>
                      <a:pt x="100" y="8"/>
                    </a:lnTo>
                    <a:lnTo>
                      <a:pt x="98" y="8"/>
                    </a:lnTo>
                    <a:lnTo>
                      <a:pt x="84" y="8"/>
                    </a:lnTo>
                    <a:lnTo>
                      <a:pt x="66" y="8"/>
                    </a:lnTo>
                    <a:lnTo>
                      <a:pt x="48" y="8"/>
                    </a:lnTo>
                    <a:lnTo>
                      <a:pt x="38" y="8"/>
                    </a:lnTo>
                    <a:lnTo>
                      <a:pt x="24" y="8"/>
                    </a:lnTo>
                    <a:lnTo>
                      <a:pt x="26" y="12"/>
                    </a:lnTo>
                    <a:lnTo>
                      <a:pt x="30" y="14"/>
                    </a:lnTo>
                    <a:lnTo>
                      <a:pt x="28" y="14"/>
                    </a:lnTo>
                    <a:lnTo>
                      <a:pt x="28" y="16"/>
                    </a:lnTo>
                    <a:lnTo>
                      <a:pt x="26" y="18"/>
                    </a:lnTo>
                    <a:lnTo>
                      <a:pt x="30" y="20"/>
                    </a:lnTo>
                    <a:lnTo>
                      <a:pt x="30" y="28"/>
                    </a:lnTo>
                    <a:lnTo>
                      <a:pt x="30" y="32"/>
                    </a:lnTo>
                    <a:lnTo>
                      <a:pt x="28" y="30"/>
                    </a:lnTo>
                    <a:lnTo>
                      <a:pt x="26" y="30"/>
                    </a:lnTo>
                    <a:lnTo>
                      <a:pt x="22" y="36"/>
                    </a:lnTo>
                    <a:lnTo>
                      <a:pt x="22" y="38"/>
                    </a:lnTo>
                    <a:lnTo>
                      <a:pt x="22" y="38"/>
                    </a:lnTo>
                    <a:lnTo>
                      <a:pt x="22" y="36"/>
                    </a:lnTo>
                    <a:lnTo>
                      <a:pt x="24" y="28"/>
                    </a:lnTo>
                    <a:lnTo>
                      <a:pt x="24" y="26"/>
                    </a:lnTo>
                    <a:lnTo>
                      <a:pt x="10" y="24"/>
                    </a:lnTo>
                    <a:lnTo>
                      <a:pt x="0" y="20"/>
                    </a:lnTo>
                    <a:lnTo>
                      <a:pt x="0" y="20"/>
                    </a:lnTo>
                    <a:lnTo>
                      <a:pt x="0" y="28"/>
                    </a:lnTo>
                    <a:lnTo>
                      <a:pt x="4" y="34"/>
                    </a:lnTo>
                    <a:lnTo>
                      <a:pt x="6" y="46"/>
                    </a:lnTo>
                    <a:lnTo>
                      <a:pt x="8" y="44"/>
                    </a:lnTo>
                    <a:lnTo>
                      <a:pt x="8" y="46"/>
                    </a:lnTo>
                    <a:lnTo>
                      <a:pt x="8" y="50"/>
                    </a:lnTo>
                    <a:lnTo>
                      <a:pt x="10" y="52"/>
                    </a:lnTo>
                    <a:lnTo>
                      <a:pt x="10" y="56"/>
                    </a:lnTo>
                    <a:lnTo>
                      <a:pt x="8" y="56"/>
                    </a:lnTo>
                    <a:lnTo>
                      <a:pt x="8" y="52"/>
                    </a:lnTo>
                    <a:lnTo>
                      <a:pt x="8" y="56"/>
                    </a:lnTo>
                    <a:lnTo>
                      <a:pt x="14" y="58"/>
                    </a:lnTo>
                    <a:lnTo>
                      <a:pt x="18" y="60"/>
                    </a:lnTo>
                    <a:lnTo>
                      <a:pt x="18" y="60"/>
                    </a:lnTo>
                    <a:lnTo>
                      <a:pt x="10" y="62"/>
                    </a:lnTo>
                    <a:lnTo>
                      <a:pt x="8" y="96"/>
                    </a:lnTo>
                    <a:lnTo>
                      <a:pt x="6" y="108"/>
                    </a:lnTo>
                    <a:lnTo>
                      <a:pt x="6" y="110"/>
                    </a:lnTo>
                    <a:lnTo>
                      <a:pt x="4" y="112"/>
                    </a:lnTo>
                    <a:lnTo>
                      <a:pt x="2" y="120"/>
                    </a:lnTo>
                    <a:lnTo>
                      <a:pt x="4" y="128"/>
                    </a:lnTo>
                    <a:lnTo>
                      <a:pt x="6" y="134"/>
                    </a:lnTo>
                    <a:lnTo>
                      <a:pt x="6" y="134"/>
                    </a:lnTo>
                    <a:lnTo>
                      <a:pt x="10" y="144"/>
                    </a:lnTo>
                    <a:lnTo>
                      <a:pt x="8" y="154"/>
                    </a:lnTo>
                    <a:lnTo>
                      <a:pt x="4" y="158"/>
                    </a:lnTo>
                    <a:lnTo>
                      <a:pt x="4" y="160"/>
                    </a:lnTo>
                    <a:lnTo>
                      <a:pt x="12" y="174"/>
                    </a:lnTo>
                    <a:lnTo>
                      <a:pt x="12" y="178"/>
                    </a:lnTo>
                    <a:lnTo>
                      <a:pt x="14" y="186"/>
                    </a:lnTo>
                    <a:lnTo>
                      <a:pt x="22" y="194"/>
                    </a:lnTo>
                    <a:lnTo>
                      <a:pt x="24" y="198"/>
                    </a:lnTo>
                    <a:lnTo>
                      <a:pt x="26" y="200"/>
                    </a:lnTo>
                    <a:lnTo>
                      <a:pt x="28" y="200"/>
                    </a:lnTo>
                    <a:lnTo>
                      <a:pt x="30" y="198"/>
                    </a:lnTo>
                    <a:lnTo>
                      <a:pt x="36" y="198"/>
                    </a:lnTo>
                    <a:lnTo>
                      <a:pt x="32" y="200"/>
                    </a:lnTo>
                    <a:lnTo>
                      <a:pt x="34" y="206"/>
                    </a:lnTo>
                    <a:lnTo>
                      <a:pt x="30" y="202"/>
                    </a:lnTo>
                    <a:lnTo>
                      <a:pt x="32" y="212"/>
                    </a:lnTo>
                    <a:lnTo>
                      <a:pt x="34" y="216"/>
                    </a:lnTo>
                    <a:lnTo>
                      <a:pt x="36" y="216"/>
                    </a:lnTo>
                    <a:lnTo>
                      <a:pt x="38" y="218"/>
                    </a:lnTo>
                    <a:lnTo>
                      <a:pt x="38" y="220"/>
                    </a:lnTo>
                    <a:lnTo>
                      <a:pt x="36" y="222"/>
                    </a:lnTo>
                    <a:lnTo>
                      <a:pt x="36" y="224"/>
                    </a:lnTo>
                    <a:lnTo>
                      <a:pt x="50" y="240"/>
                    </a:lnTo>
                    <a:lnTo>
                      <a:pt x="50" y="242"/>
                    </a:lnTo>
                    <a:lnTo>
                      <a:pt x="54" y="246"/>
                    </a:lnTo>
                    <a:lnTo>
                      <a:pt x="54" y="252"/>
                    </a:lnTo>
                    <a:lnTo>
                      <a:pt x="64" y="254"/>
                    </a:lnTo>
                    <a:lnTo>
                      <a:pt x="66" y="254"/>
                    </a:lnTo>
                    <a:lnTo>
                      <a:pt x="78" y="262"/>
                    </a:lnTo>
                    <a:lnTo>
                      <a:pt x="78" y="260"/>
                    </a:lnTo>
                    <a:lnTo>
                      <a:pt x="80" y="260"/>
                    </a:lnTo>
                    <a:lnTo>
                      <a:pt x="82" y="266"/>
                    </a:lnTo>
                    <a:lnTo>
                      <a:pt x="90" y="266"/>
                    </a:lnTo>
                    <a:lnTo>
                      <a:pt x="96" y="274"/>
                    </a:lnTo>
                    <a:lnTo>
                      <a:pt x="98" y="276"/>
                    </a:lnTo>
                    <a:lnTo>
                      <a:pt x="98" y="284"/>
                    </a:lnTo>
                    <a:lnTo>
                      <a:pt x="110" y="282"/>
                    </a:lnTo>
                    <a:lnTo>
                      <a:pt x="120" y="282"/>
                    </a:lnTo>
                    <a:lnTo>
                      <a:pt x="128" y="280"/>
                    </a:lnTo>
                    <a:lnTo>
                      <a:pt x="128" y="282"/>
                    </a:lnTo>
                    <a:lnTo>
                      <a:pt x="140" y="286"/>
                    </a:lnTo>
                    <a:lnTo>
                      <a:pt x="160" y="292"/>
                    </a:lnTo>
                    <a:lnTo>
                      <a:pt x="178" y="298"/>
                    </a:lnTo>
                    <a:lnTo>
                      <a:pt x="190" y="298"/>
                    </a:lnTo>
                    <a:lnTo>
                      <a:pt x="202" y="298"/>
                    </a:lnTo>
                    <a:lnTo>
                      <a:pt x="214" y="298"/>
                    </a:lnTo>
                    <a:lnTo>
                      <a:pt x="214" y="292"/>
                    </a:lnTo>
                    <a:lnTo>
                      <a:pt x="224" y="292"/>
                    </a:lnTo>
                    <a:lnTo>
                      <a:pt x="234" y="292"/>
                    </a:lnTo>
                    <a:lnTo>
                      <a:pt x="236" y="294"/>
                    </a:lnTo>
                    <a:lnTo>
                      <a:pt x="238" y="296"/>
                    </a:lnTo>
                    <a:lnTo>
                      <a:pt x="240" y="298"/>
                    </a:lnTo>
                    <a:lnTo>
                      <a:pt x="244" y="300"/>
                    </a:lnTo>
                    <a:lnTo>
                      <a:pt x="250" y="306"/>
                    </a:lnTo>
                    <a:lnTo>
                      <a:pt x="258" y="310"/>
                    </a:lnTo>
                    <a:lnTo>
                      <a:pt x="262" y="322"/>
                    </a:lnTo>
                    <a:lnTo>
                      <a:pt x="264" y="326"/>
                    </a:lnTo>
                    <a:lnTo>
                      <a:pt x="274" y="334"/>
                    </a:lnTo>
                    <a:lnTo>
                      <a:pt x="280" y="336"/>
                    </a:lnTo>
                    <a:lnTo>
                      <a:pt x="286" y="324"/>
                    </a:lnTo>
                    <a:lnTo>
                      <a:pt x="288" y="322"/>
                    </a:lnTo>
                    <a:lnTo>
                      <a:pt x="302" y="322"/>
                    </a:lnTo>
                    <a:lnTo>
                      <a:pt x="304" y="324"/>
                    </a:lnTo>
                    <a:lnTo>
                      <a:pt x="312" y="332"/>
                    </a:lnTo>
                    <a:lnTo>
                      <a:pt x="316" y="342"/>
                    </a:lnTo>
                    <a:lnTo>
                      <a:pt x="320" y="346"/>
                    </a:lnTo>
                    <a:lnTo>
                      <a:pt x="322" y="350"/>
                    </a:lnTo>
                    <a:lnTo>
                      <a:pt x="328" y="354"/>
                    </a:lnTo>
                    <a:lnTo>
                      <a:pt x="330" y="366"/>
                    </a:lnTo>
                    <a:lnTo>
                      <a:pt x="334" y="370"/>
                    </a:lnTo>
                    <a:lnTo>
                      <a:pt x="338" y="372"/>
                    </a:lnTo>
                    <a:lnTo>
                      <a:pt x="346" y="376"/>
                    </a:lnTo>
                    <a:lnTo>
                      <a:pt x="352" y="376"/>
                    </a:lnTo>
                    <a:lnTo>
                      <a:pt x="358" y="378"/>
                    </a:lnTo>
                    <a:lnTo>
                      <a:pt x="360" y="378"/>
                    </a:lnTo>
                    <a:lnTo>
                      <a:pt x="358" y="374"/>
                    </a:lnTo>
                    <a:lnTo>
                      <a:pt x="358" y="366"/>
                    </a:lnTo>
                    <a:lnTo>
                      <a:pt x="358" y="362"/>
                    </a:lnTo>
                    <a:lnTo>
                      <a:pt x="356" y="360"/>
                    </a:lnTo>
                    <a:lnTo>
                      <a:pt x="358" y="358"/>
                    </a:lnTo>
                    <a:lnTo>
                      <a:pt x="358" y="354"/>
                    </a:lnTo>
                    <a:lnTo>
                      <a:pt x="358" y="352"/>
                    </a:lnTo>
                    <a:lnTo>
                      <a:pt x="360" y="350"/>
                    </a:lnTo>
                    <a:lnTo>
                      <a:pt x="362" y="348"/>
                    </a:lnTo>
                    <a:lnTo>
                      <a:pt x="360" y="348"/>
                    </a:lnTo>
                    <a:lnTo>
                      <a:pt x="360" y="348"/>
                    </a:lnTo>
                    <a:lnTo>
                      <a:pt x="364" y="346"/>
                    </a:lnTo>
                    <a:lnTo>
                      <a:pt x="366" y="344"/>
                    </a:lnTo>
                    <a:lnTo>
                      <a:pt x="370" y="342"/>
                    </a:lnTo>
                    <a:lnTo>
                      <a:pt x="368" y="340"/>
                    </a:lnTo>
                    <a:lnTo>
                      <a:pt x="370" y="340"/>
                    </a:lnTo>
                    <a:lnTo>
                      <a:pt x="372" y="338"/>
                    </a:lnTo>
                    <a:lnTo>
                      <a:pt x="372" y="340"/>
                    </a:lnTo>
                    <a:lnTo>
                      <a:pt x="374" y="338"/>
                    </a:lnTo>
                    <a:lnTo>
                      <a:pt x="374" y="340"/>
                    </a:lnTo>
                    <a:lnTo>
                      <a:pt x="380" y="340"/>
                    </a:lnTo>
                    <a:lnTo>
                      <a:pt x="374" y="342"/>
                    </a:lnTo>
                    <a:lnTo>
                      <a:pt x="376" y="342"/>
                    </a:lnTo>
                    <a:lnTo>
                      <a:pt x="382" y="340"/>
                    </a:lnTo>
                    <a:lnTo>
                      <a:pt x="382" y="338"/>
                    </a:lnTo>
                    <a:lnTo>
                      <a:pt x="386" y="336"/>
                    </a:lnTo>
                    <a:lnTo>
                      <a:pt x="388" y="332"/>
                    </a:lnTo>
                    <a:lnTo>
                      <a:pt x="388" y="324"/>
                    </a:lnTo>
                    <a:lnTo>
                      <a:pt x="390" y="322"/>
                    </a:lnTo>
                    <a:lnTo>
                      <a:pt x="390" y="326"/>
                    </a:lnTo>
                    <a:lnTo>
                      <a:pt x="392" y="326"/>
                    </a:lnTo>
                    <a:lnTo>
                      <a:pt x="390" y="328"/>
                    </a:lnTo>
                    <a:lnTo>
                      <a:pt x="398" y="324"/>
                    </a:lnTo>
                    <a:lnTo>
                      <a:pt x="402" y="324"/>
                    </a:lnTo>
                    <a:lnTo>
                      <a:pt x="402" y="324"/>
                    </a:lnTo>
                    <a:lnTo>
                      <a:pt x="408" y="322"/>
                    </a:lnTo>
                    <a:lnTo>
                      <a:pt x="418" y="324"/>
                    </a:lnTo>
                    <a:lnTo>
                      <a:pt x="422" y="326"/>
                    </a:lnTo>
                    <a:lnTo>
                      <a:pt x="424" y="324"/>
                    </a:lnTo>
                    <a:lnTo>
                      <a:pt x="424" y="322"/>
                    </a:lnTo>
                    <a:lnTo>
                      <a:pt x="428" y="322"/>
                    </a:lnTo>
                    <a:lnTo>
                      <a:pt x="434" y="326"/>
                    </a:lnTo>
                    <a:lnTo>
                      <a:pt x="436" y="330"/>
                    </a:lnTo>
                    <a:lnTo>
                      <a:pt x="442" y="332"/>
                    </a:lnTo>
                    <a:lnTo>
                      <a:pt x="444" y="330"/>
                    </a:lnTo>
                    <a:lnTo>
                      <a:pt x="450" y="332"/>
                    </a:lnTo>
                    <a:lnTo>
                      <a:pt x="452" y="328"/>
                    </a:lnTo>
                    <a:lnTo>
                      <a:pt x="454" y="328"/>
                    </a:lnTo>
                    <a:lnTo>
                      <a:pt x="458" y="330"/>
                    </a:lnTo>
                    <a:lnTo>
                      <a:pt x="460" y="334"/>
                    </a:lnTo>
                    <a:lnTo>
                      <a:pt x="462" y="332"/>
                    </a:lnTo>
                    <a:lnTo>
                      <a:pt x="462" y="332"/>
                    </a:lnTo>
                    <a:lnTo>
                      <a:pt x="464" y="332"/>
                    </a:lnTo>
                    <a:lnTo>
                      <a:pt x="456" y="326"/>
                    </a:lnTo>
                    <a:lnTo>
                      <a:pt x="462" y="320"/>
                    </a:lnTo>
                    <a:lnTo>
                      <a:pt x="462" y="318"/>
                    </a:lnTo>
                    <a:lnTo>
                      <a:pt x="460" y="318"/>
                    </a:lnTo>
                    <a:lnTo>
                      <a:pt x="456" y="320"/>
                    </a:lnTo>
                    <a:lnTo>
                      <a:pt x="454" y="320"/>
                    </a:lnTo>
                    <a:lnTo>
                      <a:pt x="454" y="318"/>
                    </a:lnTo>
                    <a:lnTo>
                      <a:pt x="450" y="318"/>
                    </a:lnTo>
                    <a:lnTo>
                      <a:pt x="446" y="318"/>
                    </a:lnTo>
                    <a:lnTo>
                      <a:pt x="448" y="316"/>
                    </a:lnTo>
                    <a:lnTo>
                      <a:pt x="450" y="314"/>
                    </a:lnTo>
                    <a:lnTo>
                      <a:pt x="456" y="316"/>
                    </a:lnTo>
                    <a:lnTo>
                      <a:pt x="456" y="316"/>
                    </a:lnTo>
                    <a:lnTo>
                      <a:pt x="458" y="316"/>
                    </a:lnTo>
                    <a:lnTo>
                      <a:pt x="458" y="316"/>
                    </a:lnTo>
                    <a:lnTo>
                      <a:pt x="458" y="316"/>
                    </a:lnTo>
                    <a:lnTo>
                      <a:pt x="466" y="314"/>
                    </a:lnTo>
                    <a:lnTo>
                      <a:pt x="474" y="314"/>
                    </a:lnTo>
                    <a:lnTo>
                      <a:pt x="476" y="314"/>
                    </a:lnTo>
                    <a:lnTo>
                      <a:pt x="478" y="306"/>
                    </a:lnTo>
                    <a:lnTo>
                      <a:pt x="478" y="316"/>
                    </a:lnTo>
                    <a:lnTo>
                      <a:pt x="486" y="314"/>
                    </a:lnTo>
                    <a:lnTo>
                      <a:pt x="490" y="312"/>
                    </a:lnTo>
                    <a:lnTo>
                      <a:pt x="490" y="314"/>
                    </a:lnTo>
                    <a:lnTo>
                      <a:pt x="500" y="312"/>
                    </a:lnTo>
                    <a:lnTo>
                      <a:pt x="500" y="312"/>
                    </a:lnTo>
                    <a:lnTo>
                      <a:pt x="500" y="314"/>
                    </a:lnTo>
                    <a:lnTo>
                      <a:pt x="510" y="318"/>
                    </a:lnTo>
                    <a:lnTo>
                      <a:pt x="514" y="324"/>
                    </a:lnTo>
                    <a:lnTo>
                      <a:pt x="516" y="322"/>
                    </a:lnTo>
                    <a:lnTo>
                      <a:pt x="524" y="320"/>
                    </a:lnTo>
                    <a:lnTo>
                      <a:pt x="526" y="318"/>
                    </a:lnTo>
                    <a:lnTo>
                      <a:pt x="532" y="318"/>
                    </a:lnTo>
                    <a:lnTo>
                      <a:pt x="538" y="324"/>
                    </a:lnTo>
                    <a:lnTo>
                      <a:pt x="538" y="326"/>
                    </a:lnTo>
                    <a:lnTo>
                      <a:pt x="546" y="332"/>
                    </a:lnTo>
                    <a:lnTo>
                      <a:pt x="548" y="340"/>
                    </a:lnTo>
                    <a:lnTo>
                      <a:pt x="546" y="348"/>
                    </a:lnTo>
                    <a:lnTo>
                      <a:pt x="546" y="350"/>
                    </a:lnTo>
                    <a:lnTo>
                      <a:pt x="548" y="350"/>
                    </a:lnTo>
                    <a:lnTo>
                      <a:pt x="548" y="348"/>
                    </a:lnTo>
                    <a:lnTo>
                      <a:pt x="550" y="348"/>
                    </a:lnTo>
                    <a:lnTo>
                      <a:pt x="548" y="356"/>
                    </a:lnTo>
                    <a:lnTo>
                      <a:pt x="552" y="364"/>
                    </a:lnTo>
                    <a:lnTo>
                      <a:pt x="554" y="362"/>
                    </a:lnTo>
                    <a:lnTo>
                      <a:pt x="556" y="366"/>
                    </a:lnTo>
                    <a:lnTo>
                      <a:pt x="558" y="366"/>
                    </a:lnTo>
                    <a:lnTo>
                      <a:pt x="556" y="368"/>
                    </a:lnTo>
                    <a:lnTo>
                      <a:pt x="560" y="376"/>
                    </a:lnTo>
                    <a:lnTo>
                      <a:pt x="564" y="378"/>
                    </a:lnTo>
                    <a:lnTo>
                      <a:pt x="568" y="384"/>
                    </a:lnTo>
                    <a:lnTo>
                      <a:pt x="568" y="388"/>
                    </a:lnTo>
                    <a:lnTo>
                      <a:pt x="572" y="388"/>
                    </a:lnTo>
                    <a:lnTo>
                      <a:pt x="576" y="386"/>
                    </a:lnTo>
                    <a:lnTo>
                      <a:pt x="578" y="386"/>
                    </a:lnTo>
                    <a:lnTo>
                      <a:pt x="580" y="374"/>
                    </a:lnTo>
                    <a:lnTo>
                      <a:pt x="580" y="362"/>
                    </a:lnTo>
                    <a:lnTo>
                      <a:pt x="574" y="348"/>
                    </a:lnTo>
                    <a:lnTo>
                      <a:pt x="574" y="340"/>
                    </a:lnTo>
                    <a:lnTo>
                      <a:pt x="568" y="330"/>
                    </a:lnTo>
                    <a:lnTo>
                      <a:pt x="566" y="320"/>
                    </a:lnTo>
                    <a:lnTo>
                      <a:pt x="562" y="312"/>
                    </a:lnTo>
                    <a:lnTo>
                      <a:pt x="564" y="310"/>
                    </a:lnTo>
                    <a:lnTo>
                      <a:pt x="556" y="308"/>
                    </a:lnTo>
                    <a:lnTo>
                      <a:pt x="556" y="308"/>
                    </a:lnTo>
                    <a:lnTo>
                      <a:pt x="556" y="314"/>
                    </a:lnTo>
                    <a:lnTo>
                      <a:pt x="554" y="314"/>
                    </a:lnTo>
                    <a:lnTo>
                      <a:pt x="554" y="314"/>
                    </a:lnTo>
                    <a:lnTo>
                      <a:pt x="554" y="314"/>
                    </a:lnTo>
                    <a:lnTo>
                      <a:pt x="554" y="308"/>
                    </a:lnTo>
                    <a:lnTo>
                      <a:pt x="556" y="306"/>
                    </a:lnTo>
                    <a:lnTo>
                      <a:pt x="562" y="308"/>
                    </a:lnTo>
                    <a:lnTo>
                      <a:pt x="562" y="304"/>
                    </a:lnTo>
                    <a:lnTo>
                      <a:pt x="564" y="300"/>
                    </a:lnTo>
                    <a:lnTo>
                      <a:pt x="564" y="298"/>
                    </a:lnTo>
                    <a:lnTo>
                      <a:pt x="568" y="292"/>
                    </a:lnTo>
                    <a:lnTo>
                      <a:pt x="570" y="290"/>
                    </a:lnTo>
                    <a:lnTo>
                      <a:pt x="572" y="290"/>
                    </a:lnTo>
                    <a:lnTo>
                      <a:pt x="572" y="288"/>
                    </a:lnTo>
                    <a:lnTo>
                      <a:pt x="574" y="286"/>
                    </a:lnTo>
                    <a:lnTo>
                      <a:pt x="574" y="282"/>
                    </a:lnTo>
                    <a:lnTo>
                      <a:pt x="582" y="282"/>
                    </a:lnTo>
                    <a:lnTo>
                      <a:pt x="594" y="274"/>
                    </a:lnTo>
                    <a:lnTo>
                      <a:pt x="594" y="272"/>
                    </a:lnTo>
                    <a:lnTo>
                      <a:pt x="602" y="262"/>
                    </a:lnTo>
                    <a:lnTo>
                      <a:pt x="602" y="262"/>
                    </a:lnTo>
                    <a:lnTo>
                      <a:pt x="606" y="262"/>
                    </a:lnTo>
                    <a:lnTo>
                      <a:pt x="610" y="260"/>
                    </a:lnTo>
                    <a:lnTo>
                      <a:pt x="618" y="252"/>
                    </a:lnTo>
                    <a:lnTo>
                      <a:pt x="620" y="250"/>
                    </a:lnTo>
                    <a:lnTo>
                      <a:pt x="626" y="250"/>
                    </a:lnTo>
                    <a:lnTo>
                      <a:pt x="630" y="248"/>
                    </a:lnTo>
                    <a:lnTo>
                      <a:pt x="630" y="246"/>
                    </a:lnTo>
                    <a:lnTo>
                      <a:pt x="626" y="246"/>
                    </a:lnTo>
                    <a:lnTo>
                      <a:pt x="630" y="242"/>
                    </a:lnTo>
                    <a:lnTo>
                      <a:pt x="624" y="240"/>
                    </a:lnTo>
                    <a:lnTo>
                      <a:pt x="630" y="238"/>
                    </a:lnTo>
                    <a:lnTo>
                      <a:pt x="630" y="240"/>
                    </a:lnTo>
                    <a:lnTo>
                      <a:pt x="634" y="240"/>
                    </a:lnTo>
                    <a:lnTo>
                      <a:pt x="640" y="236"/>
                    </a:lnTo>
                    <a:lnTo>
                      <a:pt x="638" y="232"/>
                    </a:lnTo>
                    <a:lnTo>
                      <a:pt x="634" y="236"/>
                    </a:lnTo>
                    <a:lnTo>
                      <a:pt x="634" y="230"/>
                    </a:lnTo>
                    <a:lnTo>
                      <a:pt x="628" y="232"/>
                    </a:lnTo>
                    <a:lnTo>
                      <a:pt x="626" y="232"/>
                    </a:lnTo>
                    <a:lnTo>
                      <a:pt x="626" y="230"/>
                    </a:lnTo>
                    <a:lnTo>
                      <a:pt x="626" y="226"/>
                    </a:lnTo>
                    <a:lnTo>
                      <a:pt x="628" y="230"/>
                    </a:lnTo>
                    <a:lnTo>
                      <a:pt x="634" y="226"/>
                    </a:lnTo>
                    <a:lnTo>
                      <a:pt x="636" y="228"/>
                    </a:lnTo>
                    <a:lnTo>
                      <a:pt x="638" y="230"/>
                    </a:lnTo>
                    <a:lnTo>
                      <a:pt x="636" y="224"/>
                    </a:lnTo>
                    <a:lnTo>
                      <a:pt x="636" y="220"/>
                    </a:lnTo>
                    <a:lnTo>
                      <a:pt x="636" y="216"/>
                    </a:lnTo>
                    <a:lnTo>
                      <a:pt x="628" y="216"/>
                    </a:lnTo>
                    <a:lnTo>
                      <a:pt x="628" y="214"/>
                    </a:lnTo>
                    <a:lnTo>
                      <a:pt x="632" y="214"/>
                    </a:lnTo>
                    <a:lnTo>
                      <a:pt x="630" y="210"/>
                    </a:lnTo>
                    <a:lnTo>
                      <a:pt x="632" y="210"/>
                    </a:lnTo>
                    <a:lnTo>
                      <a:pt x="630" y="204"/>
                    </a:lnTo>
                    <a:lnTo>
                      <a:pt x="632" y="200"/>
                    </a:lnTo>
                    <a:lnTo>
                      <a:pt x="618" y="194"/>
                    </a:lnTo>
                    <a:lnTo>
                      <a:pt x="618" y="192"/>
                    </a:lnTo>
                    <a:lnTo>
                      <a:pt x="620" y="186"/>
                    </a:lnTo>
                    <a:lnTo>
                      <a:pt x="620" y="184"/>
                    </a:lnTo>
                    <a:lnTo>
                      <a:pt x="620" y="182"/>
                    </a:lnTo>
                    <a:lnTo>
                      <a:pt x="622" y="184"/>
                    </a:lnTo>
                    <a:lnTo>
                      <a:pt x="620" y="184"/>
                    </a:lnTo>
                    <a:lnTo>
                      <a:pt x="622" y="186"/>
                    </a:lnTo>
                    <a:lnTo>
                      <a:pt x="620" y="186"/>
                    </a:lnTo>
                    <a:lnTo>
                      <a:pt x="620" y="186"/>
                    </a:lnTo>
                    <a:lnTo>
                      <a:pt x="620" y="192"/>
                    </a:lnTo>
                    <a:lnTo>
                      <a:pt x="630" y="198"/>
                    </a:lnTo>
                    <a:lnTo>
                      <a:pt x="630" y="194"/>
                    </a:lnTo>
                    <a:lnTo>
                      <a:pt x="628" y="192"/>
                    </a:lnTo>
                    <a:lnTo>
                      <a:pt x="630" y="192"/>
                    </a:lnTo>
                    <a:lnTo>
                      <a:pt x="628" y="180"/>
                    </a:lnTo>
                    <a:lnTo>
                      <a:pt x="634" y="174"/>
                    </a:lnTo>
                    <a:lnTo>
                      <a:pt x="636" y="174"/>
                    </a:lnTo>
                    <a:lnTo>
                      <a:pt x="636" y="176"/>
                    </a:lnTo>
                    <a:lnTo>
                      <a:pt x="632" y="178"/>
                    </a:lnTo>
                    <a:lnTo>
                      <a:pt x="632" y="182"/>
                    </a:lnTo>
                    <a:lnTo>
                      <a:pt x="632" y="184"/>
                    </a:lnTo>
                    <a:lnTo>
                      <a:pt x="634" y="186"/>
                    </a:lnTo>
                    <a:lnTo>
                      <a:pt x="634" y="188"/>
                    </a:lnTo>
                    <a:lnTo>
                      <a:pt x="632" y="192"/>
                    </a:lnTo>
                    <a:lnTo>
                      <a:pt x="634" y="194"/>
                    </a:lnTo>
                    <a:lnTo>
                      <a:pt x="636" y="194"/>
                    </a:lnTo>
                    <a:lnTo>
                      <a:pt x="638" y="200"/>
                    </a:lnTo>
                    <a:lnTo>
                      <a:pt x="640" y="198"/>
                    </a:lnTo>
                    <a:lnTo>
                      <a:pt x="640" y="200"/>
                    </a:lnTo>
                    <a:lnTo>
                      <a:pt x="640" y="200"/>
                    </a:lnTo>
                    <a:lnTo>
                      <a:pt x="634" y="206"/>
                    </a:lnTo>
                    <a:lnTo>
                      <a:pt x="636" y="212"/>
                    </a:lnTo>
                    <a:lnTo>
                      <a:pt x="640" y="210"/>
                    </a:lnTo>
                    <a:lnTo>
                      <a:pt x="642" y="204"/>
                    </a:lnTo>
                    <a:lnTo>
                      <a:pt x="644" y="198"/>
                    </a:lnTo>
                    <a:lnTo>
                      <a:pt x="644" y="198"/>
                    </a:lnTo>
                    <a:lnTo>
                      <a:pt x="644" y="196"/>
                    </a:lnTo>
                    <a:lnTo>
                      <a:pt x="646" y="192"/>
                    </a:lnTo>
                    <a:lnTo>
                      <a:pt x="648" y="190"/>
                    </a:lnTo>
                    <a:lnTo>
                      <a:pt x="646" y="186"/>
                    </a:lnTo>
                    <a:lnTo>
                      <a:pt x="640" y="176"/>
                    </a:lnTo>
                    <a:lnTo>
                      <a:pt x="640" y="174"/>
                    </a:lnTo>
                    <a:lnTo>
                      <a:pt x="644" y="176"/>
                    </a:lnTo>
                    <a:lnTo>
                      <a:pt x="650" y="178"/>
                    </a:lnTo>
                    <a:lnTo>
                      <a:pt x="650" y="182"/>
                    </a:lnTo>
                    <a:lnTo>
                      <a:pt x="652" y="182"/>
                    </a:lnTo>
                    <a:lnTo>
                      <a:pt x="658" y="172"/>
                    </a:lnTo>
                    <a:lnTo>
                      <a:pt x="660" y="168"/>
                    </a:lnTo>
                    <a:lnTo>
                      <a:pt x="662" y="166"/>
                    </a:lnTo>
                    <a:lnTo>
                      <a:pt x="662" y="162"/>
                    </a:lnTo>
                    <a:lnTo>
                      <a:pt x="658" y="156"/>
                    </a:lnTo>
                    <a:lnTo>
                      <a:pt x="660" y="154"/>
                    </a:lnTo>
                    <a:lnTo>
                      <a:pt x="666" y="150"/>
                    </a:lnTo>
                    <a:lnTo>
                      <a:pt x="666" y="148"/>
                    </a:lnTo>
                    <a:lnTo>
                      <a:pt x="666" y="150"/>
                    </a:lnTo>
                    <a:lnTo>
                      <a:pt x="674" y="148"/>
                    </a:lnTo>
                    <a:lnTo>
                      <a:pt x="676" y="146"/>
                    </a:lnTo>
                    <a:lnTo>
                      <a:pt x="684" y="146"/>
                    </a:lnTo>
                    <a:lnTo>
                      <a:pt x="690" y="144"/>
                    </a:lnTo>
                    <a:lnTo>
                      <a:pt x="696" y="142"/>
                    </a:lnTo>
                    <a:lnTo>
                      <a:pt x="698" y="138"/>
                    </a:lnTo>
                    <a:lnTo>
                      <a:pt x="700" y="142"/>
                    </a:lnTo>
                    <a:lnTo>
                      <a:pt x="706" y="140"/>
                    </a:lnTo>
                    <a:lnTo>
                      <a:pt x="708" y="140"/>
                    </a:lnTo>
                    <a:lnTo>
                      <a:pt x="714" y="140"/>
                    </a:lnTo>
                    <a:lnTo>
                      <a:pt x="716" y="138"/>
                    </a:lnTo>
                    <a:lnTo>
                      <a:pt x="714" y="134"/>
                    </a:lnTo>
                    <a:lnTo>
                      <a:pt x="714" y="134"/>
                    </a:lnTo>
                    <a:lnTo>
                      <a:pt x="714" y="136"/>
                    </a:lnTo>
                    <a:lnTo>
                      <a:pt x="714" y="138"/>
                    </a:lnTo>
                    <a:lnTo>
                      <a:pt x="710" y="138"/>
                    </a:lnTo>
                    <a:lnTo>
                      <a:pt x="708" y="136"/>
                    </a:lnTo>
                    <a:lnTo>
                      <a:pt x="706" y="130"/>
                    </a:lnTo>
                    <a:lnTo>
                      <a:pt x="702" y="128"/>
                    </a:lnTo>
                    <a:lnTo>
                      <a:pt x="706" y="124"/>
                    </a:lnTo>
                    <a:lnTo>
                      <a:pt x="702" y="118"/>
                    </a:lnTo>
                    <a:lnTo>
                      <a:pt x="702" y="118"/>
                    </a:lnTo>
                    <a:lnTo>
                      <a:pt x="702" y="116"/>
                    </a:lnTo>
                    <a:lnTo>
                      <a:pt x="700" y="110"/>
                    </a:lnTo>
                    <a:lnTo>
                      <a:pt x="704" y="116"/>
                    </a:lnTo>
                    <a:lnTo>
                      <a:pt x="706" y="112"/>
                    </a:lnTo>
                    <a:lnTo>
                      <a:pt x="714" y="104"/>
                    </a:lnTo>
                    <a:lnTo>
                      <a:pt x="714" y="102"/>
                    </a:lnTo>
                    <a:lnTo>
                      <a:pt x="716" y="104"/>
                    </a:lnTo>
                    <a:lnTo>
                      <a:pt x="718" y="102"/>
                    </a:lnTo>
                    <a:lnTo>
                      <a:pt x="720" y="102"/>
                    </a:lnTo>
                    <a:lnTo>
                      <a:pt x="724" y="100"/>
                    </a:lnTo>
                    <a:lnTo>
                      <a:pt x="726" y="100"/>
                    </a:lnTo>
                    <a:lnTo>
                      <a:pt x="730" y="90"/>
                    </a:lnTo>
                    <a:lnTo>
                      <a:pt x="730" y="90"/>
                    </a:lnTo>
                    <a:lnTo>
                      <a:pt x="732" y="94"/>
                    </a:lnTo>
                    <a:lnTo>
                      <a:pt x="736" y="96"/>
                    </a:lnTo>
                    <a:lnTo>
                      <a:pt x="742" y="90"/>
                    </a:lnTo>
                    <a:lnTo>
                      <a:pt x="754" y="86"/>
                    </a:lnTo>
                    <a:lnTo>
                      <a:pt x="754" y="84"/>
                    </a:lnTo>
                    <a:lnTo>
                      <a:pt x="752" y="84"/>
                    </a:lnTo>
                    <a:lnTo>
                      <a:pt x="754" y="82"/>
                    </a:lnTo>
                    <a:lnTo>
                      <a:pt x="752" y="80"/>
                    </a:lnTo>
                    <a:lnTo>
                      <a:pt x="758" y="80"/>
                    </a:lnTo>
                    <a:lnTo>
                      <a:pt x="762" y="80"/>
                    </a:lnTo>
                    <a:lnTo>
                      <a:pt x="764" y="80"/>
                    </a:lnTo>
                    <a:lnTo>
                      <a:pt x="766" y="78"/>
                    </a:lnTo>
                    <a:lnTo>
                      <a:pt x="770" y="78"/>
                    </a:lnTo>
                    <a:lnTo>
                      <a:pt x="784" y="70"/>
                    </a:lnTo>
                    <a:lnTo>
                      <a:pt x="786" y="66"/>
                    </a:lnTo>
                    <a:lnTo>
                      <a:pt x="786" y="68"/>
                    </a:lnTo>
                    <a:lnTo>
                      <a:pt x="782" y="74"/>
                    </a:lnTo>
                    <a:lnTo>
                      <a:pt x="782" y="76"/>
                    </a:lnTo>
                    <a:lnTo>
                      <a:pt x="786" y="74"/>
                    </a:lnTo>
                    <a:lnTo>
                      <a:pt x="800" y="74"/>
                    </a:lnTo>
                    <a:lnTo>
                      <a:pt x="800" y="76"/>
                    </a:lnTo>
                    <a:lnTo>
                      <a:pt x="794" y="78"/>
                    </a:lnTo>
                    <a:lnTo>
                      <a:pt x="790" y="80"/>
                    </a:lnTo>
                    <a:lnTo>
                      <a:pt x="786" y="78"/>
                    </a:lnTo>
                    <a:lnTo>
                      <a:pt x="772" y="86"/>
                    </a:lnTo>
                    <a:lnTo>
                      <a:pt x="772" y="86"/>
                    </a:lnTo>
                    <a:lnTo>
                      <a:pt x="768" y="88"/>
                    </a:lnTo>
                    <a:lnTo>
                      <a:pt x="764" y="92"/>
                    </a:lnTo>
                    <a:lnTo>
                      <a:pt x="766" y="90"/>
                    </a:lnTo>
                    <a:lnTo>
                      <a:pt x="764" y="94"/>
                    </a:lnTo>
                    <a:lnTo>
                      <a:pt x="764" y="100"/>
                    </a:lnTo>
                    <a:lnTo>
                      <a:pt x="766" y="104"/>
                    </a:lnTo>
                    <a:lnTo>
                      <a:pt x="766" y="104"/>
                    </a:lnTo>
                    <a:lnTo>
                      <a:pt x="770" y="106"/>
                    </a:lnTo>
                    <a:lnTo>
                      <a:pt x="774" y="108"/>
                    </a:lnTo>
                    <a:lnTo>
                      <a:pt x="774" y="104"/>
                    </a:lnTo>
                    <a:lnTo>
                      <a:pt x="778" y="104"/>
                    </a:lnTo>
                    <a:lnTo>
                      <a:pt x="788" y="94"/>
                    </a:lnTo>
                    <a:lnTo>
                      <a:pt x="790" y="90"/>
                    </a:lnTo>
                    <a:lnTo>
                      <a:pt x="790" y="92"/>
                    </a:lnTo>
                    <a:lnTo>
                      <a:pt x="792" y="88"/>
                    </a:lnTo>
                    <a:lnTo>
                      <a:pt x="794" y="92"/>
                    </a:lnTo>
                    <a:lnTo>
                      <a:pt x="798" y="92"/>
                    </a:lnTo>
                    <a:lnTo>
                      <a:pt x="796" y="86"/>
                    </a:lnTo>
                    <a:lnTo>
                      <a:pt x="800" y="88"/>
                    </a:lnTo>
                    <a:lnTo>
                      <a:pt x="806" y="86"/>
                    </a:lnTo>
                    <a:lnTo>
                      <a:pt x="822" y="78"/>
                    </a:lnTo>
                    <a:lnTo>
                      <a:pt x="830" y="78"/>
                    </a:lnTo>
                    <a:lnTo>
                      <a:pt x="832" y="76"/>
                    </a:lnTo>
                    <a:lnTo>
                      <a:pt x="830" y="76"/>
                    </a:lnTo>
                    <a:lnTo>
                      <a:pt x="826" y="76"/>
                    </a:lnTo>
                    <a:close/>
                    <a:moveTo>
                      <a:pt x="22" y="64"/>
                    </a:moveTo>
                    <a:lnTo>
                      <a:pt x="20" y="62"/>
                    </a:lnTo>
                    <a:lnTo>
                      <a:pt x="22" y="62"/>
                    </a:lnTo>
                    <a:lnTo>
                      <a:pt x="22" y="64"/>
                    </a:lnTo>
                    <a:lnTo>
                      <a:pt x="22" y="64"/>
                    </a:lnTo>
                    <a:close/>
                    <a:moveTo>
                      <a:pt x="490" y="140"/>
                    </a:moveTo>
                    <a:lnTo>
                      <a:pt x="484" y="138"/>
                    </a:lnTo>
                    <a:lnTo>
                      <a:pt x="484" y="136"/>
                    </a:lnTo>
                    <a:lnTo>
                      <a:pt x="480" y="128"/>
                    </a:lnTo>
                    <a:lnTo>
                      <a:pt x="480" y="126"/>
                    </a:lnTo>
                    <a:lnTo>
                      <a:pt x="492" y="138"/>
                    </a:lnTo>
                    <a:lnTo>
                      <a:pt x="490" y="140"/>
                    </a:lnTo>
                    <a:close/>
                    <a:moveTo>
                      <a:pt x="700" y="118"/>
                    </a:moveTo>
                    <a:lnTo>
                      <a:pt x="700" y="118"/>
                    </a:lnTo>
                    <a:lnTo>
                      <a:pt x="698" y="120"/>
                    </a:lnTo>
                    <a:lnTo>
                      <a:pt x="700" y="118"/>
                    </a:lnTo>
                    <a:close/>
                  </a:path>
                </a:pathLst>
              </a:custGeom>
              <a:solidFill>
                <a:srgbClr val="94B6DE"/>
              </a:solidFill>
              <a:ln w="3175" cmpd="sng">
                <a:solidFill>
                  <a:srgbClr val="FFFFFF"/>
                </a:solidFill>
                <a:prstDash val="solid"/>
                <a:round/>
                <a:headEnd/>
                <a:tailEnd/>
              </a:ln>
            </p:spPr>
            <p:txBody>
              <a:bodyPr/>
              <a:lstStyle/>
              <a:p>
                <a:endParaRPr lang="en-US" sz="1633" b="1" dirty="0">
                  <a:latin typeface="Arial" panose="020B0604020202020204" pitchFamily="34" charset="0"/>
                  <a:cs typeface="Arial" panose="020B0604020202020204" pitchFamily="34" charset="0"/>
                </a:endParaRPr>
              </a:p>
            </p:txBody>
          </p:sp>
          <p:pic>
            <p:nvPicPr>
              <p:cNvPr id="179" name="Picture 294" descr="chp"/>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gray">
              <a:xfrm rot="20322018">
                <a:off x="4229843" y="3578355"/>
                <a:ext cx="884756" cy="88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ustDataLst>
      <p:tags r:id="rId1"/>
    </p:custDataLst>
    <p:extLst>
      <p:ext uri="{BB962C8B-B14F-4D97-AF65-F5344CB8AC3E}">
        <p14:creationId xmlns:p14="http://schemas.microsoft.com/office/powerpoint/2010/main" val="295391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L)"/>
          <p:cNvSpPr/>
          <p:nvPr>
            <p:custDataLst>
              <p:tags r:id="rId2"/>
            </p:custDataLst>
          </p:nvPr>
        </p:nvSpPr>
        <p:spPr bwMode="gray">
          <a:xfrm>
            <a:off x="7402505" y="1313417"/>
            <a:ext cx="3177089" cy="1161338"/>
          </a:xfrm>
          <a:prstGeom prst="rect">
            <a:avLst/>
          </a:prstGeom>
          <a:solidFill>
            <a:srgbClr val="D9F2EE">
              <a:alpha val="5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99" name="Rectangle 98 (L)"/>
          <p:cNvSpPr/>
          <p:nvPr>
            <p:custDataLst>
              <p:tags r:id="rId3"/>
            </p:custDataLst>
          </p:nvPr>
        </p:nvSpPr>
        <p:spPr bwMode="gray">
          <a:xfrm>
            <a:off x="3059931" y="3897049"/>
            <a:ext cx="1352129" cy="2665208"/>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89" name="Rectangle 88 (L)"/>
          <p:cNvSpPr/>
          <p:nvPr>
            <p:custDataLst>
              <p:tags r:id="rId4"/>
            </p:custDataLst>
          </p:nvPr>
        </p:nvSpPr>
        <p:spPr bwMode="gray">
          <a:xfrm>
            <a:off x="1616554" y="3897049"/>
            <a:ext cx="1352129" cy="2667524"/>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91" name="Rectangle 90 (L)"/>
          <p:cNvSpPr/>
          <p:nvPr>
            <p:custDataLst>
              <p:tags r:id="rId5"/>
            </p:custDataLst>
          </p:nvPr>
        </p:nvSpPr>
        <p:spPr bwMode="gray">
          <a:xfrm>
            <a:off x="4503308" y="3897049"/>
            <a:ext cx="1352129" cy="2665208"/>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93" name="Rectangle 92 (L)"/>
          <p:cNvSpPr/>
          <p:nvPr>
            <p:custDataLst>
              <p:tags r:id="rId6"/>
            </p:custDataLst>
          </p:nvPr>
        </p:nvSpPr>
        <p:spPr bwMode="gray">
          <a:xfrm>
            <a:off x="5946685" y="3897049"/>
            <a:ext cx="1352129" cy="2665208"/>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10" name="Slide Publishing Placeholder (L)" hidden="1"/>
          <p:cNvSpPr>
            <a:spLocks noGrp="1"/>
          </p:cNvSpPr>
          <p:nvPr>
            <p:ph type="title"/>
            <p:custDataLst>
              <p:tags r:id="rId7"/>
            </p:custDataLst>
          </p:nvPr>
        </p:nvSpPr>
        <p:spPr>
          <a:xfrm>
            <a:off x="1246291" y="6869786"/>
            <a:ext cx="9714330" cy="44823"/>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ea typeface="STKaiti" panose="02010600040101010101" pitchFamily="2" charset="-122"/>
              </a:rPr>
              <a:t>Highly experienced and professional management team</a:t>
            </a:r>
          </a:p>
        </p:txBody>
      </p:sp>
      <p:sp>
        <p:nvSpPr>
          <p:cNvPr id="12" name="Main Heading"/>
          <p:cNvSpPr>
            <a:spLocks noChangeArrowheads="1"/>
          </p:cNvSpPr>
          <p:nvPr>
            <p:custDataLst>
              <p:tags r:id="rId8"/>
            </p:custDataLst>
          </p:nvPr>
        </p:nvSpPr>
        <p:spPr bwMode="gray">
          <a:xfrm>
            <a:off x="549135" y="288406"/>
            <a:ext cx="7924706" cy="242047"/>
          </a:xfrm>
          <a:prstGeom prst="rect">
            <a:avLst/>
          </a:prstGeom>
          <a:noFill/>
          <a:ln w="12700">
            <a:noFill/>
            <a:prstDash val="dash"/>
            <a:miter lim="800000"/>
            <a:headEnd/>
            <a:tailEnd/>
          </a:ln>
          <a:effectLst/>
        </p:spPr>
        <p:txBody>
          <a:bodyPr lIns="0" tIns="0" rIns="0" bIns="0"/>
          <a:lstStyle/>
          <a:p>
            <a:pPr>
              <a:lnSpc>
                <a:spcPts val="1904"/>
              </a:lnSpc>
            </a:pPr>
            <a:r>
              <a:rPr lang="en-US" sz="2000" b="1" dirty="0">
                <a:solidFill>
                  <a:schemeClr val="bg1"/>
                </a:solidFill>
                <a:latin typeface="Arial" panose="020B0604020202020204" pitchFamily="34" charset="0"/>
                <a:ea typeface="STKaiti" panose="02010600040101010101" pitchFamily="2" charset="-122"/>
                <a:cs typeface="Arial" panose="020B0604020202020204" pitchFamily="34" charset="0"/>
              </a:rPr>
              <a:t>Highly Experienced and Professional Management Team</a:t>
            </a:r>
          </a:p>
        </p:txBody>
      </p:sp>
      <p:sp>
        <p:nvSpPr>
          <p:cNvPr id="28" name="Sub Heading"/>
          <p:cNvSpPr>
            <a:spLocks noChangeArrowheads="1"/>
          </p:cNvSpPr>
          <p:nvPr>
            <p:custDataLst>
              <p:tags r:id="rId9"/>
            </p:custDataLst>
          </p:nvPr>
        </p:nvSpPr>
        <p:spPr bwMode="gray">
          <a:xfrm>
            <a:off x="1569807" y="656595"/>
            <a:ext cx="7625601" cy="258183"/>
          </a:xfrm>
          <a:prstGeom prst="rect">
            <a:avLst/>
          </a:prstGeom>
          <a:noFill/>
          <a:ln w="12700">
            <a:noFill/>
            <a:prstDash val="dash"/>
            <a:miter lim="800000"/>
            <a:headEnd/>
            <a:tailEnd/>
          </a:ln>
          <a:effectLst/>
        </p:spPr>
        <p:txBody>
          <a:bodyPr lIns="0" tIns="0" rIns="0" bIns="0"/>
          <a:lstStyle/>
          <a:p>
            <a:pPr eaLnBrk="1" hangingPunct="1"/>
            <a:endParaRPr lang="en-US" sz="1632" dirty="0">
              <a:latin typeface="Arial" panose="020B0604020202020204" pitchFamily="34" charset="0"/>
              <a:ea typeface="STKaiti" panose="02010600040101010101" pitchFamily="2" charset="-122"/>
              <a:cs typeface="Arial" panose="020B0604020202020204" pitchFamily="34" charset="0"/>
            </a:endParaRPr>
          </a:p>
        </p:txBody>
      </p:sp>
      <p:pic>
        <p:nvPicPr>
          <p:cNvPr id="1032" name="Picture 8 (L)" descr="Dongmei Wang, Ph.D., Senior Vice President and General Manager of CMC Services at Frontage Laboratories."/>
          <p:cNvPicPr>
            <a:picLocks noChangeAspect="1" noChangeArrowheads="1"/>
          </p:cNvPicPr>
          <p:nvPr>
            <p:custDataLst>
              <p:tags r:id="rId10"/>
            </p:custDataLst>
          </p:nvPr>
        </p:nvPicPr>
        <p:blipFill rotWithShape="1">
          <a:blip r:embed="rId68">
            <a:extLst>
              <a:ext uri="{28A0092B-C50C-407E-A947-70E740481C1C}">
                <a14:useLocalDpi xmlns:a14="http://schemas.microsoft.com/office/drawing/2010/main" val="0"/>
              </a:ext>
            </a:extLst>
          </a:blip>
          <a:srcRect l="18029" t="2639" r="18984" b="34183"/>
          <a:stretch/>
        </p:blipFill>
        <p:spPr bwMode="gray">
          <a:xfrm>
            <a:off x="4827895" y="3981996"/>
            <a:ext cx="702955" cy="705098"/>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7 (L)"/>
          <p:cNvSpPr/>
          <p:nvPr>
            <p:custDataLst>
              <p:tags r:id="rId11"/>
            </p:custDataLst>
          </p:nvPr>
        </p:nvSpPr>
        <p:spPr bwMode="gray">
          <a:xfrm>
            <a:off x="4503308" y="4694923"/>
            <a:ext cx="1352129" cy="615553"/>
          </a:xfrm>
          <a:prstGeom prst="rect">
            <a:avLst/>
          </a:prstGeom>
        </p:spPr>
        <p:txBody>
          <a:bodyPr wrap="square" lIns="41476" rIns="41476">
            <a:spAutoFit/>
          </a:bodyPr>
          <a:lstStyle/>
          <a:p>
            <a:pPr algn="ctr"/>
            <a:r>
              <a:rPr lang="en-US" sz="850" b="1" dirty="0">
                <a:latin typeface="Arial" panose="020B0604020202020204" pitchFamily="34" charset="0"/>
                <a:cs typeface="Arial" panose="020B0604020202020204" pitchFamily="34" charset="0"/>
              </a:rPr>
              <a:t>Dongmei Wang, Ph.D.</a:t>
            </a:r>
          </a:p>
          <a:p>
            <a:pPr algn="ctr"/>
            <a:r>
              <a:rPr lang="en-US" sz="850" dirty="0">
                <a:latin typeface="Arial" panose="020B0604020202020204" pitchFamily="34" charset="0"/>
                <a:cs typeface="Arial" panose="020B0604020202020204" pitchFamily="34" charset="0"/>
              </a:rPr>
              <a:t>Executive Vice President, </a:t>
            </a:r>
            <a:br>
              <a:rPr lang="en-US" sz="850" dirty="0">
                <a:latin typeface="Arial" panose="020B0604020202020204" pitchFamily="34" charset="0"/>
                <a:cs typeface="Arial" panose="020B0604020202020204" pitchFamily="34" charset="0"/>
              </a:rPr>
            </a:br>
            <a:r>
              <a:rPr lang="en-US" sz="850" dirty="0">
                <a:latin typeface="Arial" panose="020B0604020202020204" pitchFamily="34" charset="0"/>
                <a:cs typeface="Arial" panose="020B0604020202020204" pitchFamily="34" charset="0"/>
              </a:rPr>
              <a:t>General Manager,</a:t>
            </a:r>
            <a:br>
              <a:rPr lang="en-US" sz="850" dirty="0">
                <a:latin typeface="Arial" panose="020B0604020202020204" pitchFamily="34" charset="0"/>
                <a:cs typeface="Arial" panose="020B0604020202020204" pitchFamily="34" charset="0"/>
              </a:rPr>
            </a:br>
            <a:r>
              <a:rPr lang="en-US" sz="850" dirty="0">
                <a:latin typeface="Arial" panose="020B0604020202020204" pitchFamily="34" charset="0"/>
                <a:cs typeface="Arial" panose="020B0604020202020204" pitchFamily="34" charset="0"/>
              </a:rPr>
              <a:t>CMC Services</a:t>
            </a:r>
          </a:p>
        </p:txBody>
      </p:sp>
      <p:pic>
        <p:nvPicPr>
          <p:cNvPr id="1034" name="Picture 10 (L)" descr="Dr. John Lin, Ph.D., Senior VP, Bioanalytical and Biologics Services at Frontage"/>
          <p:cNvPicPr>
            <a:picLocks noChangeAspect="1" noChangeArrowheads="1"/>
          </p:cNvPicPr>
          <p:nvPr>
            <p:custDataLst>
              <p:tags r:id="rId12"/>
            </p:custDataLst>
          </p:nvPr>
        </p:nvPicPr>
        <p:blipFill rotWithShape="1">
          <a:blip r:embed="rId69" cstate="print">
            <a:extLst>
              <a:ext uri="{28A0092B-C50C-407E-A947-70E740481C1C}">
                <a14:useLocalDpi xmlns:a14="http://schemas.microsoft.com/office/drawing/2010/main" val="0"/>
              </a:ext>
            </a:extLst>
          </a:blip>
          <a:srcRect l="13968" t="2621" r="15150" b="26043"/>
          <a:stretch/>
        </p:blipFill>
        <p:spPr bwMode="gray">
          <a:xfrm>
            <a:off x="3385686" y="3981996"/>
            <a:ext cx="700621" cy="705098"/>
          </a:xfrm>
          <a:prstGeom prst="ellipse">
            <a:avLst/>
          </a:prstGeom>
          <a:noFill/>
          <a:extLst>
            <a:ext uri="{909E8E84-426E-40DD-AFC4-6F175D3DCCD1}">
              <a14:hiddenFill xmlns:a14="http://schemas.microsoft.com/office/drawing/2010/main">
                <a:solidFill>
                  <a:srgbClr val="FFFFFF"/>
                </a:solidFill>
              </a14:hiddenFill>
            </a:ext>
          </a:extLst>
        </p:spPr>
      </p:pic>
      <p:sp>
        <p:nvSpPr>
          <p:cNvPr id="71" name="Rectangle 70 (L)"/>
          <p:cNvSpPr/>
          <p:nvPr>
            <p:custDataLst>
              <p:tags r:id="rId13"/>
            </p:custDataLst>
          </p:nvPr>
        </p:nvSpPr>
        <p:spPr bwMode="gray">
          <a:xfrm>
            <a:off x="3059931" y="4694923"/>
            <a:ext cx="1352129" cy="707886"/>
          </a:xfrm>
          <a:prstGeom prst="rect">
            <a:avLst/>
          </a:prstGeom>
        </p:spPr>
        <p:txBody>
          <a:bodyPr wrap="square" lIns="41476" rIns="41476">
            <a:spAutoFit/>
          </a:bodyPr>
          <a:lstStyle/>
          <a:p>
            <a:pPr algn="ctr"/>
            <a:r>
              <a:rPr lang="en-US" sz="800" b="1" dirty="0">
                <a:latin typeface="Arial" panose="020B0604020202020204" pitchFamily="34" charset="0"/>
                <a:cs typeface="Arial" panose="020B0604020202020204" pitchFamily="34" charset="0"/>
              </a:rPr>
              <a:t>Zhongping (John) Lin, Ph.D.</a:t>
            </a:r>
          </a:p>
          <a:p>
            <a:pPr algn="ctr"/>
            <a:r>
              <a:rPr lang="en-US" sz="800" dirty="0">
                <a:latin typeface="Arial" panose="020B0604020202020204" pitchFamily="34" charset="0"/>
                <a:cs typeface="Arial" panose="020B0604020202020204" pitchFamily="34" charset="0"/>
              </a:rPr>
              <a:t>Executive Vice President,</a:t>
            </a:r>
          </a:p>
          <a:p>
            <a:pPr algn="ctr"/>
            <a:r>
              <a:rPr lang="en-US" sz="800" dirty="0">
                <a:latin typeface="Arial" panose="020B0604020202020204" pitchFamily="34" charset="0"/>
                <a:cs typeface="Arial" panose="020B0604020202020204" pitchFamily="34" charset="0"/>
              </a:rPr>
              <a:t>Bioanalytical and Biologics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Services</a:t>
            </a:r>
          </a:p>
        </p:txBody>
      </p:sp>
      <p:sp>
        <p:nvSpPr>
          <p:cNvPr id="72" name="Rectangle 71 (L)"/>
          <p:cNvSpPr/>
          <p:nvPr>
            <p:custDataLst>
              <p:tags r:id="rId14"/>
            </p:custDataLst>
          </p:nvPr>
        </p:nvSpPr>
        <p:spPr bwMode="gray">
          <a:xfrm>
            <a:off x="5946685" y="4694923"/>
            <a:ext cx="1352129" cy="650691"/>
          </a:xfrm>
          <a:prstGeom prst="rect">
            <a:avLst/>
          </a:prstGeom>
        </p:spPr>
        <p:txBody>
          <a:bodyPr wrap="square" lIns="41476" rIns="41476">
            <a:spAutoFit/>
          </a:bodyPr>
          <a:lstStyle/>
          <a:p>
            <a:pPr algn="ctr"/>
            <a:r>
              <a:rPr lang="en-US" sz="907" b="1" dirty="0">
                <a:latin typeface="Arial" panose="020B0604020202020204" pitchFamily="34" charset="0"/>
                <a:cs typeface="Arial" panose="020B0604020202020204" pitchFamily="34" charset="0"/>
              </a:rPr>
              <a:t>Abdul Mutlib, Ph.D.</a:t>
            </a:r>
          </a:p>
          <a:p>
            <a:pPr algn="ctr"/>
            <a:r>
              <a:rPr lang="en-US" sz="907" dirty="0">
                <a:latin typeface="Arial" panose="020B0604020202020204" pitchFamily="34" charset="0"/>
                <a:cs typeface="Arial" panose="020B0604020202020204" pitchFamily="34" charset="0"/>
              </a:rPr>
              <a:t>Executive Vice President, </a:t>
            </a:r>
            <a:br>
              <a:rPr lang="en-US" sz="907" dirty="0">
                <a:latin typeface="Arial" panose="020B0604020202020204" pitchFamily="34" charset="0"/>
                <a:cs typeface="Arial" panose="020B0604020202020204" pitchFamily="34" charset="0"/>
              </a:rPr>
            </a:br>
            <a:r>
              <a:rPr lang="en-US" sz="907" dirty="0">
                <a:latin typeface="Arial" panose="020B0604020202020204" pitchFamily="34" charset="0"/>
                <a:cs typeface="Arial" panose="020B0604020202020204" pitchFamily="34" charset="0"/>
              </a:rPr>
              <a:t>DMPK Services</a:t>
            </a:r>
          </a:p>
        </p:txBody>
      </p:sp>
      <p:sp>
        <p:nvSpPr>
          <p:cNvPr id="73" name="Rectangle 72 (L)"/>
          <p:cNvSpPr/>
          <p:nvPr>
            <p:custDataLst>
              <p:tags r:id="rId15"/>
            </p:custDataLst>
          </p:nvPr>
        </p:nvSpPr>
        <p:spPr bwMode="gray">
          <a:xfrm>
            <a:off x="1616554" y="4694923"/>
            <a:ext cx="1352129" cy="615553"/>
          </a:xfrm>
          <a:prstGeom prst="rect">
            <a:avLst/>
          </a:prstGeom>
        </p:spPr>
        <p:txBody>
          <a:bodyPr wrap="square" lIns="41476" rIns="41476">
            <a:spAutoFit/>
          </a:bodyPr>
          <a:lstStyle/>
          <a:p>
            <a:pPr algn="ctr"/>
            <a:r>
              <a:rPr lang="en-US" sz="850" b="1" dirty="0">
                <a:latin typeface="Arial" panose="020B0604020202020204" pitchFamily="34" charset="0"/>
                <a:cs typeface="Arial" panose="020B0604020202020204" pitchFamily="34" charset="0"/>
              </a:rPr>
              <a:t>Tianyi Zhang, Ph.D., MBA</a:t>
            </a:r>
          </a:p>
          <a:p>
            <a:pPr algn="ctr"/>
            <a:r>
              <a:rPr lang="en-US" sz="850" dirty="0">
                <a:latin typeface="Arial" panose="020B0604020202020204" pitchFamily="34" charset="0"/>
                <a:cs typeface="Arial" panose="020B0604020202020204" pitchFamily="34" charset="0"/>
              </a:rPr>
              <a:t>Executive Vice President, </a:t>
            </a:r>
            <a:br>
              <a:rPr lang="en-US" sz="850" dirty="0">
                <a:latin typeface="Arial" panose="020B0604020202020204" pitchFamily="34" charset="0"/>
                <a:cs typeface="Arial" panose="020B0604020202020204" pitchFamily="34" charset="0"/>
              </a:rPr>
            </a:br>
            <a:r>
              <a:rPr lang="en-US" sz="850" dirty="0">
                <a:latin typeface="Arial" panose="020B0604020202020204" pitchFamily="34" charset="0"/>
                <a:cs typeface="Arial" panose="020B0604020202020204" pitchFamily="34" charset="0"/>
              </a:rPr>
              <a:t>Head of China Business</a:t>
            </a:r>
          </a:p>
        </p:txBody>
      </p:sp>
      <p:pic>
        <p:nvPicPr>
          <p:cNvPr id="1036" name="Picture 12 (L)" descr="Abdul Mutlib, Ph.D., Vice President of Drug Metabolism and Pharmacokinetics at Frontage Laboratories."/>
          <p:cNvPicPr>
            <a:picLocks noChangeAspect="1" noChangeArrowheads="1"/>
          </p:cNvPicPr>
          <p:nvPr>
            <p:custDataLst>
              <p:tags r:id="rId16"/>
            </p:custDataLst>
          </p:nvPr>
        </p:nvPicPr>
        <p:blipFill rotWithShape="1">
          <a:blip r:embed="rId70">
            <a:extLst>
              <a:ext uri="{28A0092B-C50C-407E-A947-70E740481C1C}">
                <a14:useLocalDpi xmlns:a14="http://schemas.microsoft.com/office/drawing/2010/main" val="0"/>
              </a:ext>
            </a:extLst>
          </a:blip>
          <a:srcRect l="18316" t="2554" r="22057" b="37895"/>
          <a:stretch/>
        </p:blipFill>
        <p:spPr bwMode="gray">
          <a:xfrm>
            <a:off x="6269755" y="3981996"/>
            <a:ext cx="705989" cy="705098"/>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L)" descr="Screen Clipping"/>
          <p:cNvPicPr>
            <a:picLocks noChangeAspect="1"/>
          </p:cNvPicPr>
          <p:nvPr>
            <p:custDataLst>
              <p:tags r:id="rId17"/>
            </p:custDataLst>
          </p:nvPr>
        </p:nvPicPr>
        <p:blipFill rotWithShape="1">
          <a:blip r:embed="rId71" cstate="print">
            <a:clrChange>
              <a:clrFrom>
                <a:srgbClr val="FFFFFF"/>
              </a:clrFrom>
              <a:clrTo>
                <a:srgbClr val="FFFFFF">
                  <a:alpha val="0"/>
                </a:srgbClr>
              </a:clrTo>
            </a:clrChange>
            <a:extLst>
              <a:ext uri="{28A0092B-C50C-407E-A947-70E740481C1C}">
                <a14:useLocalDpi xmlns:a14="http://schemas.microsoft.com/office/drawing/2010/main" val="0"/>
              </a:ext>
            </a:extLst>
          </a:blip>
          <a:srcRect l="18419" t="8277" r="12528" b="5992"/>
          <a:stretch/>
        </p:blipFill>
        <p:spPr bwMode="gray">
          <a:xfrm>
            <a:off x="1940069" y="3981996"/>
            <a:ext cx="705098" cy="705098"/>
          </a:xfrm>
          <a:prstGeom prst="rect">
            <a:avLst/>
          </a:prstGeom>
          <a:noFill/>
          <a:ln>
            <a:noFill/>
          </a:ln>
        </p:spPr>
      </p:pic>
      <p:pic>
        <p:nvPicPr>
          <p:cNvPr id="55" name="Picture 6 (L)" descr="Dr. Zeke Li, MD, Ph.D., Senior VP, China Operations at Frontage"/>
          <p:cNvPicPr>
            <a:picLocks noChangeAspect="1" noChangeArrowheads="1"/>
          </p:cNvPicPr>
          <p:nvPr>
            <p:custDataLst>
              <p:tags r:id="rId18"/>
            </p:custDataLst>
          </p:nvPr>
        </p:nvPicPr>
        <p:blipFill rotWithShape="1">
          <a:blip r:embed="rId72">
            <a:extLst>
              <a:ext uri="{28A0092B-C50C-407E-A947-70E740481C1C}">
                <a14:useLocalDpi xmlns:a14="http://schemas.microsoft.com/office/drawing/2010/main" val="0"/>
              </a:ext>
            </a:extLst>
          </a:blip>
          <a:srcRect l="15531" t="2624" r="17722" b="30827"/>
          <a:stretch/>
        </p:blipFill>
        <p:spPr bwMode="gray">
          <a:xfrm>
            <a:off x="8012906" y="1489284"/>
            <a:ext cx="707202" cy="705098"/>
          </a:xfrm>
          <a:prstGeom prst="ellipse">
            <a:avLst/>
          </a:prstGeom>
          <a:noFill/>
          <a:extLst>
            <a:ext uri="{909E8E84-426E-40DD-AFC4-6F175D3DCCD1}">
              <a14:hiddenFill xmlns:a14="http://schemas.microsoft.com/office/drawing/2010/main">
                <a:solidFill>
                  <a:srgbClr val="FFFFFF"/>
                </a:solidFill>
              </a14:hiddenFill>
            </a:ext>
          </a:extLst>
        </p:spPr>
      </p:pic>
      <p:sp>
        <p:nvSpPr>
          <p:cNvPr id="11" name="Rectangle 10 (L)"/>
          <p:cNvSpPr/>
          <p:nvPr>
            <p:custDataLst>
              <p:tags r:id="rId19"/>
            </p:custDataLst>
          </p:nvPr>
        </p:nvSpPr>
        <p:spPr bwMode="gray">
          <a:xfrm>
            <a:off x="8779810" y="1459261"/>
            <a:ext cx="1368720" cy="371512"/>
          </a:xfrm>
          <a:prstGeom prst="rect">
            <a:avLst/>
          </a:prstGeom>
        </p:spPr>
        <p:txBody>
          <a:bodyPr wrap="square">
            <a:spAutoFit/>
          </a:bodyPr>
          <a:lstStyle/>
          <a:p>
            <a:pPr algn="ctr"/>
            <a:r>
              <a:rPr lang="en-US" altLang="en-US" sz="907" b="1" dirty="0">
                <a:latin typeface="Arial" panose="020B0604020202020204" pitchFamily="34" charset="0"/>
                <a:cs typeface="Arial" panose="020B0604020202020204" pitchFamily="34" charset="0"/>
              </a:rPr>
              <a:t>Zhihe Li, Ph.D., M.D.</a:t>
            </a:r>
          </a:p>
          <a:p>
            <a:pPr algn="ctr"/>
            <a:r>
              <a:rPr lang="en-US" altLang="en-US" sz="907" b="1" dirty="0">
                <a:latin typeface="Arial" panose="020B0604020202020204" pitchFamily="34" charset="0"/>
                <a:ea typeface="ＭＳ Ｐゴシック"/>
                <a:cs typeface="Arial" panose="020B0604020202020204" pitchFamily="34" charset="0"/>
              </a:rPr>
              <a:t>Executive Director</a:t>
            </a:r>
          </a:p>
        </p:txBody>
      </p:sp>
      <p:pic>
        <p:nvPicPr>
          <p:cNvPr id="60" name="Picture 14 (L)" descr="Image result for astrazeneca pharmaceuticals"/>
          <p:cNvPicPr>
            <a:picLocks noChangeAspect="1" noChangeArrowheads="1"/>
          </p:cNvPicPr>
          <p:nvPr>
            <p:custDataLst>
              <p:tags r:id="rId20"/>
            </p:custDataLst>
          </p:nvPr>
        </p:nvPicPr>
        <p:blipFill rotWithShape="1">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39" t="18093" r="6701" b="41438"/>
          <a:stretch/>
        </p:blipFill>
        <p:spPr bwMode="gray">
          <a:xfrm>
            <a:off x="3059208" y="5975720"/>
            <a:ext cx="1151949" cy="19868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L)" descr="Image result for Avantix Laboratories"/>
          <p:cNvPicPr>
            <a:picLocks noChangeAspect="1" noChangeArrowheads="1"/>
          </p:cNvPicPr>
          <p:nvPr>
            <p:custDataLst>
              <p:tags r:id="rId21"/>
            </p:custDataLst>
          </p:nvPr>
        </p:nvPicPr>
        <p:blipFill rotWithShape="1">
          <a:blip r:embed="rId74" cstate="print">
            <a:clrChange>
              <a:clrFrom>
                <a:srgbClr val="FCFFFD"/>
              </a:clrFrom>
              <a:clrTo>
                <a:srgbClr val="FCFFFD">
                  <a:alpha val="0"/>
                </a:srgbClr>
              </a:clrTo>
            </a:clrChange>
            <a:extLst>
              <a:ext uri="{28A0092B-C50C-407E-A947-70E740481C1C}">
                <a14:useLocalDpi xmlns:a14="http://schemas.microsoft.com/office/drawing/2010/main" val="0"/>
              </a:ext>
            </a:extLst>
          </a:blip>
          <a:srcRect l="2892" t="52297" r="6666" b="10790"/>
          <a:stretch/>
        </p:blipFill>
        <p:spPr bwMode="gray">
          <a:xfrm>
            <a:off x="3296433" y="6174406"/>
            <a:ext cx="789874" cy="3474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L)" descr="Image result for Wyeth Pharmaceuticals"/>
          <p:cNvPicPr>
            <a:picLocks noChangeAspect="1" noChangeArrowheads="1"/>
          </p:cNvPicPr>
          <p:nvPr>
            <p:custDataLst>
              <p:tags r:id="rId22"/>
            </p:custDataLst>
          </p:nvPr>
        </p:nvPicPr>
        <p:blipFill rotWithShape="1">
          <a:blip r:embed="rId75" cstate="print">
            <a:clrChange>
              <a:clrFrom>
                <a:srgbClr val="FFFFFF"/>
              </a:clrFrom>
              <a:clrTo>
                <a:srgbClr val="FFFFFF">
                  <a:alpha val="0"/>
                </a:srgbClr>
              </a:clrTo>
            </a:clrChange>
            <a:extLst>
              <a:ext uri="{28A0092B-C50C-407E-A947-70E740481C1C}">
                <a14:useLocalDpi xmlns:a14="http://schemas.microsoft.com/office/drawing/2010/main" val="0"/>
              </a:ext>
            </a:extLst>
          </a:blip>
          <a:srcRect l="8328" t="17678" r="7597" b="19106"/>
          <a:stretch/>
        </p:blipFill>
        <p:spPr bwMode="gray">
          <a:xfrm>
            <a:off x="6207159" y="5974187"/>
            <a:ext cx="842489" cy="23959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L)"/>
          <p:cNvGrpSpPr/>
          <p:nvPr>
            <p:custDataLst>
              <p:tags r:id="rId23"/>
            </p:custDataLst>
          </p:nvPr>
        </p:nvGrpSpPr>
        <p:grpSpPr bwMode="gray">
          <a:xfrm>
            <a:off x="6187543" y="6285507"/>
            <a:ext cx="911616" cy="215953"/>
            <a:chOff x="5321007" y="6689739"/>
            <a:chExt cx="1192799" cy="282561"/>
          </a:xfrm>
        </p:grpSpPr>
        <p:pic>
          <p:nvPicPr>
            <p:cNvPr id="1046" name="Picture 22" descr="Image result for Pfizer"/>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gray">
            <a:xfrm>
              <a:off x="6026632" y="6689739"/>
              <a:ext cx="487174" cy="28256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DuPont Pharmaceuticals"/>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gray">
            <a:xfrm>
              <a:off x="5321007" y="6722741"/>
              <a:ext cx="555271" cy="2165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50" name="Picture 26 (L)" descr="Image result for MPI Research"/>
          <p:cNvPicPr>
            <a:picLocks noChangeAspect="1" noChangeArrowheads="1"/>
          </p:cNvPicPr>
          <p:nvPr>
            <p:custDataLst>
              <p:tags r:id="rId24"/>
            </p:custDataLst>
          </p:nvPr>
        </p:nvPicPr>
        <p:blipFill rotWithShape="1">
          <a:blip r:embed="rId78" cstate="print">
            <a:clrChange>
              <a:clrFrom>
                <a:srgbClr val="FFFFFF"/>
              </a:clrFrom>
              <a:clrTo>
                <a:srgbClr val="FFFFFF">
                  <a:alpha val="0"/>
                </a:srgbClr>
              </a:clrTo>
            </a:clrChange>
            <a:extLst>
              <a:ext uri="{28A0092B-C50C-407E-A947-70E740481C1C}">
                <a14:useLocalDpi xmlns:a14="http://schemas.microsoft.com/office/drawing/2010/main" val="0"/>
              </a:ext>
            </a:extLst>
          </a:blip>
          <a:srcRect l="6200" t="1" r="2228" b="15885"/>
          <a:stretch/>
        </p:blipFill>
        <p:spPr bwMode="gray">
          <a:xfrm>
            <a:off x="2439706" y="6073129"/>
            <a:ext cx="448032" cy="24555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L)" descr="Image result for Pharmaceutical Product Development"/>
          <p:cNvPicPr>
            <a:picLocks noChangeAspect="1" noChangeArrowheads="1"/>
          </p:cNvPicPr>
          <p:nvPr>
            <p:custDataLst>
              <p:tags r:id="rId25"/>
            </p:custDataLst>
          </p:nvPr>
        </p:nvPicPr>
        <p:blipFill>
          <a:blip r:embed="rId79" cstate="print">
            <a:extLst>
              <a:ext uri="{28A0092B-C50C-407E-A947-70E740481C1C}">
                <a14:useLocalDpi xmlns:a14="http://schemas.microsoft.com/office/drawing/2010/main" val="0"/>
              </a:ext>
            </a:extLst>
          </a:blip>
          <a:srcRect/>
          <a:stretch>
            <a:fillRect/>
          </a:stretch>
        </p:blipFill>
        <p:spPr bwMode="gray">
          <a:xfrm>
            <a:off x="1726423" y="6124099"/>
            <a:ext cx="595358" cy="188792"/>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bwMode="gray">
          <a:xfrm>
            <a:off x="7402505" y="2548206"/>
            <a:ext cx="1534625" cy="1881988"/>
          </a:xfrm>
          <a:prstGeom prst="rect">
            <a:avLst/>
          </a:prstGeom>
          <a:solidFill>
            <a:srgbClr val="D9F2EE">
              <a:alpha val="5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pic>
        <p:nvPicPr>
          <p:cNvPr id="1038" name="Picture 14" descr="http://tigermed.net/Pic/20170104110109.jpg"/>
          <p:cNvPicPr>
            <a:picLocks noChangeArrowheads="1"/>
          </p:cNvPicPr>
          <p:nvPr/>
        </p:nvPicPr>
        <p:blipFill rotWithShape="1">
          <a:blip r:embed="rId80">
            <a:extLst>
              <a:ext uri="{28A0092B-C50C-407E-A947-70E740481C1C}">
                <a14:useLocalDpi xmlns:a14="http://schemas.microsoft.com/office/drawing/2010/main" val="0"/>
              </a:ext>
            </a:extLst>
          </a:blip>
          <a:srcRect l="2573" t="6792" r="11594" b="24248"/>
          <a:stretch/>
        </p:blipFill>
        <p:spPr bwMode="gray">
          <a:xfrm>
            <a:off x="7817269" y="2614011"/>
            <a:ext cx="705098" cy="705098"/>
          </a:xfrm>
          <a:prstGeom prst="ellipse">
            <a:avLst/>
          </a:prstGeom>
          <a:noFill/>
          <a:ln w="3175">
            <a:solidFill>
              <a:schemeClr val="bg1">
                <a:lumMod val="85000"/>
              </a:schemeClr>
            </a:solidFill>
          </a:ln>
          <a:effectLst>
            <a:outerShdw blurRad="25400" sx="102000" sy="102000" algn="ctr" rotWithShape="0">
              <a:schemeClr val="bg1">
                <a:lumMod val="85000"/>
                <a:alpha val="40000"/>
              </a:schemeClr>
            </a:outerShdw>
          </a:effectLst>
          <a:extLst>
            <a:ext uri="{909E8E84-426E-40DD-AFC4-6F175D3DCCD1}">
              <a14:hiddenFill xmlns:a14="http://schemas.microsoft.com/office/drawing/2010/main">
                <a:solidFill>
                  <a:srgbClr val="FFFFFF"/>
                </a:solidFill>
              </a14:hiddenFill>
            </a:ext>
          </a:extLst>
        </p:spPr>
      </p:pic>
      <p:sp>
        <p:nvSpPr>
          <p:cNvPr id="77" name="Rectangle 76"/>
          <p:cNvSpPr/>
          <p:nvPr/>
        </p:nvSpPr>
        <p:spPr bwMode="gray">
          <a:xfrm>
            <a:off x="7485458" y="3326908"/>
            <a:ext cx="1368720" cy="511102"/>
          </a:xfrm>
          <a:prstGeom prst="rect">
            <a:avLst/>
          </a:prstGeom>
        </p:spPr>
        <p:txBody>
          <a:bodyPr wrap="square">
            <a:spAutoFit/>
          </a:bodyPr>
          <a:lstStyle/>
          <a:p>
            <a:pPr algn="ctr"/>
            <a:r>
              <a:rPr lang="en-US" altLang="en-US" sz="907" b="1" dirty="0">
                <a:latin typeface="Arial" panose="020B0604020202020204" pitchFamily="34" charset="0"/>
                <a:cs typeface="Arial" panose="020B0604020202020204" pitchFamily="34" charset="0"/>
              </a:rPr>
              <a:t>Jun Gao</a:t>
            </a:r>
            <a:endParaRPr lang="en-US" altLang="en-US" sz="907" dirty="0">
              <a:latin typeface="Arial" panose="020B0604020202020204" pitchFamily="34" charset="0"/>
              <a:cs typeface="Arial" panose="020B0604020202020204" pitchFamily="34" charset="0"/>
            </a:endParaRPr>
          </a:p>
          <a:p>
            <a:pPr algn="ctr"/>
            <a:r>
              <a:rPr lang="en-US" altLang="en-US" sz="907" b="1" dirty="0">
                <a:latin typeface="Arial" panose="020B0604020202020204" pitchFamily="34" charset="0"/>
                <a:ea typeface="ＭＳ Ｐゴシック"/>
                <a:cs typeface="Arial" panose="020B0604020202020204" pitchFamily="34" charset="0"/>
              </a:rPr>
              <a:t>Non- Executive Director</a:t>
            </a:r>
          </a:p>
        </p:txBody>
      </p:sp>
      <p:grpSp>
        <p:nvGrpSpPr>
          <p:cNvPr id="17" name="Group 16"/>
          <p:cNvGrpSpPr/>
          <p:nvPr/>
        </p:nvGrpSpPr>
        <p:grpSpPr>
          <a:xfrm>
            <a:off x="7556044" y="3850659"/>
            <a:ext cx="1227548" cy="553613"/>
            <a:chOff x="6898681" y="4232038"/>
            <a:chExt cx="1353144" cy="610256"/>
          </a:xfrm>
        </p:grpSpPr>
        <p:pic>
          <p:nvPicPr>
            <p:cNvPr id="1056" name="Picture 32" descr="Image result for Hangzhou Tigermed"/>
            <p:cNvPicPr>
              <a:picLocks noChangeAspect="1" noChangeArrowheads="1"/>
            </p:cNvPicPr>
            <p:nvPr/>
          </p:nvPicPr>
          <p:blipFill rotWithShape="1">
            <a:blip r:embed="rId81" cstate="print">
              <a:clrChange>
                <a:clrFrom>
                  <a:srgbClr val="FFFFFF"/>
                </a:clrFrom>
                <a:clrTo>
                  <a:srgbClr val="FFFFFF">
                    <a:alpha val="0"/>
                  </a:srgbClr>
                </a:clrTo>
              </a:clrChange>
              <a:extLst>
                <a:ext uri="{28A0092B-C50C-407E-A947-70E740481C1C}">
                  <a14:useLocalDpi xmlns:a14="http://schemas.microsoft.com/office/drawing/2010/main" val="0"/>
                </a:ext>
              </a:extLst>
            </a:blip>
            <a:srcRect t="15650" b="18724"/>
            <a:stretch/>
          </p:blipFill>
          <p:spPr bwMode="gray">
            <a:xfrm>
              <a:off x="6898681" y="4232038"/>
              <a:ext cx="692111" cy="26126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小i機器人"/>
            <p:cNvPicPr>
              <a:picLocks noChangeAspect="1" noChangeArrowheads="1"/>
            </p:cNvPicPr>
            <p:nvPr/>
          </p:nvPicPr>
          <p:blipFill rotWithShape="1">
            <a:blip r:embed="rId8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078" t="28338" r="27470" b="34246"/>
            <a:stretch/>
          </p:blipFill>
          <p:spPr bwMode="gray">
            <a:xfrm>
              <a:off x="7721002" y="4267727"/>
              <a:ext cx="530823" cy="18988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Foster Wheeler AG"/>
            <p:cNvPicPr>
              <a:picLocks noChangeAspect="1" noChangeArrowheads="1"/>
            </p:cNvPicPr>
            <p:nvPr/>
          </p:nvPicPr>
          <p:blipFill>
            <a:blip r:embed="rId8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gray">
            <a:xfrm>
              <a:off x="7085489" y="4523801"/>
              <a:ext cx="318494" cy="318493"/>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pwc"/>
            <p:cNvPicPr>
              <a:picLocks noChangeAspect="1" noChangeArrowheads="1"/>
            </p:cNvPicPr>
            <p:nvPr/>
          </p:nvPicPr>
          <p:blipFill>
            <a:blip r:embed="rId8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7827166" y="4523801"/>
              <a:ext cx="318494" cy="318493"/>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Rectangle 107"/>
          <p:cNvSpPr/>
          <p:nvPr/>
        </p:nvSpPr>
        <p:spPr bwMode="gray">
          <a:xfrm>
            <a:off x="9040820" y="4503643"/>
            <a:ext cx="1534625" cy="2058614"/>
          </a:xfrm>
          <a:prstGeom prst="rect">
            <a:avLst/>
          </a:prstGeom>
          <a:solidFill>
            <a:srgbClr val="D9F2EE">
              <a:alpha val="5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81" name="Rectangle 80"/>
          <p:cNvSpPr/>
          <p:nvPr/>
        </p:nvSpPr>
        <p:spPr bwMode="gray">
          <a:xfrm>
            <a:off x="9086180" y="5282345"/>
            <a:ext cx="1443905" cy="650691"/>
          </a:xfrm>
          <a:prstGeom prst="rect">
            <a:avLst/>
          </a:prstGeom>
        </p:spPr>
        <p:txBody>
          <a:bodyPr wrap="square">
            <a:spAutoFit/>
          </a:bodyPr>
          <a:lstStyle/>
          <a:p>
            <a:pPr algn="ctr"/>
            <a:r>
              <a:rPr lang="en-US" altLang="en-US" sz="907" b="1" dirty="0">
                <a:latin typeface="Arial" panose="020B0604020202020204" pitchFamily="34" charset="0"/>
                <a:cs typeface="Arial" panose="020B0604020202020204" pitchFamily="34" charset="0"/>
              </a:rPr>
              <a:t>Jingsong Wang, Ph.D.</a:t>
            </a:r>
            <a:endParaRPr lang="en-US" altLang="en-US" sz="907" dirty="0">
              <a:latin typeface="Arial" panose="020B0604020202020204" pitchFamily="34" charset="0"/>
              <a:cs typeface="Arial" panose="020B0604020202020204" pitchFamily="34" charset="0"/>
            </a:endParaRPr>
          </a:p>
          <a:p>
            <a:pPr algn="ctr"/>
            <a:r>
              <a:rPr lang="en-US" altLang="en-US" sz="907" b="1" dirty="0">
                <a:latin typeface="Arial" panose="020B0604020202020204" pitchFamily="34" charset="0"/>
                <a:ea typeface="ＭＳ Ｐゴシック"/>
                <a:cs typeface="Arial" panose="020B0604020202020204" pitchFamily="34" charset="0"/>
              </a:rPr>
              <a:t>Independent </a:t>
            </a:r>
            <a:br>
              <a:rPr lang="en-US" altLang="en-US" sz="907" b="1" dirty="0">
                <a:latin typeface="Arial" panose="020B0604020202020204" pitchFamily="34" charset="0"/>
                <a:ea typeface="ＭＳ Ｐゴシック"/>
                <a:cs typeface="Arial" panose="020B0604020202020204" pitchFamily="34" charset="0"/>
              </a:rPr>
            </a:br>
            <a:r>
              <a:rPr lang="en-US" altLang="en-US" sz="907" b="1" dirty="0">
                <a:latin typeface="Arial" panose="020B0604020202020204" pitchFamily="34" charset="0"/>
                <a:ea typeface="ＭＳ Ｐゴシック"/>
                <a:cs typeface="Arial" panose="020B0604020202020204" pitchFamily="34" charset="0"/>
              </a:rPr>
              <a:t>Non- Executive Director</a:t>
            </a:r>
          </a:p>
        </p:txBody>
      </p:sp>
      <p:pic>
        <p:nvPicPr>
          <p:cNvPr id="1044" name="Picture 20" descr="http://www.harbourbiomed.com/images/Leader_JingsongWang.jpg"/>
          <p:cNvPicPr>
            <a:picLocks noChangeAspect="1" noChangeArrowheads="1"/>
          </p:cNvPicPr>
          <p:nvPr/>
        </p:nvPicPr>
        <p:blipFill rotWithShape="1">
          <a:blip r:embed="rId85" cstate="print">
            <a:extLst>
              <a:ext uri="{28A0092B-C50C-407E-A947-70E740481C1C}">
                <a14:useLocalDpi xmlns:a14="http://schemas.microsoft.com/office/drawing/2010/main" val="0"/>
              </a:ext>
            </a:extLst>
          </a:blip>
          <a:srcRect l="1567" r="1874"/>
          <a:stretch/>
        </p:blipFill>
        <p:spPr bwMode="gray">
          <a:xfrm>
            <a:off x="9456861" y="4569448"/>
            <a:ext cx="702543" cy="705098"/>
          </a:xfrm>
          <a:prstGeom prst="ellipse">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9347199" y="6024191"/>
            <a:ext cx="907716" cy="545865"/>
            <a:chOff x="8937551" y="6396593"/>
            <a:chExt cx="1000589" cy="601715"/>
          </a:xfrm>
        </p:grpSpPr>
        <p:pic>
          <p:nvPicPr>
            <p:cNvPr id="1086" name="Picture 62" descr="Image result for Harbour BioMed"/>
            <p:cNvPicPr>
              <a:picLocks noChangeAspect="1" noChangeArrowheads="1"/>
            </p:cNvPicPr>
            <p:nvPr/>
          </p:nvPicPr>
          <p:blipFill rotWithShape="1">
            <a:blip r:embed="rId8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370" t="34145" r="16043" b="42433"/>
            <a:stretch/>
          </p:blipFill>
          <p:spPr bwMode="gray">
            <a:xfrm>
              <a:off x="9021647" y="6396593"/>
              <a:ext cx="832397" cy="2723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Image result for Silicon Therapeutics LLC"/>
            <p:cNvPicPr>
              <a:picLocks noChangeAspect="1" noChangeArrowheads="1"/>
            </p:cNvPicPr>
            <p:nvPr/>
          </p:nvPicPr>
          <p:blipFill>
            <a:blip r:embed="rId8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8937551" y="6714808"/>
              <a:ext cx="1000589" cy="283500"/>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Rounded Rectangle 79 (L)"/>
          <p:cNvSpPr/>
          <p:nvPr>
            <p:custDataLst>
              <p:tags r:id="rId26"/>
            </p:custDataLst>
          </p:nvPr>
        </p:nvSpPr>
        <p:spPr bwMode="gray">
          <a:xfrm>
            <a:off x="1616553" y="993705"/>
            <a:ext cx="5682261" cy="248858"/>
          </a:xfrm>
          <a:prstGeom prst="roundRect">
            <a:avLst/>
          </a:prstGeom>
          <a:solidFill>
            <a:srgbClr val="1C3D6E"/>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r>
              <a:rPr lang="en-US" sz="998" b="1" dirty="0">
                <a:solidFill>
                  <a:schemeClr val="bg1"/>
                </a:solidFill>
                <a:latin typeface="Arial" panose="020B0604020202020204" pitchFamily="34" charset="0"/>
                <a:cs typeface="Arial" panose="020B0604020202020204" pitchFamily="34" charset="0"/>
              </a:rPr>
              <a:t>Highly Experienced Senior Management Team</a:t>
            </a:r>
          </a:p>
        </p:txBody>
      </p:sp>
      <p:sp>
        <p:nvSpPr>
          <p:cNvPr id="82" name="Rounded Rectangle 81 (L)"/>
          <p:cNvSpPr/>
          <p:nvPr>
            <p:custDataLst>
              <p:tags r:id="rId27"/>
            </p:custDataLst>
          </p:nvPr>
        </p:nvSpPr>
        <p:spPr bwMode="gray">
          <a:xfrm>
            <a:off x="7398356" y="993705"/>
            <a:ext cx="3177089" cy="248858"/>
          </a:xfrm>
          <a:prstGeom prst="roundRect">
            <a:avLst/>
          </a:prstGeom>
          <a:solidFill>
            <a:srgbClr val="43BEAC"/>
          </a:solidFill>
          <a:ln w="9525" cap="flat" cmpd="sng" algn="ctr">
            <a:noFill/>
            <a:prstDash val="solid"/>
            <a:round/>
            <a:headEnd type="none" w="med" len="med"/>
            <a:tailEnd type="none" w="med" len="med"/>
          </a:ln>
          <a:effectLst/>
        </p:spPr>
        <p:txBody>
          <a:bodyPr vert="horz" wrap="square" lIns="0" tIns="41476" rIns="0" bIns="41476" numCol="1" rtlCol="0" anchor="ctr" anchorCtr="0" compatLnSpc="1">
            <a:prstTxWarp prst="textNoShape">
              <a:avLst/>
            </a:prstTxWarp>
          </a:bodyPr>
          <a:lstStyle/>
          <a:p>
            <a:pPr algn="ctr"/>
            <a:r>
              <a:rPr lang="en-US" sz="998" b="1" dirty="0">
                <a:latin typeface="Arial" panose="020B0604020202020204" pitchFamily="34" charset="0"/>
                <a:cs typeface="Arial" panose="020B0604020202020204" pitchFamily="34" charset="0"/>
              </a:rPr>
              <a:t>Reputable Board Members Offering Longstanding Support</a:t>
            </a:r>
          </a:p>
        </p:txBody>
      </p:sp>
      <p:pic>
        <p:nvPicPr>
          <p:cNvPr id="39" name="Picture 10 (L)" descr="Image result for novadel pharma logo"/>
          <p:cNvPicPr>
            <a:picLocks noChangeAspect="1" noChangeArrowheads="1"/>
          </p:cNvPicPr>
          <p:nvPr>
            <p:custDataLst>
              <p:tags r:id="rId28"/>
            </p:custDataLst>
          </p:nvPr>
        </p:nvPicPr>
        <p:blipFill rotWithShape="1">
          <a:blip r:embed="rId88">
            <a:clrChange>
              <a:clrFrom>
                <a:srgbClr val="FFFFFF"/>
              </a:clrFrom>
              <a:clrTo>
                <a:srgbClr val="FFFFFF">
                  <a:alpha val="0"/>
                </a:srgbClr>
              </a:clrTo>
            </a:clrChange>
            <a:extLst>
              <a:ext uri="{28A0092B-C50C-407E-A947-70E740481C1C}">
                <a14:useLocalDpi xmlns:a14="http://schemas.microsoft.com/office/drawing/2010/main" val="0"/>
              </a:ext>
            </a:extLst>
          </a:blip>
          <a:srcRect l="11119" t="40912" r="13255" b="37525"/>
          <a:stretch/>
        </p:blipFill>
        <p:spPr bwMode="gray">
          <a:xfrm>
            <a:off x="4714416" y="6293173"/>
            <a:ext cx="865165" cy="2466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L)"/>
          <p:cNvPicPr>
            <a:picLocks noChangeAspect="1"/>
          </p:cNvPicPr>
          <p:nvPr>
            <p:custDataLst>
              <p:tags r:id="rId29"/>
            </p:custDataLst>
          </p:nvPr>
        </p:nvPicPr>
        <p:blipFill>
          <a:blip r:embed="rId89" cstate="print">
            <a:extLst>
              <a:ext uri="{28A0092B-C50C-407E-A947-70E740481C1C}">
                <a14:useLocalDpi xmlns:a14="http://schemas.microsoft.com/office/drawing/2010/main" val="0"/>
              </a:ext>
            </a:extLst>
          </a:blip>
          <a:stretch>
            <a:fillRect/>
          </a:stretch>
        </p:blipFill>
        <p:spPr bwMode="gray">
          <a:xfrm>
            <a:off x="1847986" y="6393484"/>
            <a:ext cx="873008" cy="172190"/>
          </a:xfrm>
          <a:prstGeom prst="rect">
            <a:avLst/>
          </a:prstGeom>
        </p:spPr>
      </p:pic>
      <p:sp>
        <p:nvSpPr>
          <p:cNvPr id="107" name="Rectangle 106"/>
          <p:cNvSpPr/>
          <p:nvPr/>
        </p:nvSpPr>
        <p:spPr bwMode="gray">
          <a:xfrm>
            <a:off x="7402505" y="4503643"/>
            <a:ext cx="1534625" cy="2058614"/>
          </a:xfrm>
          <a:prstGeom prst="rect">
            <a:avLst/>
          </a:prstGeom>
          <a:solidFill>
            <a:srgbClr val="D9F2EE">
              <a:alpha val="5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79" name="Rectangle 78"/>
          <p:cNvSpPr/>
          <p:nvPr/>
        </p:nvSpPr>
        <p:spPr bwMode="gray">
          <a:xfrm>
            <a:off x="7485458" y="5282346"/>
            <a:ext cx="1451672" cy="650691"/>
          </a:xfrm>
          <a:prstGeom prst="rect">
            <a:avLst/>
          </a:prstGeom>
        </p:spPr>
        <p:txBody>
          <a:bodyPr wrap="square">
            <a:spAutoFit/>
          </a:bodyPr>
          <a:lstStyle/>
          <a:p>
            <a:pPr algn="ctr"/>
            <a:r>
              <a:rPr lang="en-US" altLang="en-US" sz="907" b="1" dirty="0">
                <a:latin typeface="Arial" panose="020B0604020202020204" pitchFamily="34" charset="0"/>
                <a:cs typeface="Arial" panose="020B0604020202020204" pitchFamily="34" charset="0"/>
              </a:rPr>
              <a:t>Erhfei Liu</a:t>
            </a:r>
            <a:endParaRPr lang="en-US" altLang="en-US" sz="907" dirty="0">
              <a:latin typeface="Arial" panose="020B0604020202020204" pitchFamily="34" charset="0"/>
              <a:cs typeface="Arial" panose="020B0604020202020204" pitchFamily="34" charset="0"/>
            </a:endParaRPr>
          </a:p>
          <a:p>
            <a:pPr algn="ctr"/>
            <a:r>
              <a:rPr lang="en-US" altLang="en-US" sz="800" b="1" dirty="0">
                <a:latin typeface="Arial" panose="020B0604020202020204" pitchFamily="34" charset="0"/>
                <a:ea typeface="ＭＳ Ｐゴシック"/>
                <a:cs typeface="Arial" panose="020B0604020202020204" pitchFamily="34" charset="0"/>
              </a:rPr>
              <a:t>Independent</a:t>
            </a:r>
            <a:r>
              <a:rPr lang="en-US" altLang="en-US" sz="907" b="1" dirty="0">
                <a:latin typeface="Arial" panose="020B0604020202020204" pitchFamily="34" charset="0"/>
                <a:ea typeface="ＭＳ Ｐゴシック"/>
                <a:cs typeface="Arial" panose="020B0604020202020204" pitchFamily="34" charset="0"/>
              </a:rPr>
              <a:t> </a:t>
            </a:r>
            <a:br>
              <a:rPr lang="en-US" altLang="en-US" sz="907" b="1" dirty="0">
                <a:latin typeface="Arial" panose="020B0604020202020204" pitchFamily="34" charset="0"/>
                <a:ea typeface="ＭＳ Ｐゴシック"/>
                <a:cs typeface="Arial" panose="020B0604020202020204" pitchFamily="34" charset="0"/>
              </a:rPr>
            </a:br>
            <a:r>
              <a:rPr lang="en-US" altLang="en-US" sz="907" b="1" dirty="0">
                <a:latin typeface="Arial" panose="020B0604020202020204" pitchFamily="34" charset="0"/>
                <a:ea typeface="ＭＳ Ｐゴシック"/>
                <a:cs typeface="Arial" panose="020B0604020202020204" pitchFamily="34" charset="0"/>
              </a:rPr>
              <a:t>Non- Executive Director</a:t>
            </a:r>
          </a:p>
        </p:txBody>
      </p:sp>
      <p:pic>
        <p:nvPicPr>
          <p:cNvPr id="1042" name="Picture 18" descr="Image result for 刘二飞"/>
          <p:cNvPicPr>
            <a:picLocks noChangeAspect="1" noChangeArrowheads="1"/>
          </p:cNvPicPr>
          <p:nvPr/>
        </p:nvPicPr>
        <p:blipFill rotWithShape="1">
          <a:blip r:embed="rId90">
            <a:extLst>
              <a:ext uri="{28A0092B-C50C-407E-A947-70E740481C1C}">
                <a14:useLocalDpi xmlns:a14="http://schemas.microsoft.com/office/drawing/2010/main" val="0"/>
              </a:ext>
            </a:extLst>
          </a:blip>
          <a:srcRect t="5607" b="27450"/>
          <a:stretch/>
        </p:blipFill>
        <p:spPr bwMode="gray">
          <a:xfrm>
            <a:off x="7817922" y="4569448"/>
            <a:ext cx="703793" cy="705098"/>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580755" y="5993593"/>
            <a:ext cx="1261077" cy="503159"/>
            <a:chOff x="6879976" y="6337300"/>
            <a:chExt cx="1503860" cy="600028"/>
          </a:xfrm>
        </p:grpSpPr>
        <p:pic>
          <p:nvPicPr>
            <p:cNvPr id="1082" name="Picture 58" descr="Image result for Cindat Capital Management"/>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gray">
            <a:xfrm>
              <a:off x="6960510" y="6767070"/>
              <a:ext cx="1342793" cy="170258"/>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Related image"/>
            <p:cNvPicPr>
              <a:picLocks noChangeAspect="1" noChangeArrowheads="1"/>
            </p:cNvPicPr>
            <p:nvPr/>
          </p:nvPicPr>
          <p:blipFill>
            <a:blip r:embed="rId9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7994460" y="6337300"/>
              <a:ext cx="389376" cy="389376"/>
            </a:xfrm>
            <a:prstGeom prst="rect">
              <a:avLst/>
            </a:prstGeom>
            <a:noFill/>
            <a:extLst>
              <a:ext uri="{909E8E84-426E-40DD-AFC4-6F175D3DCCD1}">
                <a14:hiddenFill xmlns:a14="http://schemas.microsoft.com/office/drawing/2010/main">
                  <a:solidFill>
                    <a:srgbClr val="FFFFFF"/>
                  </a:solidFill>
                </a14:hiddenFill>
              </a:ext>
            </a:extLst>
          </p:spPr>
        </p:pic>
        <p:pic>
          <p:nvPicPr>
            <p:cNvPr id="113" name="Bank of America Merrill Lynch logo (L)" descr="GBAM_signature_R20,G22,B84.wmf"/>
            <p:cNvPicPr>
              <a:picLocks noChangeAspect="1"/>
            </p:cNvPicPr>
            <p:nvPr>
              <p:custDataLst>
                <p:tags r:id="rId65"/>
              </p:custDataLst>
            </p:nvPr>
          </p:nvPicPr>
          <p:blipFill>
            <a:blip r:embed="rId93" cstate="print"/>
            <a:stretch>
              <a:fillRect/>
            </a:stretch>
          </p:blipFill>
          <p:spPr bwMode="gray">
            <a:xfrm>
              <a:off x="6879976" y="6392318"/>
              <a:ext cx="1019424" cy="263309"/>
            </a:xfrm>
            <a:prstGeom prst="rect">
              <a:avLst/>
            </a:prstGeom>
            <a:ln w="3175">
              <a:noFill/>
            </a:ln>
          </p:spPr>
        </p:pic>
      </p:grpSp>
      <p:sp>
        <p:nvSpPr>
          <p:cNvPr id="118" name="Rectangle 117"/>
          <p:cNvSpPr/>
          <p:nvPr/>
        </p:nvSpPr>
        <p:spPr bwMode="gray">
          <a:xfrm>
            <a:off x="9040820" y="2548206"/>
            <a:ext cx="1534625" cy="1881988"/>
          </a:xfrm>
          <a:prstGeom prst="rect">
            <a:avLst/>
          </a:prstGeom>
          <a:solidFill>
            <a:srgbClr val="D9F2EE">
              <a:alpha val="5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sp>
        <p:nvSpPr>
          <p:cNvPr id="78" name="Rectangle 77"/>
          <p:cNvSpPr/>
          <p:nvPr/>
        </p:nvSpPr>
        <p:spPr bwMode="gray">
          <a:xfrm>
            <a:off x="9020083" y="3326908"/>
            <a:ext cx="1534625" cy="511102"/>
          </a:xfrm>
          <a:prstGeom prst="rect">
            <a:avLst/>
          </a:prstGeom>
        </p:spPr>
        <p:txBody>
          <a:bodyPr wrap="square">
            <a:spAutoFit/>
          </a:bodyPr>
          <a:lstStyle/>
          <a:p>
            <a:pPr algn="ctr"/>
            <a:r>
              <a:rPr lang="en-US" altLang="en-US" sz="907" b="1" dirty="0">
                <a:latin typeface="Arial" panose="020B0604020202020204" pitchFamily="34" charset="0"/>
                <a:cs typeface="Arial" panose="020B0604020202020204" pitchFamily="34" charset="0"/>
              </a:rPr>
              <a:t>Yifan Li</a:t>
            </a:r>
          </a:p>
          <a:p>
            <a:pPr algn="ctr"/>
            <a:r>
              <a:rPr lang="en-US" altLang="en-US" sz="907" b="1" dirty="0">
                <a:latin typeface="Arial" panose="020B0604020202020204" pitchFamily="34" charset="0"/>
                <a:ea typeface="ＭＳ Ｐゴシック"/>
                <a:cs typeface="Arial" panose="020B0604020202020204" pitchFamily="34" charset="0"/>
              </a:rPr>
              <a:t>Independent </a:t>
            </a:r>
            <a:br>
              <a:rPr lang="en-US" altLang="en-US" sz="907" b="1" dirty="0">
                <a:latin typeface="Arial" panose="020B0604020202020204" pitchFamily="34" charset="0"/>
                <a:ea typeface="ＭＳ Ｐゴシック"/>
                <a:cs typeface="Arial" panose="020B0604020202020204" pitchFamily="34" charset="0"/>
              </a:rPr>
            </a:br>
            <a:r>
              <a:rPr lang="en-US" altLang="en-US" sz="907" b="1" dirty="0">
                <a:latin typeface="Arial" panose="020B0604020202020204" pitchFamily="34" charset="0"/>
                <a:ea typeface="ＭＳ Ｐゴシック"/>
                <a:cs typeface="Arial" panose="020B0604020202020204" pitchFamily="34" charset="0"/>
              </a:rPr>
              <a:t>Non- Executive Director</a:t>
            </a:r>
          </a:p>
        </p:txBody>
      </p:sp>
      <p:pic>
        <p:nvPicPr>
          <p:cNvPr id="1040" name="Picture 16" descr="Image result for 李軼梵"/>
          <p:cNvPicPr>
            <a:picLocks noChangeAspect="1" noChangeArrowheads="1"/>
          </p:cNvPicPr>
          <p:nvPr/>
        </p:nvPicPr>
        <p:blipFill rotWithShape="1">
          <a:blip r:embed="rId94">
            <a:extLst>
              <a:ext uri="{28A0092B-C50C-407E-A947-70E740481C1C}">
                <a14:useLocalDpi xmlns:a14="http://schemas.microsoft.com/office/drawing/2010/main" val="0"/>
              </a:ext>
            </a:extLst>
          </a:blip>
          <a:srcRect l="15589" t="1658" r="25892" b="39417"/>
          <a:stretch/>
        </p:blipFill>
        <p:spPr bwMode="gray">
          <a:xfrm>
            <a:off x="9454839" y="2614011"/>
            <a:ext cx="706590" cy="705098"/>
          </a:xfrm>
          <a:prstGeom prst="ellipse">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bwMode="gray">
          <a:xfrm>
            <a:off x="9158074" y="3895592"/>
            <a:ext cx="1169658" cy="284505"/>
            <a:chOff x="8655644" y="4483846"/>
            <a:chExt cx="1430420" cy="347932"/>
          </a:xfrm>
        </p:grpSpPr>
        <p:pic>
          <p:nvPicPr>
            <p:cNvPr id="1064" name="Picture 40" descr="Image result for 浙江吉利"/>
            <p:cNvPicPr>
              <a:picLocks noChangeAspect="1" noChangeArrowheads="1"/>
            </p:cNvPicPr>
            <p:nvPr/>
          </p:nvPicPr>
          <p:blipFill rotWithShape="1">
            <a:blip r:embed="rId95" cstate="print">
              <a:clrChange>
                <a:clrFrom>
                  <a:srgbClr val="FEFEFC"/>
                </a:clrFrom>
                <a:clrTo>
                  <a:srgbClr val="FEFEFC">
                    <a:alpha val="0"/>
                  </a:srgbClr>
                </a:clrTo>
              </a:clrChange>
              <a:extLst>
                <a:ext uri="{28A0092B-C50C-407E-A947-70E740481C1C}">
                  <a14:useLocalDpi xmlns:a14="http://schemas.microsoft.com/office/drawing/2010/main" val="0"/>
                </a:ext>
              </a:extLst>
            </a:blip>
            <a:srcRect l="14162" t="45361" r="14855" b="19670"/>
            <a:stretch/>
          </p:blipFill>
          <p:spPr bwMode="gray">
            <a:xfrm>
              <a:off x="8655644" y="4578198"/>
              <a:ext cx="829222" cy="2112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bwMode="gray">
            <a:xfrm>
              <a:off x="9738132" y="4483846"/>
              <a:ext cx="347932" cy="347932"/>
            </a:xfrm>
            <a:prstGeom prst="rect">
              <a:avLst/>
            </a:prstGeom>
          </p:spPr>
        </p:pic>
      </p:grpSp>
      <p:sp>
        <p:nvSpPr>
          <p:cNvPr id="97" name="Topic Heading (L)"/>
          <p:cNvSpPr txBox="1">
            <a:spLocks noChangeArrowheads="1"/>
          </p:cNvSpPr>
          <p:nvPr>
            <p:custDataLst>
              <p:tags r:id="rId30"/>
            </p:custDataLst>
          </p:nvPr>
        </p:nvSpPr>
        <p:spPr bwMode="gray">
          <a:xfrm>
            <a:off x="4503308" y="5385504"/>
            <a:ext cx="1352129" cy="452275"/>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More than 22 years  pharmaceutical development experience</a:t>
            </a:r>
          </a:p>
        </p:txBody>
      </p:sp>
      <p:sp>
        <p:nvSpPr>
          <p:cNvPr id="100" name="Topic Heading (L)"/>
          <p:cNvSpPr txBox="1">
            <a:spLocks noChangeArrowheads="1"/>
          </p:cNvSpPr>
          <p:nvPr>
            <p:custDataLst>
              <p:tags r:id="rId31"/>
            </p:custDataLst>
          </p:nvPr>
        </p:nvSpPr>
        <p:spPr bwMode="gray">
          <a:xfrm>
            <a:off x="3159278" y="5331414"/>
            <a:ext cx="1306603" cy="731454"/>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Over 20 years experience;</a:t>
            </a:r>
          </a:p>
          <a:p>
            <a:pPr eaLnBrk="1" hangingPunct="1">
              <a:buSzPct val="80000"/>
            </a:pPr>
            <a:r>
              <a:rPr lang="en-US" altLang="en-US" sz="907" dirty="0">
                <a:latin typeface="Arial" panose="020B0604020202020204" pitchFamily="34" charset="0"/>
                <a:ea typeface="ＭＳ Ｐゴシック"/>
                <a:cs typeface="Arial" panose="020B0604020202020204" pitchFamily="34" charset="0"/>
              </a:rPr>
              <a:t>contribution to over 40 publications and 8 book chapters</a:t>
            </a:r>
          </a:p>
        </p:txBody>
      </p:sp>
      <p:sp>
        <p:nvSpPr>
          <p:cNvPr id="101" name="Topic Heading (L)"/>
          <p:cNvSpPr txBox="1">
            <a:spLocks noChangeArrowheads="1"/>
          </p:cNvSpPr>
          <p:nvPr>
            <p:custDataLst>
              <p:tags r:id="rId32"/>
            </p:custDataLst>
          </p:nvPr>
        </p:nvSpPr>
        <p:spPr bwMode="gray">
          <a:xfrm>
            <a:off x="1616554" y="5349080"/>
            <a:ext cx="1352129" cy="591864"/>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Over 20 years experience in drug analysis; published over 60 papers and reports </a:t>
            </a:r>
          </a:p>
        </p:txBody>
      </p:sp>
      <p:sp>
        <p:nvSpPr>
          <p:cNvPr id="102" name="Topic Heading (L)"/>
          <p:cNvSpPr txBox="1">
            <a:spLocks noChangeArrowheads="1"/>
          </p:cNvSpPr>
          <p:nvPr>
            <p:custDataLst>
              <p:tags r:id="rId33"/>
            </p:custDataLst>
          </p:nvPr>
        </p:nvSpPr>
        <p:spPr bwMode="gray">
          <a:xfrm>
            <a:off x="5946685" y="5349080"/>
            <a:ext cx="1352129" cy="591864"/>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Over 20 years experience in drug metabolism and analytical chemistry</a:t>
            </a:r>
          </a:p>
        </p:txBody>
      </p:sp>
      <p:pic>
        <p:nvPicPr>
          <p:cNvPr id="5" name="Picture 4" descr="Image result for Chinese Academy of Science logo"/>
          <p:cNvPicPr>
            <a:picLocks noChangeAspect="1" noChangeArrowheads="1"/>
          </p:cNvPicPr>
          <p:nvPr/>
        </p:nvPicPr>
        <p:blipFill>
          <a:blip r:embed="rId97" cstate="print">
            <a:extLst>
              <a:ext uri="{28A0092B-C50C-407E-A947-70E740481C1C}">
                <a14:useLocalDpi xmlns:a14="http://schemas.microsoft.com/office/drawing/2010/main" val="0"/>
              </a:ext>
            </a:extLst>
          </a:blip>
          <a:srcRect/>
          <a:stretch>
            <a:fillRect/>
          </a:stretch>
        </p:blipFill>
        <p:spPr bwMode="gray">
          <a:xfrm flipH="1">
            <a:off x="4956445" y="5940944"/>
            <a:ext cx="310057" cy="306145"/>
          </a:xfrm>
          <a:prstGeom prst="rect">
            <a:avLst/>
          </a:prstGeom>
          <a:noFill/>
          <a:extLst>
            <a:ext uri="{909E8E84-426E-40DD-AFC4-6F175D3DCCD1}">
              <a14:hiddenFill xmlns:a14="http://schemas.microsoft.com/office/drawing/2010/main">
                <a:solidFill>
                  <a:srgbClr val="FFFFFF"/>
                </a:solidFill>
              </a14:hiddenFill>
            </a:ext>
          </a:extLst>
        </p:spPr>
      </p:pic>
      <p:sp>
        <p:nvSpPr>
          <p:cNvPr id="103" name="Line 431"/>
          <p:cNvSpPr>
            <a:spLocks noChangeShapeType="1"/>
          </p:cNvSpPr>
          <p:nvPr>
            <p:custDataLst>
              <p:tags r:id="rId34"/>
            </p:custDataLst>
          </p:nvPr>
        </p:nvSpPr>
        <p:spPr bwMode="gray">
          <a:xfrm>
            <a:off x="1711949" y="5336118"/>
            <a:ext cx="1161338"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05" name="Line 431"/>
          <p:cNvSpPr>
            <a:spLocks noChangeShapeType="1"/>
          </p:cNvSpPr>
          <p:nvPr>
            <p:custDataLst>
              <p:tags r:id="rId35"/>
            </p:custDataLst>
          </p:nvPr>
        </p:nvSpPr>
        <p:spPr bwMode="gray">
          <a:xfrm>
            <a:off x="4598704" y="5336118"/>
            <a:ext cx="1161338"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06" name="Line 431"/>
          <p:cNvSpPr>
            <a:spLocks noChangeShapeType="1"/>
          </p:cNvSpPr>
          <p:nvPr>
            <p:custDataLst>
              <p:tags r:id="rId36"/>
            </p:custDataLst>
          </p:nvPr>
        </p:nvSpPr>
        <p:spPr bwMode="gray">
          <a:xfrm>
            <a:off x="3155326" y="5336118"/>
            <a:ext cx="1161338"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10" name="Line 431"/>
          <p:cNvSpPr>
            <a:spLocks noChangeShapeType="1"/>
          </p:cNvSpPr>
          <p:nvPr>
            <p:custDataLst>
              <p:tags r:id="rId37"/>
            </p:custDataLst>
          </p:nvPr>
        </p:nvSpPr>
        <p:spPr bwMode="gray">
          <a:xfrm>
            <a:off x="6042081" y="5336118"/>
            <a:ext cx="1161338"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grpSp>
        <p:nvGrpSpPr>
          <p:cNvPr id="2" name="Group 1"/>
          <p:cNvGrpSpPr/>
          <p:nvPr/>
        </p:nvGrpSpPr>
        <p:grpSpPr>
          <a:xfrm>
            <a:off x="3545204" y="1313418"/>
            <a:ext cx="1824960" cy="2488581"/>
            <a:chOff x="408146" y="1447799"/>
            <a:chExt cx="2011680" cy="2743200"/>
          </a:xfrm>
        </p:grpSpPr>
        <p:sp>
          <p:nvSpPr>
            <p:cNvPr id="18" name="Rectangle 17 (L)"/>
            <p:cNvSpPr/>
            <p:nvPr>
              <p:custDataLst>
                <p:tags r:id="rId58"/>
              </p:custDataLst>
            </p:nvPr>
          </p:nvSpPr>
          <p:spPr bwMode="gray">
            <a:xfrm>
              <a:off x="408146" y="1447799"/>
              <a:ext cx="2011680" cy="2743200"/>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pic>
          <p:nvPicPr>
            <p:cNvPr id="1030" name="Picture 6 (L)" descr="Dr. Zeke Li, MD, Ph.D., Senior VP, China Operations at Frontage"/>
            <p:cNvPicPr>
              <a:picLocks noChangeAspect="1" noChangeArrowheads="1"/>
            </p:cNvPicPr>
            <p:nvPr>
              <p:custDataLst>
                <p:tags r:id="rId59"/>
              </p:custDataLst>
            </p:nvPr>
          </p:nvPicPr>
          <p:blipFill rotWithShape="1">
            <a:blip r:embed="rId72">
              <a:extLst>
                <a:ext uri="{28A0092B-C50C-407E-A947-70E740481C1C}">
                  <a14:useLocalDpi xmlns:a14="http://schemas.microsoft.com/office/drawing/2010/main" val="0"/>
                </a:ext>
              </a:extLst>
            </a:blip>
            <a:srcRect l="15531" t="2624" r="17722" b="30827"/>
            <a:stretch/>
          </p:blipFill>
          <p:spPr bwMode="gray">
            <a:xfrm>
              <a:off x="465296" y="1531620"/>
              <a:ext cx="779560" cy="777240"/>
            </a:xfrm>
            <a:prstGeom prst="ellipse">
              <a:avLst/>
            </a:prstGeom>
            <a:noFill/>
            <a:extLst>
              <a:ext uri="{909E8E84-426E-40DD-AFC4-6F175D3DCCD1}">
                <a14:hiddenFill xmlns:a14="http://schemas.microsoft.com/office/drawing/2010/main">
                  <a:solidFill>
                    <a:srgbClr val="FFFFFF"/>
                  </a:solidFill>
                </a14:hiddenFill>
              </a:ext>
            </a:extLst>
          </p:spPr>
        </p:pic>
        <p:sp>
          <p:nvSpPr>
            <p:cNvPr id="41" name="Topic Heading (L)"/>
            <p:cNvSpPr txBox="1">
              <a:spLocks noChangeArrowheads="1"/>
            </p:cNvSpPr>
            <p:nvPr>
              <p:custDataLst>
                <p:tags r:id="rId60"/>
              </p:custDataLst>
            </p:nvPr>
          </p:nvSpPr>
          <p:spPr bwMode="gray">
            <a:xfrm>
              <a:off x="470069" y="2393138"/>
              <a:ext cx="1887837" cy="1267907"/>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Dr. Li is responsible for corporate strategies and global operations. He has over 20 years experience in the pharmaceutical industry and he received his Ph.D. in </a:t>
              </a:r>
              <a:r>
                <a:rPr lang="en-US" sz="907" dirty="0">
                  <a:latin typeface="Arial" panose="020B0604020202020204" pitchFamily="34" charset="0"/>
                  <a:cs typeface="Arial" panose="020B0604020202020204" pitchFamily="34" charset="0"/>
                </a:rPr>
                <a:t>Pathology from McGill University in Canada</a:t>
              </a:r>
              <a:endParaRPr lang="en-US" altLang="en-US" sz="907" dirty="0">
                <a:latin typeface="Arial" panose="020B0604020202020204" pitchFamily="34" charset="0"/>
                <a:ea typeface="ＭＳ Ｐゴシック"/>
                <a:cs typeface="Arial" panose="020B0604020202020204" pitchFamily="34" charset="0"/>
              </a:endParaRPr>
            </a:p>
          </p:txBody>
        </p:sp>
        <p:sp>
          <p:nvSpPr>
            <p:cNvPr id="58" name="Rectangle 57 (L)"/>
            <p:cNvSpPr/>
            <p:nvPr>
              <p:custDataLst>
                <p:tags r:id="rId61"/>
              </p:custDataLst>
            </p:nvPr>
          </p:nvSpPr>
          <p:spPr bwMode="gray">
            <a:xfrm>
              <a:off x="1247775" y="1531620"/>
              <a:ext cx="1172051" cy="717266"/>
            </a:xfrm>
            <a:prstGeom prst="rect">
              <a:avLst/>
            </a:prstGeom>
          </p:spPr>
          <p:txBody>
            <a:bodyPr wrap="square" lIns="41476" rIns="41476">
              <a:spAutoFit/>
            </a:bodyPr>
            <a:lstStyle/>
            <a:p>
              <a:r>
                <a:rPr lang="en-US" altLang="en-US" sz="907" b="1" dirty="0">
                  <a:latin typeface="Arial" panose="020B0604020202020204" pitchFamily="34" charset="0"/>
                  <a:cs typeface="Arial" panose="020B0604020202020204" pitchFamily="34" charset="0"/>
                </a:rPr>
                <a:t>Zhihe Li, Ph.D., M.D.</a:t>
              </a:r>
              <a:endParaRPr lang="en-US" altLang="en-US" sz="907" dirty="0">
                <a:latin typeface="Arial" panose="020B0604020202020204" pitchFamily="34" charset="0"/>
                <a:cs typeface="Arial" panose="020B0604020202020204" pitchFamily="34" charset="0"/>
              </a:endParaRPr>
            </a:p>
            <a:p>
              <a:r>
                <a:rPr lang="en-US" altLang="en-US" sz="907" b="1" dirty="0">
                  <a:latin typeface="Arial" panose="020B0604020202020204" pitchFamily="34" charset="0"/>
                  <a:ea typeface="ＭＳ Ｐゴシック"/>
                  <a:cs typeface="Arial" panose="020B0604020202020204" pitchFamily="34" charset="0"/>
                </a:rPr>
                <a:t>Chief Executive Officer</a:t>
              </a:r>
            </a:p>
          </p:txBody>
        </p:sp>
        <p:pic>
          <p:nvPicPr>
            <p:cNvPr id="3" name="Picture 2 (L)" descr="Image result for j&amp;J logo"/>
            <p:cNvPicPr>
              <a:picLocks noChangeAspect="1" noChangeArrowheads="1"/>
            </p:cNvPicPr>
            <p:nvPr>
              <p:custDataLst>
                <p:tags r:id="rId62"/>
              </p:custDataLst>
            </p:nvPr>
          </p:nvPicPr>
          <p:blipFill>
            <a:blip r:embed="rId98" cstate="print">
              <a:extLst>
                <a:ext uri="{28A0092B-C50C-407E-A947-70E740481C1C}">
                  <a14:useLocalDpi xmlns:a14="http://schemas.microsoft.com/office/drawing/2010/main" val="0"/>
                </a:ext>
              </a:extLst>
            </a:blip>
            <a:srcRect/>
            <a:stretch>
              <a:fillRect/>
            </a:stretch>
          </p:blipFill>
          <p:spPr bwMode="gray">
            <a:xfrm>
              <a:off x="509557" y="3857586"/>
              <a:ext cx="919660" cy="1864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L)" descr="Image result for valentis"/>
            <p:cNvPicPr>
              <a:picLocks noChangeAspect="1" noChangeArrowheads="1"/>
            </p:cNvPicPr>
            <p:nvPr>
              <p:custDataLst>
                <p:tags r:id="rId63"/>
              </p:custDataLst>
            </p:nvPr>
          </p:nvPicPr>
          <p:blipFill>
            <a:blip r:embed="rId9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1514941" y="3851144"/>
              <a:ext cx="803475" cy="199300"/>
            </a:xfrm>
            <a:prstGeom prst="rect">
              <a:avLst/>
            </a:prstGeom>
            <a:noFill/>
            <a:extLst>
              <a:ext uri="{909E8E84-426E-40DD-AFC4-6F175D3DCCD1}">
                <a14:hiddenFill xmlns:a14="http://schemas.microsoft.com/office/drawing/2010/main">
                  <a:solidFill>
                    <a:srgbClr val="FFFFFF"/>
                  </a:solidFill>
                </a14:hiddenFill>
              </a:ext>
            </a:extLst>
          </p:spPr>
        </p:pic>
        <p:sp>
          <p:nvSpPr>
            <p:cNvPr id="104" name="Line 431"/>
            <p:cNvSpPr>
              <a:spLocks noChangeShapeType="1"/>
            </p:cNvSpPr>
            <p:nvPr>
              <p:custDataLst>
                <p:tags r:id="rId64"/>
              </p:custDataLst>
            </p:nvPr>
          </p:nvSpPr>
          <p:spPr bwMode="gray">
            <a:xfrm>
              <a:off x="511429" y="2386406"/>
              <a:ext cx="1805114"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grpSp>
      <p:sp>
        <p:nvSpPr>
          <p:cNvPr id="111" name="Line 431"/>
          <p:cNvSpPr>
            <a:spLocks noChangeShapeType="1"/>
          </p:cNvSpPr>
          <p:nvPr>
            <p:custDataLst>
              <p:tags r:id="rId38"/>
            </p:custDataLst>
          </p:nvPr>
        </p:nvSpPr>
        <p:spPr bwMode="gray">
          <a:xfrm>
            <a:off x="3638900" y="2164905"/>
            <a:ext cx="1637567"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grpSp>
        <p:nvGrpSpPr>
          <p:cNvPr id="4" name="Group 3"/>
          <p:cNvGrpSpPr/>
          <p:nvPr/>
        </p:nvGrpSpPr>
        <p:grpSpPr>
          <a:xfrm>
            <a:off x="1595080" y="1313418"/>
            <a:ext cx="1852177" cy="2488581"/>
            <a:chOff x="4660106" y="1447799"/>
            <a:chExt cx="2041682" cy="2743200"/>
          </a:xfrm>
        </p:grpSpPr>
        <p:sp>
          <p:nvSpPr>
            <p:cNvPr id="92" name="Rectangle 91 (L)"/>
            <p:cNvSpPr/>
            <p:nvPr>
              <p:custDataLst>
                <p:tags r:id="rId53"/>
              </p:custDataLst>
            </p:nvPr>
          </p:nvSpPr>
          <p:spPr bwMode="gray">
            <a:xfrm>
              <a:off x="4660106" y="1447799"/>
              <a:ext cx="2011680" cy="2743200"/>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pic>
          <p:nvPicPr>
            <p:cNvPr id="1028" name="Picture 4 (L)" descr="Song Li, Ph.D., Founder and Chief Executive Officer at Frontage Laboratories."/>
            <p:cNvPicPr>
              <a:picLocks noChangeAspect="1" noChangeArrowheads="1"/>
            </p:cNvPicPr>
            <p:nvPr>
              <p:custDataLst>
                <p:tags r:id="rId54"/>
              </p:custDataLst>
            </p:nvPr>
          </p:nvPicPr>
          <p:blipFill rotWithShape="1">
            <a:blip r:embed="rId100">
              <a:extLst>
                <a:ext uri="{28A0092B-C50C-407E-A947-70E740481C1C}">
                  <a14:useLocalDpi xmlns:a14="http://schemas.microsoft.com/office/drawing/2010/main" val="0"/>
                </a:ext>
              </a:extLst>
            </a:blip>
            <a:srcRect l="17098" t="2390" r="20510" b="35220"/>
            <a:stretch/>
          </p:blipFill>
          <p:spPr bwMode="gray">
            <a:xfrm>
              <a:off x="4717256" y="1531620"/>
              <a:ext cx="777238" cy="777240"/>
            </a:xfrm>
            <a:prstGeom prst="ellipse">
              <a:avLst/>
            </a:prstGeom>
            <a:noFill/>
            <a:extLst>
              <a:ext uri="{909E8E84-426E-40DD-AFC4-6F175D3DCCD1}">
                <a14:hiddenFill xmlns:a14="http://schemas.microsoft.com/office/drawing/2010/main">
                  <a:solidFill>
                    <a:srgbClr val="FFFFFF"/>
                  </a:solidFill>
                </a14:hiddenFill>
              </a:ext>
            </a:extLst>
          </p:spPr>
        </p:pic>
        <p:sp>
          <p:nvSpPr>
            <p:cNvPr id="70" name="Topic Heading (L)"/>
            <p:cNvSpPr txBox="1">
              <a:spLocks noChangeArrowheads="1"/>
            </p:cNvSpPr>
            <p:nvPr>
              <p:custDataLst>
                <p:tags r:id="rId55"/>
              </p:custDataLst>
            </p:nvPr>
          </p:nvSpPr>
          <p:spPr bwMode="gray">
            <a:xfrm>
              <a:off x="4808981" y="2427961"/>
              <a:ext cx="1892807" cy="1421779"/>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Dr. Li, </a:t>
              </a:r>
              <a:r>
                <a:rPr lang="en-US" sz="907" dirty="0">
                  <a:latin typeface="Arial" panose="020B0604020202020204" pitchFamily="34" charset="0"/>
                  <a:cs typeface="Arial" panose="020B0604020202020204" pitchFamily="34" charset="0"/>
                </a:rPr>
                <a:t>Founder and CEO of Frontage Laboratories, Inc., has been awarded the Entrepreneur Of The Year Award for 2018 and 2018 Enterprise Awards Health care CEO of the Year. Dr. Li received his Ph.D. in Analytical Chemistry from McGill University in Canada</a:t>
              </a:r>
              <a:endParaRPr lang="en-US" altLang="en-US" sz="907" dirty="0">
                <a:latin typeface="Arial" panose="020B0604020202020204" pitchFamily="34" charset="0"/>
                <a:ea typeface="ＭＳ Ｐゴシック"/>
                <a:cs typeface="Arial" panose="020B0604020202020204" pitchFamily="34" charset="0"/>
              </a:endParaRPr>
            </a:p>
          </p:txBody>
        </p:sp>
        <p:sp>
          <p:nvSpPr>
            <p:cNvPr id="96" name="Rectangle 95 (L)"/>
            <p:cNvSpPr/>
            <p:nvPr>
              <p:custDataLst>
                <p:tags r:id="rId56"/>
              </p:custDataLst>
            </p:nvPr>
          </p:nvSpPr>
          <p:spPr bwMode="gray">
            <a:xfrm>
              <a:off x="5499735" y="1531620"/>
              <a:ext cx="1172051" cy="822722"/>
            </a:xfrm>
            <a:prstGeom prst="rect">
              <a:avLst/>
            </a:prstGeom>
          </p:spPr>
          <p:txBody>
            <a:bodyPr wrap="square" lIns="41476" rIns="41476">
              <a:spAutoFit/>
            </a:bodyPr>
            <a:lstStyle/>
            <a:p>
              <a:r>
                <a:rPr lang="en-US" altLang="en-US" sz="850" b="1" dirty="0">
                  <a:latin typeface="Arial" panose="020B0604020202020204" pitchFamily="34" charset="0"/>
                  <a:cs typeface="Arial" panose="020B0604020202020204" pitchFamily="34" charset="0"/>
                </a:rPr>
                <a:t>Song Li, Ph.D.</a:t>
              </a:r>
            </a:p>
            <a:p>
              <a:r>
                <a:rPr lang="en-US" altLang="en-US" sz="850" b="1" dirty="0">
                  <a:latin typeface="Arial" panose="020B0604020202020204" pitchFamily="34" charset="0"/>
                  <a:ea typeface="ＭＳ Ｐゴシック"/>
                  <a:cs typeface="Arial" panose="020B0604020202020204" pitchFamily="34" charset="0"/>
                </a:rPr>
                <a:t>Founder, Honorary Chairman</a:t>
              </a:r>
              <a:br>
                <a:rPr lang="en-US" altLang="en-US" sz="850" b="1" dirty="0">
                  <a:latin typeface="Arial" panose="020B0604020202020204" pitchFamily="34" charset="0"/>
                  <a:ea typeface="ＭＳ Ｐゴシック"/>
                  <a:cs typeface="Arial" panose="020B0604020202020204" pitchFamily="34" charset="0"/>
                </a:rPr>
              </a:br>
              <a:r>
                <a:rPr lang="en-US" altLang="en-US" sz="850" b="1" dirty="0">
                  <a:latin typeface="Arial" panose="020B0604020202020204" pitchFamily="34" charset="0"/>
                  <a:ea typeface="ＭＳ Ｐゴシック"/>
                  <a:cs typeface="Arial" panose="020B0604020202020204" pitchFamily="34" charset="0"/>
                </a:rPr>
                <a:t>(CEO of Frontage Laboratories, Inc.)</a:t>
              </a:r>
            </a:p>
          </p:txBody>
        </p:sp>
        <p:sp>
          <p:nvSpPr>
            <p:cNvPr id="112" name="Line 431"/>
            <p:cNvSpPr>
              <a:spLocks noChangeShapeType="1"/>
            </p:cNvSpPr>
            <p:nvPr>
              <p:custDataLst>
                <p:tags r:id="rId57"/>
              </p:custDataLst>
            </p:nvPr>
          </p:nvSpPr>
          <p:spPr bwMode="gray">
            <a:xfrm>
              <a:off x="4763388" y="2386406"/>
              <a:ext cx="1805114"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grpSp>
      <p:sp>
        <p:nvSpPr>
          <p:cNvPr id="115" name="Line 431"/>
          <p:cNvSpPr>
            <a:spLocks noChangeShapeType="1"/>
          </p:cNvSpPr>
          <p:nvPr>
            <p:custDataLst>
              <p:tags r:id="rId39"/>
            </p:custDataLst>
          </p:nvPr>
        </p:nvSpPr>
        <p:spPr bwMode="gray">
          <a:xfrm>
            <a:off x="9161102" y="3813877"/>
            <a:ext cx="1294063"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16" name="Line 431"/>
          <p:cNvSpPr>
            <a:spLocks noChangeShapeType="1"/>
          </p:cNvSpPr>
          <p:nvPr>
            <p:custDataLst>
              <p:tags r:id="rId40"/>
            </p:custDataLst>
          </p:nvPr>
        </p:nvSpPr>
        <p:spPr bwMode="gray">
          <a:xfrm>
            <a:off x="7522787" y="3813877"/>
            <a:ext cx="1294063"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22" name="Line 431"/>
          <p:cNvSpPr>
            <a:spLocks noChangeShapeType="1"/>
          </p:cNvSpPr>
          <p:nvPr>
            <p:custDataLst>
              <p:tags r:id="rId41"/>
            </p:custDataLst>
          </p:nvPr>
        </p:nvSpPr>
        <p:spPr bwMode="gray">
          <a:xfrm>
            <a:off x="9189099" y="5921665"/>
            <a:ext cx="1294063"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23" name="Line 431"/>
          <p:cNvSpPr>
            <a:spLocks noChangeShapeType="1"/>
          </p:cNvSpPr>
          <p:nvPr>
            <p:custDataLst>
              <p:tags r:id="rId42"/>
            </p:custDataLst>
          </p:nvPr>
        </p:nvSpPr>
        <p:spPr bwMode="gray">
          <a:xfrm>
            <a:off x="7547769" y="5921665"/>
            <a:ext cx="1294063"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sp>
        <p:nvSpPr>
          <p:cNvPr id="114" name="Oval 113"/>
          <p:cNvSpPr/>
          <p:nvPr>
            <p:custDataLst>
              <p:tags r:id="rId43"/>
            </p:custDataLst>
          </p:nvPr>
        </p:nvSpPr>
        <p:spPr bwMode="auto">
          <a:xfrm>
            <a:off x="140192" y="194188"/>
            <a:ext cx="331230" cy="331230"/>
          </a:xfrm>
          <a:prstGeom prst="ellipse">
            <a:avLst/>
          </a:prstGeom>
          <a:solidFill>
            <a:srgbClr val="1C3D6E"/>
          </a:soli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1452" b="1" dirty="0">
                <a:solidFill>
                  <a:schemeClr val="bg1"/>
                </a:solidFill>
                <a:latin typeface="Arial" panose="020B0604020202020204" pitchFamily="34" charset="0"/>
                <a:cs typeface="Arial" panose="020B0604020202020204" pitchFamily="34" charset="0"/>
              </a:rPr>
              <a:t>6</a:t>
            </a:r>
          </a:p>
        </p:txBody>
      </p:sp>
      <p:pic>
        <p:nvPicPr>
          <p:cNvPr id="98" name="Picture 2 (L)" descr="Image result for j&amp;J logo"/>
          <p:cNvPicPr>
            <a:picLocks noChangeAspect="1" noChangeArrowheads="1"/>
          </p:cNvPicPr>
          <p:nvPr>
            <p:custDataLst>
              <p:tags r:id="rId44"/>
            </p:custDataLst>
          </p:nvPr>
        </p:nvPicPr>
        <p:blipFill>
          <a:blip r:embed="rId101" cstate="print">
            <a:extLst>
              <a:ext uri="{28A0092B-C50C-407E-A947-70E740481C1C}">
                <a14:useLocalDpi xmlns:a14="http://schemas.microsoft.com/office/drawing/2010/main" val="0"/>
              </a:ext>
            </a:extLst>
          </a:blip>
          <a:srcRect/>
          <a:stretch>
            <a:fillRect/>
          </a:stretch>
        </p:blipFill>
        <p:spPr bwMode="gray">
          <a:xfrm>
            <a:off x="9123001" y="1942496"/>
            <a:ext cx="750170" cy="15206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L)" descr="Image result for valentis"/>
          <p:cNvPicPr>
            <a:picLocks noChangeAspect="1" noChangeArrowheads="1"/>
          </p:cNvPicPr>
          <p:nvPr>
            <p:custDataLst>
              <p:tags r:id="rId45"/>
            </p:custDataLst>
          </p:nvPr>
        </p:nvPicPr>
        <p:blipFill>
          <a:blip r:embed="rId10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9145659" y="2136393"/>
            <a:ext cx="655398" cy="162570"/>
          </a:xfrm>
          <a:prstGeom prst="rect">
            <a:avLst/>
          </a:prstGeom>
          <a:noFill/>
          <a:extLst>
            <a:ext uri="{909E8E84-426E-40DD-AFC4-6F175D3DCCD1}">
              <a14:hiddenFill xmlns:a14="http://schemas.microsoft.com/office/drawing/2010/main">
                <a:solidFill>
                  <a:srgbClr val="FFFFFF"/>
                </a:solidFill>
              </a14:hiddenFill>
            </a:ext>
          </a:extLst>
        </p:spPr>
      </p:pic>
      <p:sp>
        <p:nvSpPr>
          <p:cNvPr id="120" name="Line 431"/>
          <p:cNvSpPr>
            <a:spLocks noChangeShapeType="1"/>
          </p:cNvSpPr>
          <p:nvPr>
            <p:custDataLst>
              <p:tags r:id="rId46"/>
            </p:custDataLst>
          </p:nvPr>
        </p:nvSpPr>
        <p:spPr bwMode="gray">
          <a:xfrm>
            <a:off x="8884139" y="1864055"/>
            <a:ext cx="1294063"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grpSp>
        <p:nvGrpSpPr>
          <p:cNvPr id="19" name="Group 18"/>
          <p:cNvGrpSpPr/>
          <p:nvPr/>
        </p:nvGrpSpPr>
        <p:grpSpPr>
          <a:xfrm>
            <a:off x="5473854" y="1313418"/>
            <a:ext cx="1824960" cy="2488581"/>
            <a:chOff x="4660106" y="1447799"/>
            <a:chExt cx="2011680" cy="2743200"/>
          </a:xfrm>
        </p:grpSpPr>
        <p:grpSp>
          <p:nvGrpSpPr>
            <p:cNvPr id="13" name="Group 12"/>
            <p:cNvGrpSpPr/>
            <p:nvPr/>
          </p:nvGrpSpPr>
          <p:grpSpPr>
            <a:xfrm>
              <a:off x="4660106" y="1447799"/>
              <a:ext cx="2011680" cy="2743200"/>
              <a:chOff x="2534126" y="1447799"/>
              <a:chExt cx="2011680" cy="2743200"/>
            </a:xfrm>
          </p:grpSpPr>
          <p:sp>
            <p:nvSpPr>
              <p:cNvPr id="90" name="Rectangle 89 (L)"/>
              <p:cNvSpPr/>
              <p:nvPr>
                <p:custDataLst>
                  <p:tags r:id="rId48"/>
                </p:custDataLst>
              </p:nvPr>
            </p:nvSpPr>
            <p:spPr bwMode="gray">
              <a:xfrm>
                <a:off x="2534126" y="1447799"/>
                <a:ext cx="2011680" cy="2743200"/>
              </a:xfrm>
              <a:prstGeom prst="rect">
                <a:avLst/>
              </a:prstGeom>
              <a:solidFill>
                <a:srgbClr val="CEDDF2">
                  <a:alpha val="60000"/>
                </a:srgbClr>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Arial" panose="020B0604020202020204" pitchFamily="34" charset="0"/>
                  <a:cs typeface="Arial" panose="020B0604020202020204" pitchFamily="34" charset="0"/>
                </a:endParaRPr>
              </a:p>
            </p:txBody>
          </p:sp>
          <p:pic>
            <p:nvPicPr>
              <p:cNvPr id="1026" name="Picture 2 (L)" descr="http://www.frontagelab.com/wp-content/uploads/2018/05/Hugh-Cropped.png"/>
              <p:cNvPicPr>
                <a:picLocks noChangeAspect="1" noChangeArrowheads="1"/>
              </p:cNvPicPr>
              <p:nvPr>
                <p:custDataLst>
                  <p:tags r:id="rId49"/>
                </p:custDataLst>
              </p:nvPr>
            </p:nvPicPr>
            <p:blipFill rotWithShape="1">
              <a:blip r:embed="rId103" cstate="print">
                <a:extLst>
                  <a:ext uri="{28A0092B-C50C-407E-A947-70E740481C1C}">
                    <a14:useLocalDpi xmlns:a14="http://schemas.microsoft.com/office/drawing/2010/main" val="0"/>
                  </a:ext>
                </a:extLst>
              </a:blip>
              <a:srcRect l="6410" r="-1" b="34271"/>
              <a:stretch/>
            </p:blipFill>
            <p:spPr bwMode="gray">
              <a:xfrm>
                <a:off x="2591277" y="1531620"/>
                <a:ext cx="778007" cy="777240"/>
              </a:xfrm>
              <a:prstGeom prst="ellipse">
                <a:avLst/>
              </a:prstGeom>
              <a:noFill/>
              <a:extLst>
                <a:ext uri="{909E8E84-426E-40DD-AFC4-6F175D3DCCD1}">
                  <a14:hiddenFill xmlns:a14="http://schemas.microsoft.com/office/drawing/2010/main">
                    <a:solidFill>
                      <a:srgbClr val="FFFFFF"/>
                    </a:solidFill>
                  </a14:hiddenFill>
                </a:ext>
              </a:extLst>
            </p:spPr>
          </p:pic>
          <p:sp>
            <p:nvSpPr>
              <p:cNvPr id="67" name="Topic Heading (L)"/>
              <p:cNvSpPr txBox="1">
                <a:spLocks noChangeArrowheads="1"/>
              </p:cNvSpPr>
              <p:nvPr>
                <p:custDataLst>
                  <p:tags r:id="rId50"/>
                </p:custDataLst>
              </p:nvPr>
            </p:nvSpPr>
            <p:spPr bwMode="gray">
              <a:xfrm>
                <a:off x="2593562" y="2393138"/>
                <a:ext cx="1892807" cy="1267907"/>
              </a:xfrm>
              <a:prstGeom prst="rect">
                <a:avLst/>
              </a:prstGeom>
              <a:noFill/>
              <a:ln w="12700">
                <a:noFill/>
                <a:prstDash val="dash"/>
                <a:miter lim="800000"/>
                <a:headEnd/>
                <a:tailEnd/>
              </a:ln>
              <a:effectLst/>
            </p:spPr>
            <p:txBody>
              <a:bodyPr wrap="square" lIns="41476" tIns="16591" rIns="41476" bIns="16591">
                <a:spAutoFit/>
              </a:bodyPr>
              <a:lstStyle/>
              <a:p>
                <a:pPr eaLnBrk="1" hangingPunct="1">
                  <a:buSzPct val="80000"/>
                </a:pPr>
                <a:r>
                  <a:rPr lang="en-US" altLang="en-US" sz="907" dirty="0">
                    <a:latin typeface="Arial" panose="020B0604020202020204" pitchFamily="34" charset="0"/>
                    <a:ea typeface="ＭＳ Ｐゴシック"/>
                    <a:cs typeface="Arial" panose="020B0604020202020204" pitchFamily="34" charset="0"/>
                  </a:rPr>
                  <a:t>Dr. Davis </a:t>
                </a:r>
                <a:r>
                  <a:rPr lang="en-US" sz="907" dirty="0">
                    <a:latin typeface="Arial" panose="020B0604020202020204" pitchFamily="34" charset="0"/>
                    <a:cs typeface="Arial" panose="020B0604020202020204" pitchFamily="34" charset="0"/>
                  </a:rPr>
                  <a:t>oversees all Business Development, Sales, Marketing and Strategic Partnerships. He has over 30 years of experience in pharmaceutical industry and received his Ph.D. in Biochemistry from Villanova University</a:t>
                </a:r>
                <a:endParaRPr lang="en-US" altLang="en-US" sz="907" dirty="0">
                  <a:latin typeface="Arial" panose="020B0604020202020204" pitchFamily="34" charset="0"/>
                  <a:ea typeface="ＭＳ Ｐゴシック"/>
                  <a:cs typeface="Arial" panose="020B0604020202020204" pitchFamily="34" charset="0"/>
                </a:endParaRPr>
              </a:p>
            </p:txBody>
          </p:sp>
          <p:pic>
            <p:nvPicPr>
              <p:cNvPr id="14" name="Picture 8 (L)" descr="Image result for janssen research &amp; development"/>
              <p:cNvPicPr>
                <a:picLocks noChangeAspect="1" noChangeArrowheads="1"/>
              </p:cNvPicPr>
              <p:nvPr>
                <p:custDataLst>
                  <p:tags r:id="rId51"/>
                </p:custDataLst>
              </p:nvPr>
            </p:nvPicPr>
            <p:blipFill>
              <a:blip r:embed="rId104" cstate="print">
                <a:extLst>
                  <a:ext uri="{28A0092B-C50C-407E-A947-70E740481C1C}">
                    <a14:useLocalDpi xmlns:a14="http://schemas.microsoft.com/office/drawing/2010/main" val="0"/>
                  </a:ext>
                </a:extLst>
              </a:blip>
              <a:srcRect/>
              <a:stretch>
                <a:fillRect/>
              </a:stretch>
            </p:blipFill>
            <p:spPr bwMode="gray">
              <a:xfrm>
                <a:off x="3042466" y="3670343"/>
                <a:ext cx="1074250" cy="462071"/>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L)"/>
              <p:cNvSpPr/>
              <p:nvPr>
                <p:custDataLst>
                  <p:tags r:id="rId52"/>
                </p:custDataLst>
              </p:nvPr>
            </p:nvSpPr>
            <p:spPr bwMode="gray">
              <a:xfrm>
                <a:off x="3373755" y="1531620"/>
                <a:ext cx="1172051" cy="717266"/>
              </a:xfrm>
              <a:prstGeom prst="rect">
                <a:avLst/>
              </a:prstGeom>
            </p:spPr>
            <p:txBody>
              <a:bodyPr wrap="square" lIns="41476" rIns="41476">
                <a:spAutoFit/>
              </a:bodyPr>
              <a:lstStyle/>
              <a:p>
                <a:r>
                  <a:rPr lang="en-US" altLang="en-US" sz="907" b="1" dirty="0">
                    <a:latin typeface="Arial" panose="020B0604020202020204" pitchFamily="34" charset="0"/>
                    <a:cs typeface="Arial" panose="020B0604020202020204" pitchFamily="34" charset="0"/>
                  </a:rPr>
                  <a:t>Hugh M. Davis, Ph.D.</a:t>
                </a:r>
              </a:p>
              <a:p>
                <a:r>
                  <a:rPr lang="en-US" altLang="en-US" sz="907" b="1" dirty="0">
                    <a:latin typeface="Arial" panose="020B0604020202020204" pitchFamily="34" charset="0"/>
                    <a:ea typeface="ＭＳ Ｐゴシック"/>
                    <a:cs typeface="Arial" panose="020B0604020202020204" pitchFamily="34" charset="0"/>
                  </a:rPr>
                  <a:t>Chief Business Officer</a:t>
                </a:r>
              </a:p>
            </p:txBody>
          </p:sp>
        </p:grpSp>
        <p:sp>
          <p:nvSpPr>
            <p:cNvPr id="121" name="Line 431"/>
            <p:cNvSpPr>
              <a:spLocks noChangeShapeType="1"/>
            </p:cNvSpPr>
            <p:nvPr>
              <p:custDataLst>
                <p:tags r:id="rId47"/>
              </p:custDataLst>
            </p:nvPr>
          </p:nvSpPr>
          <p:spPr bwMode="gray">
            <a:xfrm>
              <a:off x="4719542" y="2386406"/>
              <a:ext cx="1805114" cy="0"/>
            </a:xfrm>
            <a:prstGeom prst="line">
              <a:avLst/>
            </a:prstGeom>
            <a:noFill/>
            <a:ln w="12700" cap="rnd">
              <a:solidFill>
                <a:srgbClr val="008750"/>
              </a:solidFill>
              <a:prstDash val="sysDot"/>
              <a:round/>
              <a:headEnd/>
              <a:tailEnd/>
            </a:ln>
            <a:effectLst/>
          </p:spPr>
          <p:txBody>
            <a:bodyPr lIns="82943" tIns="41472" rIns="82943" bIns="41472"/>
            <a:lstStyle/>
            <a:p>
              <a:endParaRPr lang="en-US" sz="1633"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518555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970293" cy="699598"/>
          </a:xfrm>
        </p:spPr>
        <p:txBody>
          <a:bodyPr>
            <a:noAutofit/>
          </a:bodyPr>
          <a:lstStyle/>
          <a:p>
            <a:r>
              <a:rPr lang="en-US" sz="2000" dirty="0">
                <a:latin typeface="Arial" panose="020B0604020202020204" pitchFamily="34" charset="0"/>
                <a:cs typeface="Arial" panose="020B0604020202020204" pitchFamily="34" charset="0"/>
              </a:rPr>
              <a:t>Technical Capability &amp; Expertise in Drug Development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91" y="1271318"/>
            <a:ext cx="7772400" cy="4764672"/>
          </a:xfrm>
          <a:prstGeom prst="rect">
            <a:avLst/>
          </a:prstGeom>
        </p:spPr>
      </p:pic>
      <p:sp>
        <p:nvSpPr>
          <p:cNvPr id="5" name="Rectangle 4">
            <a:extLst>
              <a:ext uri="{FF2B5EF4-FFF2-40B4-BE49-F238E27FC236}">
                <a16:creationId xmlns:a16="http://schemas.microsoft.com/office/drawing/2014/main" xmlns="" id="{EFC397DD-6AB9-46E8-8AEC-26FC0C772E7B}"/>
              </a:ext>
            </a:extLst>
          </p:cNvPr>
          <p:cNvSpPr/>
          <p:nvPr/>
        </p:nvSpPr>
        <p:spPr>
          <a:xfrm>
            <a:off x="9984022" y="2048215"/>
            <a:ext cx="1667552" cy="722916"/>
          </a:xfrm>
          <a:prstGeom prst="rect">
            <a:avLst/>
          </a:prstGeom>
          <a:solidFill>
            <a:schemeClr val="accent4">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Agrochemical</a:t>
            </a:r>
          </a:p>
        </p:txBody>
      </p:sp>
      <p:cxnSp>
        <p:nvCxnSpPr>
          <p:cNvPr id="6" name="Straight Connector 5">
            <a:extLst>
              <a:ext uri="{FF2B5EF4-FFF2-40B4-BE49-F238E27FC236}">
                <a16:creationId xmlns:a16="http://schemas.microsoft.com/office/drawing/2014/main" xmlns="" id="{52E7235A-AAC1-45F0-AD39-419AA3ED69FF}"/>
              </a:ext>
            </a:extLst>
          </p:cNvPr>
          <p:cNvCxnSpPr>
            <a:cxnSpLocks/>
          </p:cNvCxnSpPr>
          <p:nvPr/>
        </p:nvCxnSpPr>
        <p:spPr>
          <a:xfrm>
            <a:off x="9442994" y="1271318"/>
            <a:ext cx="0" cy="5362414"/>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DFF699C1-85AE-41D1-86D9-BBDA8E66496A}"/>
              </a:ext>
            </a:extLst>
          </p:cNvPr>
          <p:cNvSpPr/>
          <p:nvPr/>
        </p:nvSpPr>
        <p:spPr>
          <a:xfrm>
            <a:off x="8219432" y="4270944"/>
            <a:ext cx="2447123" cy="2362788"/>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70% of our scientists hold advanced degrees, majority with industry experience</a:t>
            </a:r>
          </a:p>
        </p:txBody>
      </p:sp>
    </p:spTree>
    <p:extLst>
      <p:ext uri="{BB962C8B-B14F-4D97-AF65-F5344CB8AC3E}">
        <p14:creationId xmlns:p14="http://schemas.microsoft.com/office/powerpoint/2010/main" val="17922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ED92DB9-B169-4A39-8E1B-3386D8958ACB}"/>
              </a:ext>
            </a:extLst>
          </p:cNvPr>
          <p:cNvSpPr>
            <a:spLocks noGrp="1"/>
          </p:cNvSpPr>
          <p:nvPr>
            <p:ph type="title"/>
          </p:nvPr>
        </p:nvSpPr>
        <p:spPr/>
        <p:txBody>
          <a:bodyPr>
            <a:normAutofit fontScale="90000"/>
          </a:bodyPr>
          <a:lstStyle/>
          <a:p>
            <a:r>
              <a:rPr lang="en-US" dirty="0">
                <a:latin typeface="+mj-lt"/>
              </a:rPr>
              <a:t>Unparalleled Compliance and Quality</a:t>
            </a:r>
          </a:p>
        </p:txBody>
      </p:sp>
      <p:graphicFrame>
        <p:nvGraphicFramePr>
          <p:cNvPr id="5" name="Table 4">
            <a:extLst>
              <a:ext uri="{FF2B5EF4-FFF2-40B4-BE49-F238E27FC236}">
                <a16:creationId xmlns:a16="http://schemas.microsoft.com/office/drawing/2014/main" xmlns="" id="{CBCBC87D-AEE1-48FB-B4CE-183C0788133A}"/>
              </a:ext>
            </a:extLst>
          </p:cNvPr>
          <p:cNvGraphicFramePr>
            <a:graphicFrameLocks noGrp="1"/>
          </p:cNvGraphicFramePr>
          <p:nvPr>
            <p:extLst>
              <p:ext uri="{D42A27DB-BD31-4B8C-83A1-F6EECF244321}">
                <p14:modId xmlns:p14="http://schemas.microsoft.com/office/powerpoint/2010/main" val="1595506829"/>
              </p:ext>
            </p:extLst>
          </p:nvPr>
        </p:nvGraphicFramePr>
        <p:xfrm>
          <a:off x="4997507" y="1467851"/>
          <a:ext cx="6717165" cy="4753410"/>
        </p:xfrm>
        <a:graphic>
          <a:graphicData uri="http://schemas.openxmlformats.org/drawingml/2006/table">
            <a:tbl>
              <a:tblPr firstRow="1" bandRow="1">
                <a:tableStyleId>{21E4AEA4-8DFA-4A89-87EB-49C32662AFE0}</a:tableStyleId>
              </a:tblPr>
              <a:tblGrid>
                <a:gridCol w="3609836">
                  <a:extLst>
                    <a:ext uri="{9D8B030D-6E8A-4147-A177-3AD203B41FA5}">
                      <a16:colId xmlns:a16="http://schemas.microsoft.com/office/drawing/2014/main" xmlns="" val="396007357"/>
                    </a:ext>
                  </a:extLst>
                </a:gridCol>
                <a:gridCol w="1415219">
                  <a:extLst>
                    <a:ext uri="{9D8B030D-6E8A-4147-A177-3AD203B41FA5}">
                      <a16:colId xmlns:a16="http://schemas.microsoft.com/office/drawing/2014/main" xmlns="" val="374411555"/>
                    </a:ext>
                  </a:extLst>
                </a:gridCol>
                <a:gridCol w="1692110">
                  <a:extLst>
                    <a:ext uri="{9D8B030D-6E8A-4147-A177-3AD203B41FA5}">
                      <a16:colId xmlns:a16="http://schemas.microsoft.com/office/drawing/2014/main" xmlns="" val="3008828074"/>
                    </a:ext>
                  </a:extLst>
                </a:gridCol>
              </a:tblGrid>
              <a:tr h="1011491">
                <a:tc>
                  <a:txBody>
                    <a:bodyPr/>
                    <a:lstStyle/>
                    <a:p>
                      <a:pPr marL="0" algn="ctr" rtl="0" eaLnBrk="1" latinLnBrk="0" hangingPunct="1">
                        <a:spcBef>
                          <a:spcPts val="0"/>
                        </a:spcBef>
                        <a:spcAft>
                          <a:spcPts val="0"/>
                        </a:spcAft>
                      </a:pPr>
                      <a:r>
                        <a:rPr lang="en-US" sz="1800" kern="1200" dirty="0">
                          <a:solidFill>
                            <a:srgbClr val="FFFFFF"/>
                          </a:solidFill>
                          <a:effectLst/>
                        </a:rPr>
                        <a:t>Service Area</a:t>
                      </a:r>
                      <a:r>
                        <a:rPr lang="en-US" sz="1800" kern="1200" baseline="0" dirty="0">
                          <a:solidFill>
                            <a:srgbClr val="FFFFFF"/>
                          </a:solidFill>
                          <a:effectLst/>
                        </a:rPr>
                        <a:t> (</a:t>
                      </a:r>
                      <a:r>
                        <a:rPr lang="en-US" sz="1800" kern="1200" dirty="0">
                          <a:solidFill>
                            <a:srgbClr val="FFFFFF"/>
                          </a:solidFill>
                          <a:effectLst/>
                        </a:rPr>
                        <a:t>Location)</a:t>
                      </a:r>
                      <a:endParaRPr lang="en-US" dirty="0">
                        <a:solidFill>
                          <a:srgbClr val="FFFFFF"/>
                        </a:solidFill>
                        <a:effectLst/>
                      </a:endParaRP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tx1"/>
                    </a:solidFill>
                  </a:tcPr>
                </a:tc>
                <a:tc>
                  <a:txBody>
                    <a:bodyPr/>
                    <a:lstStyle/>
                    <a:p>
                      <a:pPr marL="0" algn="ctr" rtl="0" eaLnBrk="1" latinLnBrk="0" hangingPunct="1">
                        <a:spcBef>
                          <a:spcPts val="0"/>
                        </a:spcBef>
                        <a:spcAft>
                          <a:spcPts val="0"/>
                        </a:spcAft>
                      </a:pPr>
                      <a:r>
                        <a:rPr lang="en-US" sz="1800" kern="1200" dirty="0">
                          <a:solidFill>
                            <a:srgbClr val="FFFFFF"/>
                          </a:solidFill>
                          <a:effectLst/>
                        </a:rPr>
                        <a:t>#</a:t>
                      </a:r>
                      <a:r>
                        <a:rPr lang="en-US" sz="1800" kern="1200" baseline="0" dirty="0">
                          <a:solidFill>
                            <a:srgbClr val="FFFFFF"/>
                          </a:solidFill>
                          <a:effectLst/>
                        </a:rPr>
                        <a:t> </a:t>
                      </a:r>
                      <a:r>
                        <a:rPr lang="en-US" sz="1800" kern="1200" dirty="0">
                          <a:solidFill>
                            <a:srgbClr val="FFFFFF"/>
                          </a:solidFill>
                          <a:effectLst/>
                        </a:rPr>
                        <a:t>Facility </a:t>
                      </a:r>
                      <a:endParaRPr lang="en-US" dirty="0">
                        <a:solidFill>
                          <a:srgbClr val="FFFFFF"/>
                        </a:solidFill>
                        <a:effectLst/>
                      </a:endParaRPr>
                    </a:p>
                    <a:p>
                      <a:pPr marL="0" algn="ctr" rtl="0" eaLnBrk="1" latinLnBrk="0" hangingPunct="1">
                        <a:spcBef>
                          <a:spcPts val="0"/>
                        </a:spcBef>
                        <a:spcAft>
                          <a:spcPts val="0"/>
                        </a:spcAft>
                      </a:pPr>
                      <a:r>
                        <a:rPr lang="en-US" sz="1800" kern="1200" dirty="0">
                          <a:solidFill>
                            <a:srgbClr val="FFFFFF"/>
                          </a:solidFill>
                          <a:effectLst/>
                        </a:rPr>
                        <a:t>I</a:t>
                      </a:r>
                      <a:r>
                        <a:rPr lang="en-US" sz="1800" kern="1200" baseline="0" dirty="0">
                          <a:solidFill>
                            <a:srgbClr val="FFFFFF"/>
                          </a:solidFill>
                          <a:effectLst/>
                        </a:rPr>
                        <a:t>nspections</a:t>
                      </a:r>
                      <a:endParaRPr lang="en-US" dirty="0">
                        <a:solidFill>
                          <a:srgbClr val="FFFFFF"/>
                        </a:solidFill>
                        <a:effectLst/>
                      </a:endParaRP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tx1"/>
                    </a:solidFill>
                  </a:tcPr>
                </a:tc>
                <a:tc>
                  <a:txBody>
                    <a:bodyPr/>
                    <a:lstStyle/>
                    <a:p>
                      <a:pPr marL="0" algn="ctr" rtl="0" eaLnBrk="1" latinLnBrk="0" hangingPunct="1">
                        <a:spcBef>
                          <a:spcPts val="0"/>
                        </a:spcBef>
                        <a:spcAft>
                          <a:spcPts val="0"/>
                        </a:spcAft>
                      </a:pPr>
                      <a:r>
                        <a:rPr lang="en-US" sz="1800" kern="1200" baseline="0" dirty="0">
                          <a:solidFill>
                            <a:srgbClr val="FFFFFF"/>
                          </a:solidFill>
                          <a:effectLst/>
                        </a:rPr>
                        <a:t>Inspection</a:t>
                      </a:r>
                      <a:r>
                        <a:rPr lang="en-US" sz="1800" kern="1200" dirty="0">
                          <a:solidFill>
                            <a:srgbClr val="FFFFFF"/>
                          </a:solidFill>
                          <a:effectLst/>
                        </a:rPr>
                        <a:t> Years</a:t>
                      </a:r>
                      <a:endParaRPr lang="en-US" dirty="0">
                        <a:solidFill>
                          <a:srgbClr val="FFFFFF"/>
                        </a:solidFill>
                        <a:effectLst/>
                      </a:endParaRP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tx1"/>
                    </a:solidFill>
                  </a:tcPr>
                </a:tc>
                <a:extLst>
                  <a:ext uri="{0D108BD9-81ED-4DB2-BD59-A6C34878D82A}">
                    <a16:rowId xmlns:a16="http://schemas.microsoft.com/office/drawing/2014/main" xmlns="" val="3039278342"/>
                  </a:ext>
                </a:extLst>
              </a:tr>
              <a:tr h="332563">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BIO-US/ CMC-US (HQ, Exton, PA)</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12/2</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2004-2018</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2831069245"/>
                  </a:ext>
                </a:extLst>
              </a:tr>
              <a:tr h="318476">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CMC-US (Exton, PA)</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8</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2006-2017</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4294192423"/>
                  </a:ext>
                </a:extLst>
              </a:tr>
              <a:tr h="370634">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CRC-US (Hackensack, NJ)</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4</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2009-2014</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2882970286"/>
                  </a:ext>
                </a:extLst>
              </a:tr>
              <a:tr h="370634">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CRC-US (Secaucus, NJ)</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1</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2016</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2057297484"/>
                  </a:ext>
                </a:extLst>
              </a:tr>
              <a:tr h="320527">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BIO-CH/ CMC-CH (CH HQ, Shanghai, China)</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2/1</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2013</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1706635208"/>
                  </a:ext>
                </a:extLst>
              </a:tr>
              <a:tr h="364839">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CRC-CH (Zhengzhou, China)</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1</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2013</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3231064314"/>
                  </a:ext>
                </a:extLst>
              </a:tr>
              <a:tr h="343440">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CRC-CH (Changchun, China)</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1</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2015</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213752317"/>
                  </a:ext>
                </a:extLst>
              </a:tr>
              <a:tr h="343440">
                <a:tc>
                  <a:txBody>
                    <a:bodyPr/>
                    <a:lstStyle/>
                    <a:p>
                      <a:pPr marL="0" marR="0" indent="0" algn="ctr" rtl="0" eaLnBrk="1" fontAlgn="auto"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CMC-CH (Suzhou, China)</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1</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tc>
                  <a:txBody>
                    <a:bodyPr/>
                    <a:lstStyle/>
                    <a:p>
                      <a:pPr marL="0" algn="ctr" rtl="0" eaLnBrk="1" latinLnBrk="0" hangingPunct="1">
                        <a:spcBef>
                          <a:spcPts val="0"/>
                        </a:spcBef>
                        <a:spcAft>
                          <a:spcPts val="0"/>
                        </a:spcAft>
                      </a:pPr>
                      <a:r>
                        <a:rPr lang="en-US" b="1" dirty="0">
                          <a:solidFill>
                            <a:srgbClr val="A2968A"/>
                          </a:solidFill>
                          <a:latin typeface="Arial" panose="020B0604020202020204" pitchFamily="34" charset="0"/>
                          <a:cs typeface="Arial" panose="020B0604020202020204" pitchFamily="34" charset="0"/>
                        </a:rPr>
                        <a:t>2016</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bg1"/>
                    </a:solidFill>
                  </a:tcPr>
                </a:tc>
                <a:extLst>
                  <a:ext uri="{0D108BD9-81ED-4DB2-BD59-A6C34878D82A}">
                    <a16:rowId xmlns:a16="http://schemas.microsoft.com/office/drawing/2014/main" xmlns="" val="1440085205"/>
                  </a:ext>
                </a:extLst>
              </a:tr>
              <a:tr h="749253">
                <a:tc>
                  <a:txBody>
                    <a:bodyPr/>
                    <a:lstStyle/>
                    <a:p>
                      <a:pPr marL="0" algn="ctr" rtl="0" eaLnBrk="1" latinLnBrk="0" hangingPunct="1">
                        <a:spcBef>
                          <a:spcPts val="0"/>
                        </a:spcBef>
                        <a:spcAft>
                          <a:spcPts val="0"/>
                        </a:spcAft>
                      </a:pPr>
                      <a:r>
                        <a:rPr lang="en-US" b="1" dirty="0">
                          <a:solidFill>
                            <a:schemeClr val="bg1"/>
                          </a:solidFill>
                          <a:latin typeface="Arial Black" panose="020B0A04020102020204" pitchFamily="34" charset="0"/>
                        </a:rPr>
                        <a:t>Total US FDA Facility Inspections</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accent2"/>
                    </a:solidFill>
                  </a:tcPr>
                </a:tc>
                <a:tc>
                  <a:txBody>
                    <a:bodyPr/>
                    <a:lstStyle/>
                    <a:p>
                      <a:pPr marL="0" algn="ctr" rtl="0" eaLnBrk="1" latinLnBrk="0" hangingPunct="1">
                        <a:spcBef>
                          <a:spcPts val="0"/>
                        </a:spcBef>
                        <a:spcAft>
                          <a:spcPts val="0"/>
                        </a:spcAft>
                      </a:pPr>
                      <a:r>
                        <a:rPr lang="en-US" b="1" dirty="0">
                          <a:solidFill>
                            <a:schemeClr val="bg1"/>
                          </a:solidFill>
                          <a:latin typeface="Arial Black" panose="020B0A04020102020204" pitchFamily="34" charset="0"/>
                        </a:rPr>
                        <a:t>33</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accent2"/>
                    </a:solidFill>
                  </a:tcPr>
                </a:tc>
                <a:tc>
                  <a:txBody>
                    <a:bodyPr/>
                    <a:lstStyle/>
                    <a:p>
                      <a:pPr marL="0" algn="ctr" rtl="0" eaLnBrk="1" latinLnBrk="0" hangingPunct="1">
                        <a:spcBef>
                          <a:spcPts val="0"/>
                        </a:spcBef>
                        <a:spcAft>
                          <a:spcPts val="0"/>
                        </a:spcAft>
                      </a:pPr>
                      <a:r>
                        <a:rPr lang="en-US" b="1" dirty="0">
                          <a:solidFill>
                            <a:schemeClr val="bg1"/>
                          </a:solidFill>
                          <a:latin typeface="Arial Black" panose="020B0A04020102020204" pitchFamily="34" charset="0"/>
                        </a:rPr>
                        <a:t>2004-2018</a:t>
                      </a:r>
                    </a:p>
                  </a:txBody>
                  <a:tcPr marL="0" marR="0" marT="0" marB="0" anchor="ctr">
                    <a:lnL w="12700" cap="flat" cmpd="sng" algn="ctr">
                      <a:solidFill>
                        <a:srgbClr val="23B1A5"/>
                      </a:solidFill>
                      <a:prstDash val="solid"/>
                      <a:round/>
                      <a:headEnd type="none" w="med" len="med"/>
                      <a:tailEnd type="none" w="med" len="med"/>
                    </a:lnL>
                    <a:lnR w="12700" cap="flat" cmpd="sng" algn="ctr">
                      <a:solidFill>
                        <a:srgbClr val="23B1A5"/>
                      </a:solidFill>
                      <a:prstDash val="solid"/>
                      <a:round/>
                      <a:headEnd type="none" w="med" len="med"/>
                      <a:tailEnd type="none" w="med" len="med"/>
                    </a:lnR>
                    <a:lnT w="12700" cap="flat" cmpd="sng" algn="ctr">
                      <a:solidFill>
                        <a:srgbClr val="23B1A5"/>
                      </a:solidFill>
                      <a:prstDash val="solid"/>
                      <a:round/>
                      <a:headEnd type="none" w="med" len="med"/>
                      <a:tailEnd type="none" w="med" len="med"/>
                    </a:lnT>
                    <a:lnB w="12700" cap="flat" cmpd="sng" algn="ctr">
                      <a:solidFill>
                        <a:srgbClr val="23B1A5"/>
                      </a:solidFill>
                      <a:prstDash val="solid"/>
                      <a:round/>
                      <a:headEnd type="none" w="med" len="med"/>
                      <a:tailEnd type="none" w="med" len="med"/>
                    </a:lnB>
                    <a:solidFill>
                      <a:schemeClr val="accent2"/>
                    </a:solidFill>
                  </a:tcPr>
                </a:tc>
                <a:extLst>
                  <a:ext uri="{0D108BD9-81ED-4DB2-BD59-A6C34878D82A}">
                    <a16:rowId xmlns:a16="http://schemas.microsoft.com/office/drawing/2014/main" xmlns="" val="1757397873"/>
                  </a:ext>
                </a:extLst>
              </a:tr>
            </a:tbl>
          </a:graphicData>
        </a:graphic>
      </p:graphicFrame>
      <p:sp>
        <p:nvSpPr>
          <p:cNvPr id="8" name="TextBox 7">
            <a:extLst>
              <a:ext uri="{FF2B5EF4-FFF2-40B4-BE49-F238E27FC236}">
                <a16:creationId xmlns:a16="http://schemas.microsoft.com/office/drawing/2014/main" xmlns="" id="{B81B62A7-6916-48B2-8059-8C2EA35C5F09}"/>
              </a:ext>
            </a:extLst>
          </p:cNvPr>
          <p:cNvSpPr txBox="1"/>
          <p:nvPr/>
        </p:nvSpPr>
        <p:spPr>
          <a:xfrm>
            <a:off x="339789" y="1745831"/>
            <a:ext cx="4546881"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cs typeface="Arial" panose="020B0604020202020204" pitchFamily="34" charset="0"/>
              </a:rPr>
              <a:t>Our facilities and processes undergo routine audits and inspections from sponsors and regulatory authorities, including US EPA, US FDA, Health Canada, WHO</a:t>
            </a:r>
          </a:p>
          <a:p>
            <a:pPr marL="285750" indent="-285750">
              <a:buFont typeface="Arial" panose="020B0604020202020204" pitchFamily="34" charset="0"/>
              <a:buChar char="•"/>
            </a:pPr>
            <a:r>
              <a:rPr lang="en-US" dirty="0">
                <a:latin typeface="+mj-lt"/>
                <a:cs typeface="Arial" panose="020B0604020202020204" pitchFamily="34" charset="0"/>
              </a:rPr>
              <a:t>Operates under strict adherence to applicable ICH and US FDA GxP regulations and </a:t>
            </a:r>
            <a:r>
              <a:rPr lang="en-US" dirty="0" smtClean="0">
                <a:latin typeface="+mj-lt"/>
                <a:cs typeface="Arial" panose="020B0604020202020204" pitchFamily="34" charset="0"/>
              </a:rPr>
              <a:t>guidance</a:t>
            </a:r>
            <a:endParaRPr lang="en-US" dirty="0">
              <a:latin typeface="+mj-lt"/>
              <a:cs typeface="Arial" panose="020B0604020202020204" pitchFamily="34" charset="0"/>
            </a:endParaRPr>
          </a:p>
          <a:p>
            <a:pPr marL="285750" indent="-285750">
              <a:buFont typeface="Arial" panose="020B0604020202020204" pitchFamily="34" charset="0"/>
              <a:buChar char="•"/>
            </a:pPr>
            <a:r>
              <a:rPr lang="en-US" dirty="0">
                <a:latin typeface="+mj-lt"/>
                <a:cs typeface="Arial" panose="020B0604020202020204" pitchFamily="34" charset="0"/>
              </a:rPr>
              <a:t>Compliant with internal standard operating GxP procedures (SOP), and world health authority guidance. </a:t>
            </a:r>
          </a:p>
          <a:p>
            <a:pPr marL="285750" indent="-285750">
              <a:buFont typeface="Arial" panose="020B0604020202020204" pitchFamily="34" charset="0"/>
              <a:buChar char="•"/>
            </a:pPr>
            <a:r>
              <a:rPr lang="en-US" dirty="0">
                <a:latin typeface="+mj-lt"/>
                <a:cs typeface="Arial" panose="020B0604020202020204" pitchFamily="34" charset="0"/>
              </a:rPr>
              <a:t>Bioanalytical CLIA Certified, AAALAC Accredited and OLAW Assurance</a:t>
            </a:r>
          </a:p>
          <a:p>
            <a:pPr marL="285750" indent="-285750">
              <a:buFont typeface="Arial" panose="020B0604020202020204" pitchFamily="34" charset="0"/>
              <a:buChar char="•"/>
            </a:pPr>
            <a:endParaRPr lang="en-US" dirty="0">
              <a:latin typeface="+mj-lt"/>
            </a:endParaRPr>
          </a:p>
        </p:txBody>
      </p:sp>
      <p:sp>
        <p:nvSpPr>
          <p:cNvPr id="2" name="Oval 1">
            <a:extLst>
              <a:ext uri="{FF2B5EF4-FFF2-40B4-BE49-F238E27FC236}">
                <a16:creationId xmlns:a16="http://schemas.microsoft.com/office/drawing/2014/main" xmlns="" id="{5D5E1D92-93CA-43DD-96DA-96CE6FC0B200}"/>
              </a:ext>
            </a:extLst>
          </p:cNvPr>
          <p:cNvSpPr/>
          <p:nvPr/>
        </p:nvSpPr>
        <p:spPr>
          <a:xfrm>
            <a:off x="3676389" y="5775942"/>
            <a:ext cx="720437" cy="62345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 name="Oval 2">
            <a:extLst>
              <a:ext uri="{FF2B5EF4-FFF2-40B4-BE49-F238E27FC236}">
                <a16:creationId xmlns:a16="http://schemas.microsoft.com/office/drawing/2014/main" xmlns="" id="{327A3B62-7DDA-4A2F-A16B-3F14EE545A7D}"/>
              </a:ext>
            </a:extLst>
          </p:cNvPr>
          <p:cNvSpPr/>
          <p:nvPr/>
        </p:nvSpPr>
        <p:spPr>
          <a:xfrm>
            <a:off x="4178068" y="5858977"/>
            <a:ext cx="429491" cy="387928"/>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Oval 5">
            <a:extLst>
              <a:ext uri="{FF2B5EF4-FFF2-40B4-BE49-F238E27FC236}">
                <a16:creationId xmlns:a16="http://schemas.microsoft.com/office/drawing/2014/main" xmlns="" id="{17358A82-F940-48CE-84E3-DDF5DA87B118}"/>
              </a:ext>
            </a:extLst>
          </p:cNvPr>
          <p:cNvSpPr/>
          <p:nvPr/>
        </p:nvSpPr>
        <p:spPr>
          <a:xfrm>
            <a:off x="4087090" y="5749636"/>
            <a:ext cx="277091" cy="243512"/>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767341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EB34379-BF2C-46E4-AD6A-69EB71E14BD9}"/>
              </a:ext>
            </a:extLst>
          </p:cNvPr>
          <p:cNvSpPr>
            <a:spLocks noGrp="1"/>
          </p:cNvSpPr>
          <p:nvPr>
            <p:ph type="title"/>
          </p:nvPr>
        </p:nvSpPr>
        <p:spPr>
          <a:xfrm>
            <a:off x="0" y="0"/>
            <a:ext cx="6400800" cy="699598"/>
          </a:xfrm>
        </p:spPr>
        <p:txBody>
          <a:bodyPr>
            <a:normAutofit/>
          </a:bodyPr>
          <a:lstStyle/>
          <a:p>
            <a:r>
              <a:rPr lang="en-US" dirty="0">
                <a:latin typeface="+mj-lt"/>
                <a:cs typeface="Arial" panose="020B0604020202020204" pitchFamily="34" charset="0"/>
              </a:rPr>
              <a:t>Instrumentation and Facilities</a:t>
            </a:r>
          </a:p>
        </p:txBody>
      </p:sp>
      <p:sp>
        <p:nvSpPr>
          <p:cNvPr id="5" name="Text Placeholder 2">
            <a:extLst>
              <a:ext uri="{FF2B5EF4-FFF2-40B4-BE49-F238E27FC236}">
                <a16:creationId xmlns:a16="http://schemas.microsoft.com/office/drawing/2014/main" xmlns="" id="{D75687F1-18BC-4E24-9CF0-9FC558BED890}"/>
              </a:ext>
            </a:extLst>
          </p:cNvPr>
          <p:cNvSpPr txBox="1">
            <a:spLocks/>
          </p:cNvSpPr>
          <p:nvPr/>
        </p:nvSpPr>
        <p:spPr>
          <a:xfrm>
            <a:off x="761999" y="1165124"/>
            <a:ext cx="5384800" cy="528004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spcAft>
                <a:spcPts val="600"/>
              </a:spcAft>
              <a:buFont typeface="Arial"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97D"/>
                </a:solidFill>
                <a:latin typeface="+mj-lt"/>
                <a:ea typeface="MS PGothic" panose="020B0600070205080204" pitchFamily="34" charset="-128"/>
                <a:cs typeface="Arial" panose="020B0604020202020204" pitchFamily="34" charset="0"/>
              </a:rPr>
              <a:t>65+ LC/MS/MS instruments for bioanalytical quantification and characterization of small and large molecules. </a:t>
            </a:r>
          </a:p>
          <a:p>
            <a:r>
              <a:rPr lang="en-US" dirty="0">
                <a:latin typeface="+mj-lt"/>
                <a:cs typeface="Arial" panose="020B0604020202020204" pitchFamily="34" charset="0"/>
              </a:rPr>
              <a:t>Frontage is first to offer ultra-sensitive biomarker quantification with </a:t>
            </a:r>
            <a:r>
              <a:rPr lang="en-US" b="1" dirty="0">
                <a:latin typeface="+mj-lt"/>
                <a:cs typeface="Arial" panose="020B0604020202020204" pitchFamily="34" charset="0"/>
              </a:rPr>
              <a:t>Quanterix Simoa</a:t>
            </a:r>
            <a:r>
              <a:rPr lang="en-US" b="1" baseline="30000" dirty="0">
                <a:latin typeface="+mj-lt"/>
                <a:cs typeface="Arial" panose="020B0604020202020204" pitchFamily="34" charset="0"/>
              </a:rPr>
              <a:t>TM</a:t>
            </a:r>
            <a:endParaRPr lang="en-US" b="1" dirty="0">
              <a:latin typeface="+mj-lt"/>
              <a:cs typeface="Arial" panose="020B0604020202020204" pitchFamily="34" charset="0"/>
            </a:endParaRPr>
          </a:p>
          <a:p>
            <a:pPr fontAlgn="base"/>
            <a:r>
              <a:rPr lang="en-US" b="1" dirty="0">
                <a:latin typeface="+mj-lt"/>
                <a:cs typeface="Arial" panose="020B0604020202020204" pitchFamily="34" charset="0"/>
              </a:rPr>
              <a:t>Magpix Luminex</a:t>
            </a:r>
            <a:r>
              <a:rPr lang="en-US" dirty="0">
                <a:latin typeface="+mj-lt"/>
                <a:cs typeface="Arial" panose="020B0604020202020204" pitchFamily="34" charset="0"/>
              </a:rPr>
              <a:t> and </a:t>
            </a:r>
            <a:r>
              <a:rPr lang="en-US" b="1" dirty="0">
                <a:latin typeface="+mj-lt"/>
                <a:cs typeface="Arial" panose="020B0604020202020204" pitchFamily="34" charset="0"/>
              </a:rPr>
              <a:t>Ella Protein Simple </a:t>
            </a:r>
            <a:r>
              <a:rPr lang="en-US" dirty="0">
                <a:latin typeface="+mj-lt"/>
                <a:cs typeface="Arial" panose="020B0604020202020204" pitchFamily="34" charset="0"/>
              </a:rPr>
              <a:t>instrument platforms enables efficient screening of multiple biomarkers and isolation of a single critical biomarker candidate from a large pool of analytes</a:t>
            </a:r>
          </a:p>
          <a:p>
            <a:r>
              <a:rPr lang="en-US" b="1" dirty="0">
                <a:latin typeface="+mj-lt"/>
                <a:cs typeface="Arial" panose="020B0604020202020204" pitchFamily="34" charset="0"/>
              </a:rPr>
              <a:t>Culex System </a:t>
            </a:r>
            <a:r>
              <a:rPr lang="en-US" dirty="0">
                <a:latin typeface="+mj-lt"/>
                <a:cs typeface="Arial" panose="020B0604020202020204" pitchFamily="34" charset="0"/>
              </a:rPr>
              <a:t>promotes reduction of animal usage by serial bleeding of mice for pharmacokinetic studies</a:t>
            </a:r>
          </a:p>
          <a:p>
            <a:pPr fontAlgn="base"/>
            <a:r>
              <a:rPr lang="en-US" b="1" dirty="0">
                <a:latin typeface="+mj-lt"/>
                <a:cs typeface="Arial" panose="020B0604020202020204" pitchFamily="34" charset="0"/>
              </a:rPr>
              <a:t>Maurice System </a:t>
            </a:r>
            <a:r>
              <a:rPr lang="en-US" dirty="0">
                <a:latin typeface="+mj-lt"/>
                <a:cs typeface="Arial" panose="020B0604020202020204" pitchFamily="34" charset="0"/>
              </a:rPr>
              <a:t>enables separation of charge/size variants in a stable pH gradient established by ampholytes in a capillary, and detection by whole column imaging with UV absorbance or native fluorescence</a:t>
            </a:r>
          </a:p>
          <a:p>
            <a:pPr fontAlgn="base"/>
            <a:r>
              <a:rPr lang="en-US" b="1" dirty="0">
                <a:latin typeface="+mj-lt"/>
                <a:cs typeface="Arial" panose="020B0604020202020204" pitchFamily="34" charset="0"/>
              </a:rPr>
              <a:t>160-bed phase I clinic </a:t>
            </a:r>
            <a:r>
              <a:rPr lang="en-US" dirty="0">
                <a:latin typeface="+mj-lt"/>
                <a:cs typeface="Arial" panose="020B0604020202020204" pitchFamily="34" charset="0"/>
              </a:rPr>
              <a:t>located less than 7 miles from NYC, with access to a large diverse population of volunteers</a:t>
            </a:r>
          </a:p>
        </p:txBody>
      </p:sp>
      <p:pic>
        <p:nvPicPr>
          <p:cNvPr id="6" name="Picture 5"/>
          <p:cNvPicPr>
            <a:picLocks noChangeAspect="1"/>
          </p:cNvPicPr>
          <p:nvPr/>
        </p:nvPicPr>
        <p:blipFill>
          <a:blip r:embed="rId2"/>
          <a:stretch>
            <a:fillRect/>
          </a:stretch>
        </p:blipFill>
        <p:spPr>
          <a:xfrm>
            <a:off x="6167118" y="1389889"/>
            <a:ext cx="5561608" cy="4680928"/>
          </a:xfrm>
          <a:prstGeom prst="rect">
            <a:avLst/>
          </a:prstGeom>
        </p:spPr>
      </p:pic>
      <p:sp>
        <p:nvSpPr>
          <p:cNvPr id="7" name="TextBox 6"/>
          <p:cNvSpPr txBox="1"/>
          <p:nvPr/>
        </p:nvSpPr>
        <p:spPr>
          <a:xfrm>
            <a:off x="6528816" y="4041648"/>
            <a:ext cx="1481328" cy="369332"/>
          </a:xfrm>
          <a:prstGeom prst="rect">
            <a:avLst/>
          </a:prstGeom>
          <a:noFill/>
        </p:spPr>
        <p:txBody>
          <a:bodyPr wrap="square" rtlCol="0">
            <a:spAutoFit/>
          </a:bodyPr>
          <a:lstStyle/>
          <a:p>
            <a:endParaRPr lang="en-US" dirty="0">
              <a:latin typeface="+mj-lt"/>
            </a:endParaRPr>
          </a:p>
        </p:txBody>
      </p:sp>
      <p:sp>
        <p:nvSpPr>
          <p:cNvPr id="2" name="TextBox 1"/>
          <p:cNvSpPr txBox="1"/>
          <p:nvPr/>
        </p:nvSpPr>
        <p:spPr>
          <a:xfrm>
            <a:off x="6400800" y="3947749"/>
            <a:ext cx="1778605" cy="1077218"/>
          </a:xfrm>
          <a:prstGeom prst="rect">
            <a:avLst/>
          </a:prstGeom>
          <a:noFill/>
        </p:spPr>
        <p:txBody>
          <a:bodyPr wrap="square" rtlCol="0">
            <a:spAutoFit/>
          </a:bodyPr>
          <a:lstStyle/>
          <a:p>
            <a:pPr algn="ctr"/>
            <a:r>
              <a:rPr lang="en-US" sz="1600" dirty="0">
                <a:solidFill>
                  <a:schemeClr val="bg1"/>
                </a:solidFill>
                <a:latin typeface="+mj-lt"/>
                <a:cs typeface="Arial" panose="020B0604020202020204" pitchFamily="34" charset="0"/>
              </a:rPr>
              <a:t>$40MM invested in state-of-the-art instrumentation and facilities </a:t>
            </a:r>
          </a:p>
        </p:txBody>
      </p:sp>
    </p:spTree>
    <p:extLst>
      <p:ext uri="{BB962C8B-B14F-4D97-AF65-F5344CB8AC3E}">
        <p14:creationId xmlns:p14="http://schemas.microsoft.com/office/powerpoint/2010/main" val="109850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807" y="3445522"/>
            <a:ext cx="787395" cy="338554"/>
          </a:xfrm>
          <a:prstGeom prst="rect">
            <a:avLst/>
          </a:prstGeom>
          <a:noFill/>
        </p:spPr>
        <p:txBody>
          <a:bodyPr wrap="none" rtlCol="0">
            <a:spAutoFit/>
          </a:bodyPr>
          <a:lstStyle/>
          <a:p>
            <a:r>
              <a:rPr lang="en-US" sz="16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DMPK</a:t>
            </a:r>
          </a:p>
        </p:txBody>
      </p:sp>
      <p:sp>
        <p:nvSpPr>
          <p:cNvPr id="8" name="TextBox 7"/>
          <p:cNvSpPr txBox="1"/>
          <p:nvPr/>
        </p:nvSpPr>
        <p:spPr>
          <a:xfrm>
            <a:off x="2084940" y="3414431"/>
            <a:ext cx="1549911" cy="584775"/>
          </a:xfrm>
          <a:prstGeom prst="rect">
            <a:avLst/>
          </a:prstGeom>
          <a:noFill/>
        </p:spPr>
        <p:txBody>
          <a:bodyPr wrap="none" rtlCol="0">
            <a:spAutoFit/>
          </a:bodyPr>
          <a:lstStyle/>
          <a:p>
            <a:r>
              <a:rPr lang="en-US" sz="1600" b="1"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&amp;</a:t>
            </a:r>
          </a:p>
          <a:p>
            <a:r>
              <a:rPr lang="en-US" sz="1600" b="1"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TOXICOLOGY</a:t>
            </a:r>
          </a:p>
        </p:txBody>
      </p:sp>
      <p:sp>
        <p:nvSpPr>
          <p:cNvPr id="9" name="TextBox 8"/>
          <p:cNvSpPr txBox="1"/>
          <p:nvPr/>
        </p:nvSpPr>
        <p:spPr>
          <a:xfrm>
            <a:off x="6620946" y="3429000"/>
            <a:ext cx="681597" cy="338554"/>
          </a:xfrm>
          <a:prstGeom prst="rect">
            <a:avLst/>
          </a:prstGeom>
          <a:noFill/>
        </p:spPr>
        <p:txBody>
          <a:bodyPr wrap="square" rtlCol="0">
            <a:spAutoFit/>
          </a:bodyPr>
          <a:lstStyle/>
          <a:p>
            <a:r>
              <a:rPr lang="en-US" sz="1600" b="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CMC</a:t>
            </a:r>
          </a:p>
        </p:txBody>
      </p:sp>
      <p:sp>
        <p:nvSpPr>
          <p:cNvPr id="10" name="TextBox 9"/>
          <p:cNvSpPr txBox="1"/>
          <p:nvPr/>
        </p:nvSpPr>
        <p:spPr>
          <a:xfrm>
            <a:off x="8337397" y="3414431"/>
            <a:ext cx="1136850" cy="338554"/>
          </a:xfrm>
          <a:prstGeom prst="rect">
            <a:avLst/>
          </a:prstGeom>
          <a:noFill/>
        </p:spPr>
        <p:txBody>
          <a:bodyPr wrap="square" rtlCol="0">
            <a:spAutoFit/>
          </a:bodyPr>
          <a:lstStyle/>
          <a:p>
            <a:r>
              <a:rPr lang="en-US" sz="1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a:t>
            </a:r>
          </a:p>
        </p:txBody>
      </p:sp>
      <p:sp>
        <p:nvSpPr>
          <p:cNvPr id="11" name="TextBox 10"/>
          <p:cNvSpPr txBox="1"/>
          <p:nvPr/>
        </p:nvSpPr>
        <p:spPr>
          <a:xfrm>
            <a:off x="10248768" y="3414431"/>
            <a:ext cx="1471878" cy="338554"/>
          </a:xfrm>
          <a:prstGeom prst="rect">
            <a:avLst/>
          </a:prstGeom>
          <a:noFill/>
        </p:spPr>
        <p:txBody>
          <a:bodyPr wrap="none" rtlCol="0">
            <a:spAutoFit/>
          </a:bodyPr>
          <a:lstStyle/>
          <a:p>
            <a:r>
              <a:rPr lang="en-US" sz="1600" b="1"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BIOMETRICS</a:t>
            </a:r>
          </a:p>
        </p:txBody>
      </p:sp>
      <p:sp>
        <p:nvSpPr>
          <p:cNvPr id="17" name="TextBox 16"/>
          <p:cNvSpPr txBox="1"/>
          <p:nvPr/>
        </p:nvSpPr>
        <p:spPr>
          <a:xfrm>
            <a:off x="240290" y="4002890"/>
            <a:ext cx="1850350" cy="1600438"/>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Rapid PK; In Vitro ADME</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Mass Balance</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Early Discovery to Late Development</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Metabolite Identification</a:t>
            </a:r>
          </a:p>
        </p:txBody>
      </p:sp>
      <p:sp>
        <p:nvSpPr>
          <p:cNvPr id="18" name="TextBox 17"/>
          <p:cNvSpPr txBox="1"/>
          <p:nvPr/>
        </p:nvSpPr>
        <p:spPr>
          <a:xfrm>
            <a:off x="2057864" y="4002890"/>
            <a:ext cx="1877309" cy="3323987"/>
          </a:xfrm>
          <a:prstGeom prst="rect">
            <a:avLst/>
          </a:prstGeom>
          <a:noFill/>
        </p:spPr>
        <p:txBody>
          <a:bodyPr wrap="square" rtlCol="0">
            <a:spAutoFit/>
          </a:bodyPr>
          <a:lstStyle/>
          <a:p>
            <a:pPr marL="111125" lvl="0"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IND Enabling Studies</a:t>
            </a:r>
          </a:p>
          <a:p>
            <a:pPr marL="111125" lvl="0"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Regulatory/general toxicity</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Safety pharmacology</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Full clinical and anatomic pathology, ophthalmology, ECG</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Post IND Service</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GLP Analytical Support</a:t>
            </a:r>
          </a:p>
          <a:p>
            <a:pPr marL="111125" indent="-111125">
              <a:buFont typeface="Arial" panose="020B0604020202020204" pitchFamily="34" charset="0"/>
              <a:buChar char="•"/>
            </a:pPr>
            <a:endParaRPr lang="en-US" sz="1400" dirty="0">
              <a:solidFill>
                <a:schemeClr val="bg2">
                  <a:lumMod val="50000"/>
                </a:schemeClr>
              </a:solidFill>
              <a:latin typeface="Arial" panose="020B0604020202020204" pitchFamily="34" charset="0"/>
              <a:cs typeface="Arial" panose="020B0604020202020204" pitchFamily="34" charset="0"/>
            </a:endParaRPr>
          </a:p>
          <a:p>
            <a:pPr marL="111125" indent="-111125">
              <a:buFont typeface="Arial" panose="020B0604020202020204" pitchFamily="34" charset="0"/>
              <a:buChar char="•"/>
            </a:pPr>
            <a:endParaRPr lang="en-US" sz="1400" dirty="0">
              <a:solidFill>
                <a:schemeClr val="bg2">
                  <a:lumMod val="5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281806" y="4002890"/>
            <a:ext cx="1828865" cy="2246769"/>
          </a:xfrm>
          <a:prstGeom prst="rect">
            <a:avLst/>
          </a:prstGeom>
          <a:noFill/>
        </p:spPr>
        <p:txBody>
          <a:bodyPr wrap="square" rtlCol="0">
            <a:spAutoFit/>
          </a:bodyPr>
          <a:lstStyle/>
          <a:p>
            <a:pPr marL="111125" lvl="0" indent="-111125">
              <a:buFont typeface="Arial" panose="020B0604020202020204" pitchFamily="34" charset="0"/>
              <a:buChar char="•"/>
            </a:pPr>
            <a:r>
              <a:rPr lang="en-US" sz="1400" dirty="0">
                <a:solidFill>
                  <a:schemeClr val="accent6">
                    <a:lumMod val="75000"/>
                  </a:schemeClr>
                </a:solidFill>
              </a:rPr>
              <a:t>Analytical Services</a:t>
            </a:r>
          </a:p>
          <a:p>
            <a:pPr marL="111125" lvl="0" indent="-111125">
              <a:buFont typeface="Arial" panose="020B0604020202020204" pitchFamily="34" charset="0"/>
              <a:buChar char="•"/>
            </a:pPr>
            <a:r>
              <a:rPr lang="en-US" sz="1400" dirty="0">
                <a:solidFill>
                  <a:schemeClr val="accent6">
                    <a:lumMod val="75000"/>
                  </a:schemeClr>
                </a:solidFill>
              </a:rPr>
              <a:t>Formulation Development</a:t>
            </a:r>
          </a:p>
          <a:p>
            <a:pPr marL="111125" indent="-111125">
              <a:buFont typeface="Arial" panose="020B0604020202020204" pitchFamily="34" charset="0"/>
              <a:buChar char="•"/>
            </a:pPr>
            <a:r>
              <a:rPr lang="en-US" sz="1400" dirty="0">
                <a:solidFill>
                  <a:schemeClr val="accent6">
                    <a:lumMod val="75000"/>
                  </a:schemeClr>
                </a:solidFill>
              </a:rPr>
              <a:t>CTM Manufacturing</a:t>
            </a:r>
          </a:p>
          <a:p>
            <a:pPr marL="111125" indent="-111125">
              <a:buFont typeface="Arial" panose="020B0604020202020204" pitchFamily="34" charset="0"/>
              <a:buChar char="•"/>
            </a:pPr>
            <a:r>
              <a:rPr lang="en-US" sz="1400" dirty="0">
                <a:solidFill>
                  <a:schemeClr val="accent6">
                    <a:lumMod val="75000"/>
                  </a:schemeClr>
                </a:solidFill>
              </a:rPr>
              <a:t>GMP commercial stability</a:t>
            </a:r>
          </a:p>
          <a:p>
            <a:pPr marL="111125" indent="-111125">
              <a:buFont typeface="Arial" panose="020B0604020202020204" pitchFamily="34" charset="0"/>
              <a:buChar char="•"/>
            </a:pPr>
            <a:r>
              <a:rPr lang="en-US" sz="1400" dirty="0">
                <a:solidFill>
                  <a:schemeClr val="accent6">
                    <a:lumMod val="75000"/>
                  </a:schemeClr>
                </a:solidFill>
              </a:rPr>
              <a:t>Small molecules &amp; Biologics</a:t>
            </a:r>
          </a:p>
          <a:p>
            <a:pPr marL="111125" indent="-111125">
              <a:buFont typeface="Arial" panose="020B0604020202020204" pitchFamily="34" charset="0"/>
              <a:buChar char="•"/>
            </a:pPr>
            <a:r>
              <a:rPr lang="en-US" sz="1400" dirty="0">
                <a:solidFill>
                  <a:schemeClr val="accent6">
                    <a:lumMod val="75000"/>
                  </a:schemeClr>
                </a:solidFill>
              </a:rPr>
              <a:t>IND &amp; ANDA</a:t>
            </a:r>
            <a:endParaRPr lang="en-US" sz="1400" dirty="0">
              <a:solidFill>
                <a:schemeClr val="accent6">
                  <a:lumMod val="75000"/>
                </a:schemeClr>
              </a:solidFill>
            </a:endParaRPr>
          </a:p>
        </p:txBody>
      </p:sp>
      <p:sp>
        <p:nvSpPr>
          <p:cNvPr id="20" name="TextBox 19"/>
          <p:cNvSpPr txBox="1"/>
          <p:nvPr/>
        </p:nvSpPr>
        <p:spPr>
          <a:xfrm>
            <a:off x="7955652" y="4017880"/>
            <a:ext cx="1953864" cy="1600438"/>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Clinical Centers in US and China</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Phase I: SAD, MAD, BA, BE, Food Effect, DDI</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First to File Packages</a:t>
            </a:r>
          </a:p>
        </p:txBody>
      </p:sp>
      <p:sp>
        <p:nvSpPr>
          <p:cNvPr id="21" name="TextBox 20"/>
          <p:cNvSpPr txBox="1"/>
          <p:nvPr/>
        </p:nvSpPr>
        <p:spPr>
          <a:xfrm>
            <a:off x="10032501" y="4017880"/>
            <a:ext cx="2080711" cy="1815882"/>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CDISC-Compliant Datasets</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Biostats and SAS Programming</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Preclinical-Phase IV Development Support</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EDC &amp; Data Management</a:t>
            </a:r>
          </a:p>
        </p:txBody>
      </p:sp>
      <p:sp>
        <p:nvSpPr>
          <p:cNvPr id="23" name="Title 2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Drug Development Services</a:t>
            </a:r>
          </a:p>
        </p:txBody>
      </p:sp>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r="4169"/>
          <a:stretch/>
        </p:blipFill>
        <p:spPr>
          <a:xfrm>
            <a:off x="10248768" y="2028490"/>
            <a:ext cx="1586496" cy="1307592"/>
          </a:xfrm>
          <a:prstGeom prst="rect">
            <a:avLst/>
          </a:prstGeom>
        </p:spPr>
        <p:style>
          <a:lnRef idx="0">
            <a:schemeClr val="dk1"/>
          </a:lnRef>
          <a:fillRef idx="3">
            <a:schemeClr val="dk1"/>
          </a:fillRef>
          <a:effectRef idx="3">
            <a:schemeClr val="dk1"/>
          </a:effectRef>
          <a:fontRef idx="minor">
            <a:schemeClr val="lt1"/>
          </a:fontRef>
        </p:style>
      </p:pic>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4291" r="17542"/>
          <a:stretch/>
        </p:blipFill>
        <p:spPr>
          <a:xfrm>
            <a:off x="8070517" y="2028490"/>
            <a:ext cx="1584325" cy="1307592"/>
          </a:xfrm>
          <a:prstGeom prst="rect">
            <a:avLst/>
          </a:prstGeom>
        </p:spPr>
        <p:style>
          <a:lnRef idx="0">
            <a:schemeClr val="dk1"/>
          </a:lnRef>
          <a:fillRef idx="3">
            <a:schemeClr val="dk1"/>
          </a:fillRef>
          <a:effectRef idx="3">
            <a:schemeClr val="dk1"/>
          </a:effectRef>
          <a:fontRef idx="minor">
            <a:schemeClr val="lt1"/>
          </a:fontRef>
        </p:style>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1968" y="2042115"/>
            <a:ext cx="1587526" cy="1307592"/>
          </a:xfrm>
          <a:prstGeom prst="rect">
            <a:avLst/>
          </a:prstGeom>
        </p:spPr>
        <p:style>
          <a:lnRef idx="0">
            <a:schemeClr val="dk1"/>
          </a:lnRef>
          <a:fillRef idx="3">
            <a:schemeClr val="dk1"/>
          </a:fillRef>
          <a:effectRef idx="3">
            <a:schemeClr val="dk1"/>
          </a:effectRef>
          <a:fontRef idx="minor">
            <a:schemeClr val="lt1"/>
          </a:fontRef>
        </p:style>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1" r="8409"/>
          <a:stretch/>
        </p:blipFill>
        <p:spPr>
          <a:xfrm>
            <a:off x="240290" y="2010180"/>
            <a:ext cx="1588248" cy="1310125"/>
          </a:xfrm>
          <a:prstGeom prst="rect">
            <a:avLst/>
          </a:prstGeom>
        </p:spPr>
        <p:style>
          <a:lnRef idx="0">
            <a:schemeClr val="dk1"/>
          </a:lnRef>
          <a:fillRef idx="3">
            <a:schemeClr val="dk1"/>
          </a:fillRef>
          <a:effectRef idx="3">
            <a:schemeClr val="dk1"/>
          </a:effectRef>
          <a:fontRef idx="minor">
            <a:schemeClr val="lt1"/>
          </a:fontRef>
        </p:style>
      </p:pic>
      <p:sp>
        <p:nvSpPr>
          <p:cNvPr id="50" name="TextBox 49">
            <a:extLst>
              <a:ext uri="{FF2B5EF4-FFF2-40B4-BE49-F238E27FC236}">
                <a16:creationId xmlns:a16="http://schemas.microsoft.com/office/drawing/2014/main" xmlns="" id="{58DE0C85-79C8-448B-A50A-B79704501AFE}"/>
              </a:ext>
            </a:extLst>
          </p:cNvPr>
          <p:cNvSpPr txBox="1"/>
          <p:nvPr/>
        </p:nvSpPr>
        <p:spPr>
          <a:xfrm>
            <a:off x="4063963" y="3445522"/>
            <a:ext cx="1837747" cy="338554"/>
          </a:xfrm>
          <a:prstGeom prst="rect">
            <a:avLst/>
          </a:prstGeom>
          <a:noFill/>
        </p:spPr>
        <p:txBody>
          <a:bodyPr wrap="none" rtlCol="0">
            <a:spAutoFit/>
          </a:bodyPr>
          <a:lstStyle/>
          <a:p>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BIOANALYTICAL</a:t>
            </a:r>
          </a:p>
        </p:txBody>
      </p:sp>
      <p:sp>
        <p:nvSpPr>
          <p:cNvPr id="52" name="TextBox 51">
            <a:extLst>
              <a:ext uri="{FF2B5EF4-FFF2-40B4-BE49-F238E27FC236}">
                <a16:creationId xmlns:a16="http://schemas.microsoft.com/office/drawing/2014/main" xmlns="" id="{F62D467A-62AA-47A2-8832-6D0737FE3CFB}"/>
              </a:ext>
            </a:extLst>
          </p:cNvPr>
          <p:cNvSpPr txBox="1"/>
          <p:nvPr/>
        </p:nvSpPr>
        <p:spPr>
          <a:xfrm>
            <a:off x="4065874" y="4002890"/>
            <a:ext cx="1877309" cy="2246769"/>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Biomarker Services</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Preclinical and Clinical Support</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Global Bioanalytical Services (65+ LC-MS/MS)</a:t>
            </a:r>
          </a:p>
          <a:p>
            <a:pPr marL="111125" indent="-111125">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Biologics Assay (Antibody Drug, ADC, Oligonucleotide)</a:t>
            </a:r>
          </a:p>
        </p:txBody>
      </p:sp>
      <p:pic>
        <p:nvPicPr>
          <p:cNvPr id="53" name="Picture 52">
            <a:extLst>
              <a:ext uri="{FF2B5EF4-FFF2-40B4-BE49-F238E27FC236}">
                <a16:creationId xmlns:a16="http://schemas.microsoft.com/office/drawing/2014/main" xmlns="" id="{D10280DB-DCE3-447B-9769-3C87ADF77D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600" r="5916"/>
          <a:stretch/>
        </p:blipFill>
        <p:spPr>
          <a:xfrm>
            <a:off x="4110978" y="2010180"/>
            <a:ext cx="1578769" cy="1307592"/>
          </a:xfrm>
          <a:prstGeom prst="rect">
            <a:avLst/>
          </a:prstGeom>
        </p:spPr>
        <p:style>
          <a:lnRef idx="0">
            <a:schemeClr val="dk1"/>
          </a:lnRef>
          <a:fillRef idx="3">
            <a:schemeClr val="dk1"/>
          </a:fillRef>
          <a:effectRef idx="3">
            <a:schemeClr val="dk1"/>
          </a:effectRef>
          <a:fontRef idx="minor">
            <a:schemeClr val="lt1"/>
          </a:fontRef>
        </p:style>
      </p:pic>
      <p:pic>
        <p:nvPicPr>
          <p:cNvPr id="22" name="Picture 2" descr="Image result for preclinical toxicity studies">
            <a:extLst>
              <a:ext uri="{FF2B5EF4-FFF2-40B4-BE49-F238E27FC236}">
                <a16:creationId xmlns:a16="http://schemas.microsoft.com/office/drawing/2014/main" xmlns="" id="{777F344F-4FCC-4184-BA22-8230F8402B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82" t="1333" r="35749" b="-1333"/>
          <a:stretch/>
        </p:blipFill>
        <p:spPr bwMode="auto">
          <a:xfrm>
            <a:off x="2160881" y="2042115"/>
            <a:ext cx="1617754" cy="1310125"/>
          </a:xfrm>
          <a:prstGeom prst="rect">
            <a:avLst/>
          </a:prstGeom>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376946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FF20781-2DA7-4C4A-ADCA-DCFDDE623F0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Agrochemical Services</a:t>
            </a:r>
          </a:p>
        </p:txBody>
      </p:sp>
      <p:pic>
        <p:nvPicPr>
          <p:cNvPr id="4" name="Picture 3">
            <a:extLst>
              <a:ext uri="{FF2B5EF4-FFF2-40B4-BE49-F238E27FC236}">
                <a16:creationId xmlns:a16="http://schemas.microsoft.com/office/drawing/2014/main" xmlns="" id="{22A196A9-1BDA-49BD-8EA1-4DF4A792A1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2359" y="1681317"/>
            <a:ext cx="11287282" cy="4283456"/>
          </a:xfrm>
          <a:prstGeom prst="rect">
            <a:avLst/>
          </a:prstGeom>
        </p:spPr>
      </p:pic>
    </p:spTree>
    <p:extLst>
      <p:ext uri="{BB962C8B-B14F-4D97-AF65-F5344CB8AC3E}">
        <p14:creationId xmlns:p14="http://schemas.microsoft.com/office/powerpoint/2010/main" val="408079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F735F-3AA7-4852-87FA-28B17BB0114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DMPK Services</a:t>
            </a:r>
          </a:p>
        </p:txBody>
      </p:sp>
      <p:graphicFrame>
        <p:nvGraphicFramePr>
          <p:cNvPr id="7" name="Diagram 6">
            <a:extLst>
              <a:ext uri="{FF2B5EF4-FFF2-40B4-BE49-F238E27FC236}">
                <a16:creationId xmlns:a16="http://schemas.microsoft.com/office/drawing/2014/main" xmlns="" id="{0B6B2705-5584-438F-BE4B-DCA34426C216}"/>
              </a:ext>
            </a:extLst>
          </p:cNvPr>
          <p:cNvGraphicFramePr/>
          <p:nvPr>
            <p:extLst>
              <p:ext uri="{D42A27DB-BD31-4B8C-83A1-F6EECF244321}">
                <p14:modId xmlns:p14="http://schemas.microsoft.com/office/powerpoint/2010/main" val="3276104356"/>
              </p:ext>
            </p:extLst>
          </p:nvPr>
        </p:nvGraphicFramePr>
        <p:xfrm>
          <a:off x="211217" y="3077738"/>
          <a:ext cx="11063508" cy="379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3C646B0D-0DB7-4932-91CD-A859F856DE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r="8409"/>
          <a:stretch/>
        </p:blipFill>
        <p:spPr>
          <a:xfrm>
            <a:off x="721529" y="1144194"/>
            <a:ext cx="2300753" cy="1897862"/>
          </a:xfrm>
          <a:prstGeom prst="rect">
            <a:avLst/>
          </a:prstGeom>
        </p:spPr>
      </p:pic>
      <p:pic>
        <p:nvPicPr>
          <p:cNvPr id="5" name="Picture 4">
            <a:extLst>
              <a:ext uri="{FF2B5EF4-FFF2-40B4-BE49-F238E27FC236}">
                <a16:creationId xmlns:a16="http://schemas.microsoft.com/office/drawing/2014/main" xmlns="" id="{B287C9B2-6F16-4E10-B3F4-42B355C2CD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1132" y="1159712"/>
            <a:ext cx="2703678" cy="1804255"/>
          </a:xfrm>
          <a:prstGeom prst="rect">
            <a:avLst/>
          </a:prstGeom>
        </p:spPr>
      </p:pic>
      <p:pic>
        <p:nvPicPr>
          <p:cNvPr id="3074" name="Picture 2" descr="Image result for Quality">
            <a:extLst>
              <a:ext uri="{FF2B5EF4-FFF2-40B4-BE49-F238E27FC236}">
                <a16:creationId xmlns:a16="http://schemas.microsoft.com/office/drawing/2014/main" xmlns="" id="{8784A57D-8DEF-4059-9446-1A9BF20DF7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3660" y="867938"/>
            <a:ext cx="20669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43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84E3C-F646-4C26-AAB6-36154B2B677F}"/>
              </a:ext>
            </a:extLst>
          </p:cNvPr>
          <p:cNvSpPr>
            <a:spLocks noGrp="1"/>
          </p:cNvSpPr>
          <p:nvPr>
            <p:ph type="title"/>
          </p:nvPr>
        </p:nvSpPr>
        <p:spPr>
          <a:xfrm>
            <a:off x="-21082" y="37458"/>
            <a:ext cx="7293950" cy="662139"/>
          </a:xfrm>
        </p:spPr>
        <p:txBody>
          <a:bodyPr/>
          <a:lstStyle/>
          <a:p>
            <a:r>
              <a:rPr lang="en-US" dirty="0">
                <a:latin typeface="Arial" panose="020B0604020202020204" pitchFamily="34" charset="0"/>
                <a:cs typeface="Arial" panose="020B0604020202020204" pitchFamily="34" charset="0"/>
              </a:rPr>
              <a:t>Preclinical Safety &amp; Toxicology Services</a:t>
            </a:r>
          </a:p>
        </p:txBody>
      </p:sp>
      <p:graphicFrame>
        <p:nvGraphicFramePr>
          <p:cNvPr id="3" name="Diagram 2">
            <a:extLst>
              <a:ext uri="{FF2B5EF4-FFF2-40B4-BE49-F238E27FC236}">
                <a16:creationId xmlns:a16="http://schemas.microsoft.com/office/drawing/2014/main" xmlns="" id="{0839A80C-849D-4975-9959-BFC153B58CD2}"/>
              </a:ext>
            </a:extLst>
          </p:cNvPr>
          <p:cNvGraphicFramePr/>
          <p:nvPr>
            <p:extLst>
              <p:ext uri="{D42A27DB-BD31-4B8C-83A1-F6EECF244321}">
                <p14:modId xmlns:p14="http://schemas.microsoft.com/office/powerpoint/2010/main" val="3288645495"/>
              </p:ext>
            </p:extLst>
          </p:nvPr>
        </p:nvGraphicFramePr>
        <p:xfrm>
          <a:off x="245660" y="3084394"/>
          <a:ext cx="11458660" cy="3862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preclinical toxicity studies">
            <a:extLst>
              <a:ext uri="{FF2B5EF4-FFF2-40B4-BE49-F238E27FC236}">
                <a16:creationId xmlns:a16="http://schemas.microsoft.com/office/drawing/2014/main" xmlns="" id="{B1F08BAD-9323-455D-B340-32B815507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127" y="1438882"/>
            <a:ext cx="3257949" cy="1426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xicity studies">
            <a:extLst>
              <a:ext uri="{FF2B5EF4-FFF2-40B4-BE49-F238E27FC236}">
                <a16:creationId xmlns:a16="http://schemas.microsoft.com/office/drawing/2014/main" xmlns="" id="{9C99E1A5-127F-404C-B93B-1B557FF1957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917"/>
          <a:stretch/>
        </p:blipFill>
        <p:spPr bwMode="auto">
          <a:xfrm>
            <a:off x="4357867" y="1465491"/>
            <a:ext cx="3257949" cy="1400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oxicity studies">
            <a:extLst>
              <a:ext uri="{FF2B5EF4-FFF2-40B4-BE49-F238E27FC236}">
                <a16:creationId xmlns:a16="http://schemas.microsoft.com/office/drawing/2014/main" xmlns="" id="{1E3E0EA3-EC80-4590-A613-10350F23DB7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6727"/>
          <a:stretch/>
        </p:blipFill>
        <p:spPr bwMode="auto">
          <a:xfrm>
            <a:off x="8319836" y="1465491"/>
            <a:ext cx="3178744" cy="140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947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F735F-3AA7-4852-87FA-28B17BB0114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Bioanalytical Services</a:t>
            </a:r>
          </a:p>
        </p:txBody>
      </p:sp>
      <p:graphicFrame>
        <p:nvGraphicFramePr>
          <p:cNvPr id="7" name="Diagram 6">
            <a:extLst>
              <a:ext uri="{FF2B5EF4-FFF2-40B4-BE49-F238E27FC236}">
                <a16:creationId xmlns:a16="http://schemas.microsoft.com/office/drawing/2014/main" xmlns="" id="{0B6B2705-5584-438F-BE4B-DCA34426C216}"/>
              </a:ext>
            </a:extLst>
          </p:cNvPr>
          <p:cNvGraphicFramePr/>
          <p:nvPr>
            <p:extLst>
              <p:ext uri="{D42A27DB-BD31-4B8C-83A1-F6EECF244321}">
                <p14:modId xmlns:p14="http://schemas.microsoft.com/office/powerpoint/2010/main" val="716258825"/>
              </p:ext>
            </p:extLst>
          </p:nvPr>
        </p:nvGraphicFramePr>
        <p:xfrm>
          <a:off x="211217" y="2871398"/>
          <a:ext cx="11063508" cy="400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xmlns="" id="{37365DF4-0E17-42F1-9BCB-441E048C90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405" y="1150015"/>
            <a:ext cx="2429044" cy="1620982"/>
          </a:xfrm>
          <a:prstGeom prst="rect">
            <a:avLst/>
          </a:prstGeom>
        </p:spPr>
      </p:pic>
      <p:pic>
        <p:nvPicPr>
          <p:cNvPr id="1028" name="Picture 4" descr="Image result for fda">
            <a:extLst>
              <a:ext uri="{FF2B5EF4-FFF2-40B4-BE49-F238E27FC236}">
                <a16:creationId xmlns:a16="http://schemas.microsoft.com/office/drawing/2014/main" xmlns="" id="{A26C1B09-B779-4717-A6CA-A80634D878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2969" y="1049615"/>
            <a:ext cx="2429044" cy="18217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19DDA450-0A65-4315-BA0C-63711F745F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45704" y="1165107"/>
            <a:ext cx="2429044" cy="1620982"/>
          </a:xfrm>
          <a:prstGeom prst="rect">
            <a:avLst/>
          </a:prstGeom>
        </p:spPr>
      </p:pic>
    </p:spTree>
    <p:extLst>
      <p:ext uri="{BB962C8B-B14F-4D97-AF65-F5344CB8AC3E}">
        <p14:creationId xmlns:p14="http://schemas.microsoft.com/office/powerpoint/2010/main" val="47457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B39CCED-6A0D-4CF1-8340-928FBFC47DD8}"/>
              </a:ext>
            </a:extLst>
          </p:cNvPr>
          <p:cNvSpPr>
            <a:spLocks noGrp="1"/>
          </p:cNvSpPr>
          <p:nvPr>
            <p:ph type="title"/>
          </p:nvPr>
        </p:nvSpPr>
        <p:spPr>
          <a:xfrm>
            <a:off x="0" y="0"/>
            <a:ext cx="7376984" cy="699598"/>
          </a:xfrm>
        </p:spPr>
        <p:txBody>
          <a:bodyPr>
            <a:normAutofit/>
          </a:bodyPr>
          <a:lstStyle/>
          <a:p>
            <a:r>
              <a:rPr lang="en-US" dirty="0"/>
              <a:t>Your Drug Development Partner</a:t>
            </a:r>
          </a:p>
        </p:txBody>
      </p:sp>
      <p:pic>
        <p:nvPicPr>
          <p:cNvPr id="10" name="Content Placeholder 9">
            <a:extLst>
              <a:ext uri="{FF2B5EF4-FFF2-40B4-BE49-F238E27FC236}">
                <a16:creationId xmlns:a16="http://schemas.microsoft.com/office/drawing/2014/main" xmlns="" id="{57393350-1322-4B3D-86F4-13DF26A9CDE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81111" y="1601315"/>
            <a:ext cx="6286922" cy="4191280"/>
          </a:xfrm>
          <a:prstGeom prst="rect">
            <a:avLst/>
          </a:prstGeom>
          <a:ln>
            <a:noFill/>
          </a:ln>
          <a:effectLst>
            <a:outerShdw blurRad="292100" dist="139700" dir="2700000" algn="tl" rotWithShape="0">
              <a:srgbClr val="333333">
                <a:alpha val="65000"/>
              </a:srgbClr>
            </a:outerShdw>
          </a:effectLst>
        </p:spPr>
      </p:pic>
      <p:sp>
        <p:nvSpPr>
          <p:cNvPr id="6" name="Text Placeholder 5">
            <a:extLst>
              <a:ext uri="{FF2B5EF4-FFF2-40B4-BE49-F238E27FC236}">
                <a16:creationId xmlns:a16="http://schemas.microsoft.com/office/drawing/2014/main" xmlns="" id="{4DB2F4C7-51E6-4D9C-8DD0-A57AB80A5AF5}"/>
              </a:ext>
            </a:extLst>
          </p:cNvPr>
          <p:cNvSpPr>
            <a:spLocks noGrp="1"/>
          </p:cNvSpPr>
          <p:nvPr>
            <p:ph type="body" sz="half" idx="1"/>
          </p:nvPr>
        </p:nvSpPr>
        <p:spPr>
          <a:xfrm>
            <a:off x="400825" y="1593260"/>
            <a:ext cx="4794630" cy="4812058"/>
          </a:xfrm>
          <a:noFill/>
          <a:ln>
            <a:noFill/>
          </a:ln>
        </p:spPr>
        <p:style>
          <a:lnRef idx="1">
            <a:schemeClr val="dk1"/>
          </a:lnRef>
          <a:fillRef idx="2">
            <a:schemeClr val="dk1"/>
          </a:fillRef>
          <a:effectRef idx="1">
            <a:schemeClr val="dk1"/>
          </a:effectRef>
          <a:fontRef idx="minor">
            <a:schemeClr val="dk1"/>
          </a:fontRef>
        </p:style>
        <p:txBody>
          <a:bodyPr>
            <a:normAutofit/>
          </a:bodyPr>
          <a:lstStyle/>
          <a:p>
            <a:r>
              <a:rPr lang="en-US" sz="2400" b="1" dirty="0">
                <a:solidFill>
                  <a:schemeClr val="tx1"/>
                </a:solidFill>
                <a:latin typeface="Arial" panose="020B0604020202020204" pitchFamily="34" charset="0"/>
                <a:cs typeface="Arial" panose="020B0604020202020204" pitchFamily="34" charset="0"/>
              </a:rPr>
              <a:t>Two Continents-One System</a:t>
            </a:r>
          </a:p>
          <a:p>
            <a:r>
              <a:rPr lang="en-US" sz="2400" b="1" dirty="0">
                <a:solidFill>
                  <a:schemeClr val="tx1"/>
                </a:solidFill>
                <a:latin typeface="Arial" panose="020B0604020202020204" pitchFamily="34" charset="0"/>
                <a:cs typeface="Arial" panose="020B0604020202020204" pitchFamily="34" charset="0"/>
              </a:rPr>
              <a:t>High Technical Expertise</a:t>
            </a:r>
          </a:p>
          <a:p>
            <a:r>
              <a:rPr lang="en-US" sz="2400" b="1" dirty="0">
                <a:solidFill>
                  <a:schemeClr val="tx1"/>
                </a:solidFill>
                <a:latin typeface="Arial" panose="020B0604020202020204" pitchFamily="34" charset="0"/>
                <a:cs typeface="Arial" panose="020B0604020202020204" pitchFamily="34" charset="0"/>
              </a:rPr>
              <a:t>Excellent Quality Record- GLP, GCP and GMP</a:t>
            </a:r>
          </a:p>
          <a:p>
            <a:r>
              <a:rPr lang="en-US" sz="2400" b="1" dirty="0">
                <a:solidFill>
                  <a:schemeClr val="tx1"/>
                </a:solidFill>
                <a:latin typeface="Arial" panose="020B0604020202020204" pitchFamily="34" charset="0"/>
                <a:cs typeface="Arial" panose="020B0604020202020204" pitchFamily="34" charset="0"/>
              </a:rPr>
              <a:t>State of the Art Facilities and Equipment </a:t>
            </a:r>
          </a:p>
          <a:p>
            <a:r>
              <a:rPr lang="en-US" sz="2400" b="1" dirty="0">
                <a:solidFill>
                  <a:schemeClr val="tx1"/>
                </a:solidFill>
                <a:latin typeface="Arial" panose="020B0604020202020204" pitchFamily="34" charset="0"/>
                <a:cs typeface="Arial" panose="020B0604020202020204" pitchFamily="34" charset="0"/>
              </a:rPr>
              <a:t>Comprehensive Suite of Drug Development Services</a:t>
            </a:r>
          </a:p>
          <a:p>
            <a:r>
              <a:rPr lang="en-US" sz="2400" b="1" dirty="0">
                <a:solidFill>
                  <a:schemeClr val="tx1"/>
                </a:solidFill>
                <a:latin typeface="Arial" panose="020B0604020202020204" pitchFamily="34" charset="0"/>
                <a:cs typeface="Arial" panose="020B0604020202020204" pitchFamily="34" charset="0"/>
              </a:rPr>
              <a:t>Agrochemical Services</a:t>
            </a:r>
          </a:p>
          <a:p>
            <a:pPr marL="0" indent="0" algn="r">
              <a:buNone/>
            </a:pPr>
            <a:endParaRPr lang="en-US" sz="2400" b="1"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2046715A-3D0C-4835-99B9-70EE176E5467}"/>
              </a:ext>
            </a:extLst>
          </p:cNvPr>
          <p:cNvSpPr/>
          <p:nvPr/>
        </p:nvSpPr>
        <p:spPr>
          <a:xfrm>
            <a:off x="4909799" y="4502728"/>
            <a:ext cx="2202873" cy="202974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465E4D30-709E-48F3-B210-DC9E8CB1DF40}"/>
              </a:ext>
            </a:extLst>
          </p:cNvPr>
          <p:cNvSpPr/>
          <p:nvPr/>
        </p:nvSpPr>
        <p:spPr>
          <a:xfrm>
            <a:off x="6398601" y="5611854"/>
            <a:ext cx="978383" cy="86596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D9D1DD50-6AF8-4F04-8C2C-FADB9025D230}"/>
              </a:ext>
            </a:extLst>
          </p:cNvPr>
          <p:cNvSpPr/>
          <p:nvPr/>
        </p:nvSpPr>
        <p:spPr>
          <a:xfrm>
            <a:off x="6146633" y="6207306"/>
            <a:ext cx="503936" cy="432983"/>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9774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F735F-3AA7-4852-87FA-28B17BB01148}"/>
              </a:ext>
            </a:extLst>
          </p:cNvPr>
          <p:cNvSpPr>
            <a:spLocks noGrp="1"/>
          </p:cNvSpPr>
          <p:nvPr>
            <p:ph type="title"/>
          </p:nvPr>
        </p:nvSpPr>
        <p:spPr/>
        <p:txBody>
          <a:bodyPr>
            <a:normAutofit fontScale="90000"/>
          </a:bodyPr>
          <a:lstStyle/>
          <a:p>
            <a:r>
              <a:rPr lang="en-US" dirty="0"/>
              <a:t>CMC (Chemistry, Manufacturing and Control)</a:t>
            </a:r>
            <a:br>
              <a:rPr lang="en-US" dirty="0"/>
            </a:br>
            <a:r>
              <a:rPr lang="en-US" dirty="0"/>
              <a:t>Services</a:t>
            </a:r>
          </a:p>
        </p:txBody>
      </p:sp>
      <p:graphicFrame>
        <p:nvGraphicFramePr>
          <p:cNvPr id="7" name="Diagram 6">
            <a:extLst>
              <a:ext uri="{FF2B5EF4-FFF2-40B4-BE49-F238E27FC236}">
                <a16:creationId xmlns:a16="http://schemas.microsoft.com/office/drawing/2014/main" xmlns="" id="{0B6B2705-5584-438F-BE4B-DCA34426C216}"/>
              </a:ext>
            </a:extLst>
          </p:cNvPr>
          <p:cNvGraphicFramePr/>
          <p:nvPr>
            <p:extLst>
              <p:ext uri="{D42A27DB-BD31-4B8C-83A1-F6EECF244321}">
                <p14:modId xmlns:p14="http://schemas.microsoft.com/office/powerpoint/2010/main" val="2948663156"/>
              </p:ext>
            </p:extLst>
          </p:nvPr>
        </p:nvGraphicFramePr>
        <p:xfrm>
          <a:off x="202590" y="3154594"/>
          <a:ext cx="11063508" cy="3703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Image result for fda">
            <a:extLst>
              <a:ext uri="{FF2B5EF4-FFF2-40B4-BE49-F238E27FC236}">
                <a16:creationId xmlns:a16="http://schemas.microsoft.com/office/drawing/2014/main" xmlns="" id="{A26C1B09-B779-4717-A6CA-A80634D878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2969" y="1049615"/>
            <a:ext cx="2429044" cy="18217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3953BE83-3103-4173-B04D-855AABBF8D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0605" y="925404"/>
            <a:ext cx="2534511" cy="2087592"/>
          </a:xfrm>
          <a:prstGeom prst="rect">
            <a:avLst/>
          </a:prstGeom>
        </p:spPr>
      </p:pic>
      <p:pic>
        <p:nvPicPr>
          <p:cNvPr id="6" name="Picture 5">
            <a:extLst>
              <a:ext uri="{FF2B5EF4-FFF2-40B4-BE49-F238E27FC236}">
                <a16:creationId xmlns:a16="http://schemas.microsoft.com/office/drawing/2014/main" xmlns="" id="{B28D1D8B-FCF5-4402-88E7-8D4E85FDBC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827" y="1132252"/>
            <a:ext cx="2827382" cy="1886994"/>
          </a:xfrm>
          <a:prstGeom prst="rect">
            <a:avLst/>
          </a:prstGeom>
        </p:spPr>
      </p:pic>
    </p:spTree>
    <p:extLst>
      <p:ext uri="{BB962C8B-B14F-4D97-AF65-F5344CB8AC3E}">
        <p14:creationId xmlns:p14="http://schemas.microsoft.com/office/powerpoint/2010/main" val="3983743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F735F-3AA7-4852-87FA-28B17BB0114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Clinical Services</a:t>
            </a:r>
          </a:p>
        </p:txBody>
      </p:sp>
      <p:graphicFrame>
        <p:nvGraphicFramePr>
          <p:cNvPr id="7" name="Diagram 6">
            <a:extLst>
              <a:ext uri="{FF2B5EF4-FFF2-40B4-BE49-F238E27FC236}">
                <a16:creationId xmlns:a16="http://schemas.microsoft.com/office/drawing/2014/main" xmlns="" id="{0B6B2705-5584-438F-BE4B-DCA34426C216}"/>
              </a:ext>
            </a:extLst>
          </p:cNvPr>
          <p:cNvGraphicFramePr/>
          <p:nvPr>
            <p:extLst>
              <p:ext uri="{D42A27DB-BD31-4B8C-83A1-F6EECF244321}">
                <p14:modId xmlns:p14="http://schemas.microsoft.com/office/powerpoint/2010/main" val="386584717"/>
              </p:ext>
            </p:extLst>
          </p:nvPr>
        </p:nvGraphicFramePr>
        <p:xfrm>
          <a:off x="244669" y="2890401"/>
          <a:ext cx="10933871" cy="3668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7C7AD004-1BB3-4290-83F7-510CBC4DD0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1873" y="1167637"/>
            <a:ext cx="2819462" cy="1696485"/>
          </a:xfrm>
          <a:prstGeom prst="rect">
            <a:avLst/>
          </a:prstGeom>
        </p:spPr>
      </p:pic>
      <p:pic>
        <p:nvPicPr>
          <p:cNvPr id="9" name="Picture 8">
            <a:extLst>
              <a:ext uri="{FF2B5EF4-FFF2-40B4-BE49-F238E27FC236}">
                <a16:creationId xmlns:a16="http://schemas.microsoft.com/office/drawing/2014/main" xmlns="" id="{FBD3DF85-23B2-4B59-A163-BA97BB5760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590" y="1167637"/>
            <a:ext cx="2705100" cy="1670207"/>
          </a:xfrm>
          <a:prstGeom prst="rect">
            <a:avLst/>
          </a:prstGeom>
        </p:spPr>
      </p:pic>
      <p:pic>
        <p:nvPicPr>
          <p:cNvPr id="11" name="Picture 10" descr="Image result for NYC skyline">
            <a:extLst>
              <a:ext uri="{FF2B5EF4-FFF2-40B4-BE49-F238E27FC236}">
                <a16:creationId xmlns:a16="http://schemas.microsoft.com/office/drawing/2014/main" xmlns="" id="{813D519A-E273-4A18-BC79-77EBFF06F26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9374" y="1167637"/>
            <a:ext cx="2722632" cy="1670207"/>
          </a:xfrm>
          <a:prstGeom prst="rect">
            <a:avLst/>
          </a:prstGeom>
          <a:noFill/>
          <a:ln>
            <a:noFill/>
          </a:ln>
        </p:spPr>
      </p:pic>
    </p:spTree>
    <p:extLst>
      <p:ext uri="{BB962C8B-B14F-4D97-AF65-F5344CB8AC3E}">
        <p14:creationId xmlns:p14="http://schemas.microsoft.com/office/powerpoint/2010/main" val="3770759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B329B-76B8-4C94-88A4-81B3650DECAC}"/>
              </a:ext>
            </a:extLst>
          </p:cNvPr>
          <p:cNvSpPr>
            <a:spLocks noGrp="1"/>
          </p:cNvSpPr>
          <p:nvPr>
            <p:ph type="title"/>
          </p:nvPr>
        </p:nvSpPr>
        <p:spPr/>
        <p:txBody>
          <a:bodyPr/>
          <a:lstStyle/>
          <a:p>
            <a:r>
              <a:rPr lang="en-US" dirty="0"/>
              <a:t>Biometric Services</a:t>
            </a:r>
          </a:p>
        </p:txBody>
      </p:sp>
      <p:graphicFrame>
        <p:nvGraphicFramePr>
          <p:cNvPr id="3" name="Diagram 2">
            <a:extLst>
              <a:ext uri="{FF2B5EF4-FFF2-40B4-BE49-F238E27FC236}">
                <a16:creationId xmlns:a16="http://schemas.microsoft.com/office/drawing/2014/main" xmlns="" id="{30D1F24C-9324-4894-B148-CF966F18BAA2}"/>
              </a:ext>
            </a:extLst>
          </p:cNvPr>
          <p:cNvGraphicFramePr/>
          <p:nvPr>
            <p:extLst>
              <p:ext uri="{D42A27DB-BD31-4B8C-83A1-F6EECF244321}">
                <p14:modId xmlns:p14="http://schemas.microsoft.com/office/powerpoint/2010/main" val="1501149184"/>
              </p:ext>
            </p:extLst>
          </p:nvPr>
        </p:nvGraphicFramePr>
        <p:xfrm>
          <a:off x="289931" y="3501481"/>
          <a:ext cx="11619570" cy="3172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clinica data management">
            <a:extLst>
              <a:ext uri="{FF2B5EF4-FFF2-40B4-BE49-F238E27FC236}">
                <a16:creationId xmlns:a16="http://schemas.microsoft.com/office/drawing/2014/main" xmlns="" id="{DC2AD269-E203-4785-9EFE-F4C7E1AB2B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9558" y="1298568"/>
            <a:ext cx="2857592" cy="1896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ostatistics clinical trials">
            <a:extLst>
              <a:ext uri="{FF2B5EF4-FFF2-40B4-BE49-F238E27FC236}">
                <a16:creationId xmlns:a16="http://schemas.microsoft.com/office/drawing/2014/main" xmlns="" id="{E8F5B337-FD1C-4A77-B802-A340729812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7534" y="1482040"/>
            <a:ext cx="3296932" cy="1661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ostatistics clinical trials">
            <a:extLst>
              <a:ext uri="{FF2B5EF4-FFF2-40B4-BE49-F238E27FC236}">
                <a16:creationId xmlns:a16="http://schemas.microsoft.com/office/drawing/2014/main" xmlns="" id="{64B99A50-9E6E-44D9-8D74-CEC45F5B29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 y="1544442"/>
            <a:ext cx="2931584" cy="17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76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hlinkClick r:id="rId2"/>
            <a:extLst>
              <a:ext uri="{FF2B5EF4-FFF2-40B4-BE49-F238E27FC236}">
                <a16:creationId xmlns:a16="http://schemas.microsoft.com/office/drawing/2014/main" xmlns="" id="{50448664-75E9-44EB-A015-7B3BB74E5F88}"/>
              </a:ext>
            </a:extLst>
          </p:cNvPr>
          <p:cNvPicPr>
            <a:picLocks noChangeAspect="1"/>
          </p:cNvPicPr>
          <p:nvPr/>
        </p:nvPicPr>
        <p:blipFill>
          <a:blip r:embed="rId3"/>
          <a:stretch>
            <a:fillRect/>
          </a:stretch>
        </p:blipFill>
        <p:spPr>
          <a:xfrm>
            <a:off x="4791075" y="5203823"/>
            <a:ext cx="428625" cy="428625"/>
          </a:xfrm>
          <a:prstGeom prst="rect">
            <a:avLst/>
          </a:prstGeom>
        </p:spPr>
      </p:pic>
      <p:pic>
        <p:nvPicPr>
          <p:cNvPr id="22" name="Picture 21">
            <a:hlinkClick r:id="rId4"/>
            <a:extLst>
              <a:ext uri="{FF2B5EF4-FFF2-40B4-BE49-F238E27FC236}">
                <a16:creationId xmlns:a16="http://schemas.microsoft.com/office/drawing/2014/main" xmlns="" id="{312B8D98-3E62-4418-989E-CED4B2475182}"/>
              </a:ext>
            </a:extLst>
          </p:cNvPr>
          <p:cNvPicPr>
            <a:picLocks noChangeAspect="1"/>
          </p:cNvPicPr>
          <p:nvPr/>
        </p:nvPicPr>
        <p:blipFill rotWithShape="1">
          <a:blip r:embed="rId5"/>
          <a:srcRect l="22266" r="21733"/>
          <a:stretch/>
        </p:blipFill>
        <p:spPr>
          <a:xfrm>
            <a:off x="5881687" y="5203822"/>
            <a:ext cx="428626" cy="428625"/>
          </a:xfrm>
          <a:prstGeom prst="rect">
            <a:avLst/>
          </a:prstGeom>
        </p:spPr>
      </p:pic>
      <p:pic>
        <p:nvPicPr>
          <p:cNvPr id="1039" name="Picture 15" descr="Image result for youtube logo">
            <a:hlinkClick r:id="rId6"/>
            <a:extLst>
              <a:ext uri="{FF2B5EF4-FFF2-40B4-BE49-F238E27FC236}">
                <a16:creationId xmlns:a16="http://schemas.microsoft.com/office/drawing/2014/main" xmlns="" id="{4F4E92A7-0435-4036-84F8-50E4F7E2B9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2300" y="5203821"/>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hlinkClick r:id="rId8"/>
            <a:extLst>
              <a:ext uri="{FF2B5EF4-FFF2-40B4-BE49-F238E27FC236}">
                <a16:creationId xmlns:a16="http://schemas.microsoft.com/office/drawing/2014/main" xmlns="" id="{AED665D6-DEDA-41BD-9F67-41BE70C0760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714750" y="3983037"/>
            <a:ext cx="4762500" cy="962025"/>
          </a:xfrm>
          <a:prstGeom prst="rect">
            <a:avLst/>
          </a:prstGeom>
        </p:spPr>
      </p:pic>
      <p:sp>
        <p:nvSpPr>
          <p:cNvPr id="2" name="TextBox 1">
            <a:extLst>
              <a:ext uri="{FF2B5EF4-FFF2-40B4-BE49-F238E27FC236}">
                <a16:creationId xmlns:a16="http://schemas.microsoft.com/office/drawing/2014/main" xmlns="" id="{0CA0692E-316B-4FF9-9B0C-4BFDF007AD07}"/>
              </a:ext>
            </a:extLst>
          </p:cNvPr>
          <p:cNvSpPr txBox="1"/>
          <p:nvPr/>
        </p:nvSpPr>
        <p:spPr>
          <a:xfrm>
            <a:off x="4791075" y="2014590"/>
            <a:ext cx="2875935"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Hugh M. Davis, Ph.D.</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Chief Business Officer </a:t>
            </a: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Mobile: 484-431-8137</a:t>
            </a:r>
          </a:p>
          <a:p>
            <a:pPr algn="ctr"/>
            <a:r>
              <a:rPr lang="en-US" dirty="0">
                <a:latin typeface="Arial" panose="020B0604020202020204" pitchFamily="34" charset="0"/>
                <a:cs typeface="Arial" panose="020B0604020202020204" pitchFamily="34" charset="0"/>
              </a:rPr>
              <a:t>Office: 484-282-7658</a:t>
            </a:r>
          </a:p>
          <a:p>
            <a:pPr algn="ctr"/>
            <a:r>
              <a:rPr lang="en-US" u="sng" dirty="0">
                <a:latin typeface="Arial" panose="020B0604020202020204" pitchFamily="34" charset="0"/>
                <a:cs typeface="Arial" panose="020B0604020202020204" pitchFamily="34" charset="0"/>
                <a:hlinkClick r:id="rId10"/>
              </a:rPr>
              <a:t>hdavis@frontagelab.com</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BDB6205-44B4-4154-BDEF-E9418AEA5554}"/>
              </a:ext>
            </a:extLst>
          </p:cNvPr>
          <p:cNvSpPr txBox="1"/>
          <p:nvPr/>
        </p:nvSpPr>
        <p:spPr>
          <a:xfrm>
            <a:off x="4728394" y="5927300"/>
            <a:ext cx="3130024"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www.frontagelab.com</a:t>
            </a:r>
          </a:p>
        </p:txBody>
      </p:sp>
    </p:spTree>
    <p:extLst>
      <p:ext uri="{BB962C8B-B14F-4D97-AF65-F5344CB8AC3E}">
        <p14:creationId xmlns:p14="http://schemas.microsoft.com/office/powerpoint/2010/main" val="387158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xmlns="" id="{C2880422-DB66-467B-936E-1351E7BF5653}"/>
              </a:ext>
            </a:extLst>
          </p:cNvPr>
          <p:cNvCxnSpPr/>
          <p:nvPr/>
        </p:nvCxnSpPr>
        <p:spPr>
          <a:xfrm>
            <a:off x="4375037" y="3774937"/>
            <a:ext cx="82391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21259A92-025D-416C-930C-1D18AADC5C23}"/>
              </a:ext>
            </a:extLst>
          </p:cNvPr>
          <p:cNvCxnSpPr>
            <a:stCxn id="59" idx="3"/>
          </p:cNvCxnSpPr>
          <p:nvPr/>
        </p:nvCxnSpPr>
        <p:spPr>
          <a:xfrm flipV="1">
            <a:off x="10206063" y="1969217"/>
            <a:ext cx="173285"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F728D5A-51C5-4811-8534-4AB2A18F044B}"/>
              </a:ext>
            </a:extLst>
          </p:cNvPr>
          <p:cNvCxnSpPr/>
          <p:nvPr/>
        </p:nvCxnSpPr>
        <p:spPr>
          <a:xfrm>
            <a:off x="5745498" y="3143191"/>
            <a:ext cx="1054282" cy="2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AFEAB716-4EDA-4737-888D-1D3179F6145C}"/>
              </a:ext>
            </a:extLst>
          </p:cNvPr>
          <p:cNvCxnSpPr/>
          <p:nvPr/>
        </p:nvCxnSpPr>
        <p:spPr>
          <a:xfrm flipV="1">
            <a:off x="2541827" y="4364184"/>
            <a:ext cx="0" cy="4240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FCC104A3-B087-4CCF-8750-23272DBB305B}"/>
              </a:ext>
            </a:extLst>
          </p:cNvPr>
          <p:cNvCxnSpPr>
            <a:cxnSpLocks/>
          </p:cNvCxnSpPr>
          <p:nvPr/>
        </p:nvCxnSpPr>
        <p:spPr>
          <a:xfrm flipV="1">
            <a:off x="3893413" y="4025676"/>
            <a:ext cx="0" cy="2686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4316AB2B-A757-4A11-A83E-6DEFB1E0CB69}"/>
              </a:ext>
            </a:extLst>
          </p:cNvPr>
          <p:cNvCxnSpPr/>
          <p:nvPr/>
        </p:nvCxnSpPr>
        <p:spPr>
          <a:xfrm flipV="1">
            <a:off x="5198956" y="3338086"/>
            <a:ext cx="0" cy="44982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9A1ADDD-F0C6-4B81-B603-47FA4FA967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History</a:t>
            </a:r>
          </a:p>
        </p:txBody>
      </p:sp>
      <p:sp>
        <p:nvSpPr>
          <p:cNvPr id="12" name="Rectangle 11">
            <a:extLst>
              <a:ext uri="{FF2B5EF4-FFF2-40B4-BE49-F238E27FC236}">
                <a16:creationId xmlns:a16="http://schemas.microsoft.com/office/drawing/2014/main" xmlns="" id="{832B12B9-BD2C-4D13-9B28-AC9E4A63BE20}"/>
              </a:ext>
            </a:extLst>
          </p:cNvPr>
          <p:cNvSpPr/>
          <p:nvPr/>
        </p:nvSpPr>
        <p:spPr>
          <a:xfrm>
            <a:off x="459940" y="6001700"/>
            <a:ext cx="1400651" cy="3737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2001</a:t>
            </a:r>
          </a:p>
        </p:txBody>
      </p:sp>
      <p:sp>
        <p:nvSpPr>
          <p:cNvPr id="19" name="Rectangle 18">
            <a:extLst>
              <a:ext uri="{FF2B5EF4-FFF2-40B4-BE49-F238E27FC236}">
                <a16:creationId xmlns:a16="http://schemas.microsoft.com/office/drawing/2014/main" xmlns="" id="{A2F54167-DF22-43F4-B8FC-C88502C782F5}"/>
              </a:ext>
            </a:extLst>
          </p:cNvPr>
          <p:cNvSpPr/>
          <p:nvPr/>
        </p:nvSpPr>
        <p:spPr>
          <a:xfrm>
            <a:off x="10264497" y="3674769"/>
            <a:ext cx="1400651" cy="373767"/>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2018</a:t>
            </a:r>
          </a:p>
        </p:txBody>
      </p:sp>
      <p:sp>
        <p:nvSpPr>
          <p:cNvPr id="20" name="Rectangle 19">
            <a:extLst>
              <a:ext uri="{FF2B5EF4-FFF2-40B4-BE49-F238E27FC236}">
                <a16:creationId xmlns:a16="http://schemas.microsoft.com/office/drawing/2014/main" xmlns="" id="{535C8271-1981-4265-BFC4-1E5BFC5D35D3}"/>
              </a:ext>
            </a:extLst>
          </p:cNvPr>
          <p:cNvSpPr/>
          <p:nvPr/>
        </p:nvSpPr>
        <p:spPr>
          <a:xfrm>
            <a:off x="8863846" y="4025676"/>
            <a:ext cx="1400651" cy="37376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2016</a:t>
            </a:r>
          </a:p>
        </p:txBody>
      </p:sp>
      <p:sp>
        <p:nvSpPr>
          <p:cNvPr id="21" name="Rectangle 20">
            <a:extLst>
              <a:ext uri="{FF2B5EF4-FFF2-40B4-BE49-F238E27FC236}">
                <a16:creationId xmlns:a16="http://schemas.microsoft.com/office/drawing/2014/main" xmlns="" id="{D91E401D-93EF-4D8C-A27A-339A960572CE}"/>
              </a:ext>
            </a:extLst>
          </p:cNvPr>
          <p:cNvSpPr/>
          <p:nvPr/>
        </p:nvSpPr>
        <p:spPr>
          <a:xfrm>
            <a:off x="7463195" y="4377531"/>
            <a:ext cx="1400651" cy="373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2015</a:t>
            </a:r>
          </a:p>
        </p:txBody>
      </p:sp>
      <p:sp>
        <p:nvSpPr>
          <p:cNvPr id="22" name="Rectangle 21">
            <a:extLst>
              <a:ext uri="{FF2B5EF4-FFF2-40B4-BE49-F238E27FC236}">
                <a16:creationId xmlns:a16="http://schemas.microsoft.com/office/drawing/2014/main" xmlns="" id="{6392A7ED-31C5-4F88-8806-6243C5A005F3}"/>
              </a:ext>
            </a:extLst>
          </p:cNvPr>
          <p:cNvSpPr/>
          <p:nvPr/>
        </p:nvSpPr>
        <p:spPr>
          <a:xfrm>
            <a:off x="6062544" y="4681955"/>
            <a:ext cx="1400651" cy="373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2014</a:t>
            </a:r>
          </a:p>
        </p:txBody>
      </p:sp>
      <p:sp>
        <p:nvSpPr>
          <p:cNvPr id="23" name="Rectangle 22">
            <a:extLst>
              <a:ext uri="{FF2B5EF4-FFF2-40B4-BE49-F238E27FC236}">
                <a16:creationId xmlns:a16="http://schemas.microsoft.com/office/drawing/2014/main" xmlns="" id="{0613F20C-FA03-43F7-946F-C908C0C6AA20}"/>
              </a:ext>
            </a:extLst>
          </p:cNvPr>
          <p:cNvSpPr/>
          <p:nvPr/>
        </p:nvSpPr>
        <p:spPr>
          <a:xfrm>
            <a:off x="4661893" y="5030203"/>
            <a:ext cx="1400651" cy="37376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2012</a:t>
            </a:r>
          </a:p>
        </p:txBody>
      </p:sp>
      <p:sp>
        <p:nvSpPr>
          <p:cNvPr id="24" name="Rectangle 23">
            <a:extLst>
              <a:ext uri="{FF2B5EF4-FFF2-40B4-BE49-F238E27FC236}">
                <a16:creationId xmlns:a16="http://schemas.microsoft.com/office/drawing/2014/main" xmlns="" id="{5FA668D3-2FE8-46C6-B56F-9C8609CA5EAC}"/>
              </a:ext>
            </a:extLst>
          </p:cNvPr>
          <p:cNvSpPr/>
          <p:nvPr/>
        </p:nvSpPr>
        <p:spPr>
          <a:xfrm>
            <a:off x="3261242" y="5322789"/>
            <a:ext cx="1400651" cy="373767"/>
          </a:xfrm>
          <a:prstGeom prst="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2008</a:t>
            </a:r>
          </a:p>
        </p:txBody>
      </p:sp>
      <p:sp>
        <p:nvSpPr>
          <p:cNvPr id="25" name="Rectangle 24">
            <a:extLst>
              <a:ext uri="{FF2B5EF4-FFF2-40B4-BE49-F238E27FC236}">
                <a16:creationId xmlns:a16="http://schemas.microsoft.com/office/drawing/2014/main" xmlns="" id="{10EFBE2B-443F-429B-9C83-040A4EC5A55A}"/>
              </a:ext>
            </a:extLst>
          </p:cNvPr>
          <p:cNvSpPr/>
          <p:nvPr/>
        </p:nvSpPr>
        <p:spPr>
          <a:xfrm>
            <a:off x="1860591" y="5633781"/>
            <a:ext cx="1400651" cy="373767"/>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2006</a:t>
            </a:r>
          </a:p>
        </p:txBody>
      </p:sp>
      <p:cxnSp>
        <p:nvCxnSpPr>
          <p:cNvPr id="32" name="Straight Connector 31">
            <a:extLst>
              <a:ext uri="{FF2B5EF4-FFF2-40B4-BE49-F238E27FC236}">
                <a16:creationId xmlns:a16="http://schemas.microsoft.com/office/drawing/2014/main" xmlns="" id="{59DF0D5B-4E76-4E80-9721-F8F90CA2527B}"/>
              </a:ext>
            </a:extLst>
          </p:cNvPr>
          <p:cNvCxnSpPr>
            <a:cxnSpLocks/>
            <a:endCxn id="33" idx="2"/>
          </p:cNvCxnSpPr>
          <p:nvPr/>
        </p:nvCxnSpPr>
        <p:spPr>
          <a:xfrm flipV="1">
            <a:off x="1091568" y="5177678"/>
            <a:ext cx="0" cy="2664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3" name="Picture 6" descr="Song Li, Ph.D., Founder and Chief Executive Officer at Frontage Laboratories.">
            <a:extLst>
              <a:ext uri="{FF2B5EF4-FFF2-40B4-BE49-F238E27FC236}">
                <a16:creationId xmlns:a16="http://schemas.microsoft.com/office/drawing/2014/main" xmlns="" id="{9AE13C7B-3263-4F7C-8E3A-919989243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59" y="4092261"/>
            <a:ext cx="1085417" cy="10854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xmlns="" id="{8D741B66-A132-43EA-B7E8-6860F65C1ECD}"/>
              </a:ext>
            </a:extLst>
          </p:cNvPr>
          <p:cNvSpPr txBox="1"/>
          <p:nvPr/>
        </p:nvSpPr>
        <p:spPr>
          <a:xfrm>
            <a:off x="538749" y="5277469"/>
            <a:ext cx="1243034" cy="646331"/>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Company Founded By </a:t>
            </a:r>
          </a:p>
          <a:p>
            <a:pPr algn="ctr"/>
            <a:r>
              <a:rPr lang="en-US" sz="1200" dirty="0">
                <a:solidFill>
                  <a:srgbClr val="000000"/>
                </a:solidFill>
                <a:latin typeface="Arial" panose="020B0604020202020204" pitchFamily="34" charset="0"/>
                <a:cs typeface="Arial" panose="020B0604020202020204" pitchFamily="34" charset="0"/>
              </a:rPr>
              <a:t>Dr. Song Li</a:t>
            </a:r>
          </a:p>
        </p:txBody>
      </p:sp>
      <p:sp>
        <p:nvSpPr>
          <p:cNvPr id="35" name="TextBox 34">
            <a:extLst>
              <a:ext uri="{FF2B5EF4-FFF2-40B4-BE49-F238E27FC236}">
                <a16:creationId xmlns:a16="http://schemas.microsoft.com/office/drawing/2014/main" xmlns="" id="{B2D07746-B742-405F-B958-90114F061757}"/>
              </a:ext>
            </a:extLst>
          </p:cNvPr>
          <p:cNvSpPr txBox="1"/>
          <p:nvPr/>
        </p:nvSpPr>
        <p:spPr>
          <a:xfrm>
            <a:off x="6178263" y="3797060"/>
            <a:ext cx="1243034" cy="830997"/>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Strategic</a:t>
            </a:r>
          </a:p>
          <a:p>
            <a:pPr algn="ctr"/>
            <a:r>
              <a:rPr lang="en-US" sz="1200" dirty="0">
                <a:solidFill>
                  <a:srgbClr val="000000"/>
                </a:solidFill>
                <a:latin typeface="Arial" panose="020B0604020202020204" pitchFamily="34" charset="0"/>
                <a:cs typeface="Arial" panose="020B0604020202020204" pitchFamily="34" charset="0"/>
              </a:rPr>
              <a:t>Investment</a:t>
            </a:r>
          </a:p>
          <a:p>
            <a:pPr algn="ctr"/>
            <a:r>
              <a:rPr lang="en-US" sz="1200" dirty="0">
                <a:solidFill>
                  <a:srgbClr val="000000"/>
                </a:solidFill>
                <a:latin typeface="Arial" panose="020B0604020202020204" pitchFamily="34" charset="0"/>
                <a:cs typeface="Arial" panose="020B0604020202020204" pitchFamily="34" charset="0"/>
              </a:rPr>
              <a:t>Agreement</a:t>
            </a:r>
          </a:p>
          <a:p>
            <a:pPr algn="ctr"/>
            <a:r>
              <a:rPr lang="en-US" sz="1200" dirty="0">
                <a:solidFill>
                  <a:srgbClr val="000000"/>
                </a:solidFill>
                <a:latin typeface="Arial" panose="020B0604020202020204" pitchFamily="34" charset="0"/>
                <a:cs typeface="Arial" panose="020B0604020202020204" pitchFamily="34" charset="0"/>
              </a:rPr>
              <a:t>With Tigermed</a:t>
            </a:r>
          </a:p>
        </p:txBody>
      </p:sp>
      <p:sp>
        <p:nvSpPr>
          <p:cNvPr id="36" name="TextBox 35">
            <a:extLst>
              <a:ext uri="{FF2B5EF4-FFF2-40B4-BE49-F238E27FC236}">
                <a16:creationId xmlns:a16="http://schemas.microsoft.com/office/drawing/2014/main" xmlns="" id="{02202ED1-EDEC-497E-BCDA-F925D2186F46}"/>
              </a:ext>
            </a:extLst>
          </p:cNvPr>
          <p:cNvSpPr txBox="1"/>
          <p:nvPr/>
        </p:nvSpPr>
        <p:spPr>
          <a:xfrm>
            <a:off x="4735714" y="4312312"/>
            <a:ext cx="1243034" cy="646331"/>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Expanded &amp; Relocated HQ to Exton, PA</a:t>
            </a:r>
          </a:p>
        </p:txBody>
      </p:sp>
      <p:sp>
        <p:nvSpPr>
          <p:cNvPr id="37" name="TextBox 36">
            <a:extLst>
              <a:ext uri="{FF2B5EF4-FFF2-40B4-BE49-F238E27FC236}">
                <a16:creationId xmlns:a16="http://schemas.microsoft.com/office/drawing/2014/main" xmlns="" id="{E8AEE20C-2B80-4FA7-AD40-A7DBE6299F44}"/>
              </a:ext>
            </a:extLst>
          </p:cNvPr>
          <p:cNvSpPr txBox="1"/>
          <p:nvPr/>
        </p:nvSpPr>
        <p:spPr>
          <a:xfrm>
            <a:off x="3339765" y="4532364"/>
            <a:ext cx="1243034" cy="646331"/>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Acquired Phase I Clinical Operations</a:t>
            </a:r>
          </a:p>
        </p:txBody>
      </p:sp>
      <p:sp>
        <p:nvSpPr>
          <p:cNvPr id="38" name="TextBox 37">
            <a:extLst>
              <a:ext uri="{FF2B5EF4-FFF2-40B4-BE49-F238E27FC236}">
                <a16:creationId xmlns:a16="http://schemas.microsoft.com/office/drawing/2014/main" xmlns="" id="{92302148-0554-482E-AF7E-F0F19165E2F1}"/>
              </a:ext>
            </a:extLst>
          </p:cNvPr>
          <p:cNvSpPr txBox="1"/>
          <p:nvPr/>
        </p:nvSpPr>
        <p:spPr>
          <a:xfrm>
            <a:off x="1944388" y="4848822"/>
            <a:ext cx="1243034" cy="646331"/>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Opened Shanghai, China Office</a:t>
            </a:r>
          </a:p>
        </p:txBody>
      </p:sp>
      <p:sp>
        <p:nvSpPr>
          <p:cNvPr id="39" name="TextBox 38">
            <a:extLst>
              <a:ext uri="{FF2B5EF4-FFF2-40B4-BE49-F238E27FC236}">
                <a16:creationId xmlns:a16="http://schemas.microsoft.com/office/drawing/2014/main" xmlns="" id="{CAAD303A-3D94-4FFC-92CC-E0FA8139C124}"/>
              </a:ext>
            </a:extLst>
          </p:cNvPr>
          <p:cNvSpPr txBox="1"/>
          <p:nvPr/>
        </p:nvSpPr>
        <p:spPr>
          <a:xfrm>
            <a:off x="7500105" y="3528120"/>
            <a:ext cx="1243034" cy="830997"/>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Acquired Data Management and Biostats Services</a:t>
            </a:r>
          </a:p>
        </p:txBody>
      </p:sp>
      <p:sp>
        <p:nvSpPr>
          <p:cNvPr id="40" name="TextBox 39">
            <a:extLst>
              <a:ext uri="{FF2B5EF4-FFF2-40B4-BE49-F238E27FC236}">
                <a16:creationId xmlns:a16="http://schemas.microsoft.com/office/drawing/2014/main" xmlns="" id="{48276FAF-122C-44BB-903C-6A7732CCC3F6}"/>
              </a:ext>
            </a:extLst>
          </p:cNvPr>
          <p:cNvSpPr txBox="1"/>
          <p:nvPr/>
        </p:nvSpPr>
        <p:spPr>
          <a:xfrm>
            <a:off x="8964038" y="3008232"/>
            <a:ext cx="1243034" cy="1015663"/>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Sister CDMO, Frontida Acquired in Philadelphia, PA</a:t>
            </a:r>
          </a:p>
        </p:txBody>
      </p:sp>
      <p:sp>
        <p:nvSpPr>
          <p:cNvPr id="41" name="TextBox 40">
            <a:extLst>
              <a:ext uri="{FF2B5EF4-FFF2-40B4-BE49-F238E27FC236}">
                <a16:creationId xmlns:a16="http://schemas.microsoft.com/office/drawing/2014/main" xmlns="" id="{ADCF3A95-ED5F-4819-9F67-C84E43EC74B1}"/>
              </a:ext>
            </a:extLst>
          </p:cNvPr>
          <p:cNvSpPr txBox="1"/>
          <p:nvPr/>
        </p:nvSpPr>
        <p:spPr>
          <a:xfrm>
            <a:off x="10379348" y="2484965"/>
            <a:ext cx="1243034" cy="1200329"/>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Concord Biosciences Preclinical and Agrochemical Acquired in Ohio</a:t>
            </a:r>
          </a:p>
        </p:txBody>
      </p:sp>
      <p:pic>
        <p:nvPicPr>
          <p:cNvPr id="42" name="Picture 5">
            <a:extLst>
              <a:ext uri="{FF2B5EF4-FFF2-40B4-BE49-F238E27FC236}">
                <a16:creationId xmlns:a16="http://schemas.microsoft.com/office/drawing/2014/main" xmlns="" id="{EEDCCAB5-FB5F-47B1-B1FA-4875C7C1AE62}"/>
              </a:ext>
            </a:extLst>
          </p:cNvPr>
          <p:cNvPicPr>
            <a:picLocks noChangeAspect="1" noChangeArrowheads="1"/>
          </p:cNvPicPr>
          <p:nvPr/>
        </p:nvPicPr>
        <p:blipFill rotWithShape="1">
          <a:blip r:embed="rId3"/>
          <a:srcRect t="6722"/>
          <a:stretch/>
        </p:blipFill>
        <p:spPr bwMode="auto">
          <a:xfrm>
            <a:off x="1935702" y="3619403"/>
            <a:ext cx="1127001" cy="895070"/>
          </a:xfrm>
          <a:prstGeom prst="rect">
            <a:avLst/>
          </a:prstGeom>
          <a:ln>
            <a:noFill/>
          </a:ln>
          <a:effectLst>
            <a:outerShdw blurRad="190500" algn="tl" rotWithShape="0">
              <a:srgbClr val="000000">
                <a:alpha val="70000"/>
              </a:srgbClr>
            </a:outerShdw>
          </a:effectLst>
        </p:spPr>
      </p:pic>
      <p:pic>
        <p:nvPicPr>
          <p:cNvPr id="43" name="Picture 42">
            <a:extLst>
              <a:ext uri="{FF2B5EF4-FFF2-40B4-BE49-F238E27FC236}">
                <a16:creationId xmlns:a16="http://schemas.microsoft.com/office/drawing/2014/main" xmlns="" id="{3BCFBE97-6AD3-4B0F-B4AA-6DE7CA3DC070}"/>
              </a:ext>
            </a:extLst>
          </p:cNvPr>
          <p:cNvPicPr>
            <a:picLocks noChangeAspect="1"/>
          </p:cNvPicPr>
          <p:nvPr/>
        </p:nvPicPr>
        <p:blipFill>
          <a:blip r:embed="rId4"/>
          <a:stretch>
            <a:fillRect/>
          </a:stretch>
        </p:blipFill>
        <p:spPr bwMode="auto">
          <a:xfrm>
            <a:off x="4746967" y="2576251"/>
            <a:ext cx="1231628" cy="1133879"/>
          </a:xfrm>
          <a:prstGeom prst="rect">
            <a:avLst/>
          </a:prstGeom>
          <a:solidFill>
            <a:schemeClr val="accent1"/>
          </a:solidFill>
          <a:ln>
            <a:noFill/>
          </a:ln>
          <a:effectLst>
            <a:outerShdw blurRad="292100" dist="139700" dir="2700000" algn="tl" rotWithShape="0">
              <a:srgbClr val="333333">
                <a:alpha val="65000"/>
              </a:srgbClr>
            </a:outerShdw>
          </a:effectLst>
        </p:spPr>
      </p:pic>
      <p:pic>
        <p:nvPicPr>
          <p:cNvPr id="44" name="Picture 43">
            <a:extLst>
              <a:ext uri="{FF2B5EF4-FFF2-40B4-BE49-F238E27FC236}">
                <a16:creationId xmlns:a16="http://schemas.microsoft.com/office/drawing/2014/main" xmlns="" id="{AC5C7829-F37C-48D8-A7AC-4A177B3087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723" t="3420" r="9351" b="5367"/>
          <a:stretch/>
        </p:blipFill>
        <p:spPr>
          <a:xfrm>
            <a:off x="3164163" y="3168935"/>
            <a:ext cx="1347246" cy="923326"/>
          </a:xfrm>
          <a:prstGeom prst="rect">
            <a:avLst/>
          </a:prstGeom>
          <a:ln>
            <a:noFill/>
          </a:ln>
          <a:effectLst>
            <a:outerShdw blurRad="292100" dist="139700" dir="2700000" algn="tl" rotWithShape="0">
              <a:srgbClr val="333333">
                <a:alpha val="65000"/>
              </a:srgbClr>
            </a:outerShdw>
          </a:effectLst>
        </p:spPr>
        <p:style>
          <a:lnRef idx="0">
            <a:schemeClr val="dk1"/>
          </a:lnRef>
          <a:fillRef idx="3">
            <a:schemeClr val="dk1"/>
          </a:fillRef>
          <a:effectRef idx="3">
            <a:schemeClr val="dk1"/>
          </a:effectRef>
          <a:fontRef idx="minor">
            <a:schemeClr val="lt1"/>
          </a:fontRef>
        </p:style>
      </p:pic>
      <p:cxnSp>
        <p:nvCxnSpPr>
          <p:cNvPr id="46" name="Straight Connector 45">
            <a:extLst>
              <a:ext uri="{FF2B5EF4-FFF2-40B4-BE49-F238E27FC236}">
                <a16:creationId xmlns:a16="http://schemas.microsoft.com/office/drawing/2014/main" xmlns="" id="{185AF0BB-8BD7-43A6-AE68-C660C60C615D}"/>
              </a:ext>
            </a:extLst>
          </p:cNvPr>
          <p:cNvCxnSpPr>
            <a:stCxn id="33" idx="3"/>
            <a:endCxn id="33" idx="3"/>
          </p:cNvCxnSpPr>
          <p:nvPr/>
        </p:nvCxnSpPr>
        <p:spPr>
          <a:xfrm>
            <a:off x="1634276" y="463497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1C1E535-C797-4850-B70C-0573E3F0129F}"/>
              </a:ext>
            </a:extLst>
          </p:cNvPr>
          <p:cNvCxnSpPr>
            <a:cxnSpLocks/>
          </p:cNvCxnSpPr>
          <p:nvPr/>
        </p:nvCxnSpPr>
        <p:spPr>
          <a:xfrm flipV="1">
            <a:off x="1642578" y="4759674"/>
            <a:ext cx="899249"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D9A02C1B-2557-4019-803B-28B8DA4413D8}"/>
              </a:ext>
            </a:extLst>
          </p:cNvPr>
          <p:cNvCxnSpPr/>
          <p:nvPr/>
        </p:nvCxnSpPr>
        <p:spPr>
          <a:xfrm>
            <a:off x="3041154" y="4312312"/>
            <a:ext cx="878301"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7" name="Picture 150">
            <a:extLst>
              <a:ext uri="{FF2B5EF4-FFF2-40B4-BE49-F238E27FC236}">
                <a16:creationId xmlns:a16="http://schemas.microsoft.com/office/drawing/2014/main" xmlns="" id="{A6CBFF6C-D0D9-4D01-8C25-315C02FDF3A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195" y="1969218"/>
            <a:ext cx="1415339" cy="46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49">
            <a:extLst>
              <a:ext uri="{FF2B5EF4-FFF2-40B4-BE49-F238E27FC236}">
                <a16:creationId xmlns:a16="http://schemas.microsoft.com/office/drawing/2014/main" xmlns="" id="{82DB10C6-921A-4E22-81AB-1DEB1668C67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8162" y="2287324"/>
            <a:ext cx="1430484" cy="62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 descr="Frontida BioPharm, Inc.">
            <a:extLst>
              <a:ext uri="{FF2B5EF4-FFF2-40B4-BE49-F238E27FC236}">
                <a16:creationId xmlns:a16="http://schemas.microsoft.com/office/drawing/2014/main" xmlns="" id="{E5661F64-923C-46B9-9683-E8C1F4C5A4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697" y="1837905"/>
            <a:ext cx="1227366" cy="26262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xmlns="" id="{A42A20D3-D7D8-4A12-96D5-1F636523EE4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101" t="-273" r="43408"/>
          <a:stretch/>
        </p:blipFill>
        <p:spPr bwMode="auto">
          <a:xfrm>
            <a:off x="10314059" y="1453470"/>
            <a:ext cx="1394269" cy="97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val 66">
            <a:extLst>
              <a:ext uri="{FF2B5EF4-FFF2-40B4-BE49-F238E27FC236}">
                <a16:creationId xmlns:a16="http://schemas.microsoft.com/office/drawing/2014/main" xmlns="" id="{CA90DC53-481C-4FC4-8CA9-683ACED2F609}"/>
              </a:ext>
            </a:extLst>
          </p:cNvPr>
          <p:cNvSpPr/>
          <p:nvPr/>
        </p:nvSpPr>
        <p:spPr>
          <a:xfrm>
            <a:off x="9553622" y="4514473"/>
            <a:ext cx="2262754" cy="2089883"/>
          </a:xfrm>
          <a:prstGeom prst="ellipse">
            <a:avLst/>
          </a:prstGeom>
          <a:solidFill>
            <a:schemeClr val="tx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Over 500 Employees in U.S. and China</a:t>
            </a:r>
          </a:p>
        </p:txBody>
      </p:sp>
      <p:cxnSp>
        <p:nvCxnSpPr>
          <p:cNvPr id="76" name="Straight Connector 75">
            <a:extLst>
              <a:ext uri="{FF2B5EF4-FFF2-40B4-BE49-F238E27FC236}">
                <a16:creationId xmlns:a16="http://schemas.microsoft.com/office/drawing/2014/main" xmlns="" id="{1B65B716-412C-4FB0-A68B-1B8FB6AADC82}"/>
              </a:ext>
            </a:extLst>
          </p:cNvPr>
          <p:cNvCxnSpPr>
            <a:cxnSpLocks/>
          </p:cNvCxnSpPr>
          <p:nvPr/>
        </p:nvCxnSpPr>
        <p:spPr>
          <a:xfrm flipV="1">
            <a:off x="6799780" y="2784675"/>
            <a:ext cx="0" cy="384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F4FC0C77-BF73-4951-9746-D0F1EB2F3BF3}"/>
              </a:ext>
            </a:extLst>
          </p:cNvPr>
          <p:cNvCxnSpPr/>
          <p:nvPr/>
        </p:nvCxnSpPr>
        <p:spPr>
          <a:xfrm>
            <a:off x="7529601" y="2593000"/>
            <a:ext cx="4861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A65AFF3-67AE-49D1-A48B-18FE044188F7}"/>
              </a:ext>
            </a:extLst>
          </p:cNvPr>
          <p:cNvCxnSpPr>
            <a:cxnSpLocks/>
          </p:cNvCxnSpPr>
          <p:nvPr/>
        </p:nvCxnSpPr>
        <p:spPr>
          <a:xfrm flipV="1">
            <a:off x="8031772" y="2430195"/>
            <a:ext cx="0" cy="16280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0ED7CEA8-0600-45B8-AA47-1F2911E9264C}"/>
              </a:ext>
            </a:extLst>
          </p:cNvPr>
          <p:cNvCxnSpPr/>
          <p:nvPr/>
        </p:nvCxnSpPr>
        <p:spPr>
          <a:xfrm>
            <a:off x="8963949" y="2278328"/>
            <a:ext cx="613683"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0B456BDB-998F-490F-8040-B564F4379B35}"/>
              </a:ext>
            </a:extLst>
          </p:cNvPr>
          <p:cNvCxnSpPr>
            <a:cxnSpLocks/>
            <a:endCxn id="59" idx="2"/>
          </p:cNvCxnSpPr>
          <p:nvPr/>
        </p:nvCxnSpPr>
        <p:spPr>
          <a:xfrm flipH="1" flipV="1">
            <a:off x="9592380" y="2100530"/>
            <a:ext cx="7834" cy="177798"/>
          </a:xfrm>
          <a:prstGeom prst="line">
            <a:avLst/>
          </a:prstGeom>
          <a:ln>
            <a:solidFill>
              <a:srgbClr val="0C5085"/>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2F5089C5-00F5-4E96-A7AD-0281BE852503}"/>
              </a:ext>
            </a:extLst>
          </p:cNvPr>
          <p:cNvSpPr txBox="1"/>
          <p:nvPr/>
        </p:nvSpPr>
        <p:spPr>
          <a:xfrm>
            <a:off x="0" y="1225390"/>
            <a:ext cx="7966301"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17 Years of Scientific Expertise and Quality</a:t>
            </a:r>
          </a:p>
        </p:txBody>
      </p:sp>
    </p:spTree>
    <p:extLst>
      <p:ext uri="{BB962C8B-B14F-4D97-AF65-F5344CB8AC3E}">
        <p14:creationId xmlns:p14="http://schemas.microsoft.com/office/powerpoint/2010/main" val="1827057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3"/>
          <p:cNvGrpSpPr>
            <a:grpSpLocks/>
          </p:cNvGrpSpPr>
          <p:nvPr/>
        </p:nvGrpSpPr>
        <p:grpSpPr bwMode="auto">
          <a:xfrm>
            <a:off x="146934" y="629570"/>
            <a:ext cx="12045066" cy="6251575"/>
            <a:chOff x="46182" y="351410"/>
            <a:chExt cx="12044218" cy="6250709"/>
          </a:xfrm>
        </p:grpSpPr>
        <p:pic>
          <p:nvPicPr>
            <p:cNvPr id="14345" name="Picture 6"/>
            <p:cNvPicPr>
              <a:picLocks noChangeAspect="1"/>
            </p:cNvPicPr>
            <p:nvPr/>
          </p:nvPicPr>
          <p:blipFill>
            <a:blip r:embed="rId4">
              <a:extLst>
                <a:ext uri="{28A0092B-C50C-407E-A947-70E740481C1C}">
                  <a14:useLocalDpi xmlns:a14="http://schemas.microsoft.com/office/drawing/2010/main" val="0"/>
                </a:ext>
              </a:extLst>
            </a:blip>
            <a:srcRect l="1256" r="2402"/>
            <a:stretch>
              <a:fillRect/>
            </a:stretch>
          </p:blipFill>
          <p:spPr bwMode="auto">
            <a:xfrm>
              <a:off x="46182" y="351410"/>
              <a:ext cx="12044218" cy="625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2"/>
            <p:cNvSpPr>
              <a:spLocks noChangeArrowheads="1"/>
            </p:cNvSpPr>
            <p:nvPr/>
          </p:nvSpPr>
          <p:spPr bwMode="auto">
            <a:xfrm>
              <a:off x="6188074" y="5239385"/>
              <a:ext cx="184718" cy="5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b="1" dirty="0">
                <a:solidFill>
                  <a:srgbClr val="10253F"/>
                </a:solidFill>
                <a:latin typeface="Arial" panose="020B0604020202020204" pitchFamily="34" charset="0"/>
                <a:cs typeface="Arial" panose="020B0604020202020204" pitchFamily="34" charset="0"/>
              </a:endParaRPr>
            </a:p>
            <a:p>
              <a:endParaRPr lang="en-US" altLang="en-US" b="1" dirty="0">
                <a:solidFill>
                  <a:srgbClr val="10253F"/>
                </a:solidFill>
                <a:latin typeface="Arial" panose="020B0604020202020204" pitchFamily="34" charset="0"/>
                <a:cs typeface="Arial" panose="020B0604020202020204" pitchFamily="34" charset="0"/>
              </a:endParaRPr>
            </a:p>
          </p:txBody>
        </p:sp>
        <p:sp>
          <p:nvSpPr>
            <p:cNvPr id="43" name="TextBox 42"/>
            <p:cNvSpPr txBox="1"/>
            <p:nvPr/>
          </p:nvSpPr>
          <p:spPr>
            <a:xfrm>
              <a:off x="1633570" y="2048213"/>
              <a:ext cx="671932" cy="369281"/>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a:t>
              </a:r>
            </a:p>
          </p:txBody>
        </p:sp>
        <p:sp>
          <p:nvSpPr>
            <p:cNvPr id="44" name="TextBox 43"/>
            <p:cNvSpPr txBox="1"/>
            <p:nvPr/>
          </p:nvSpPr>
          <p:spPr>
            <a:xfrm>
              <a:off x="8897459" y="2225988"/>
              <a:ext cx="915571" cy="369281"/>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CHINA</a:t>
              </a:r>
              <a:endPar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4341" name="Picture 15"/>
          <p:cNvPicPr>
            <a:picLocks noChangeAspect="1"/>
          </p:cNvPicPr>
          <p:nvPr/>
        </p:nvPicPr>
        <p:blipFill>
          <a:blip r:embed="rId5">
            <a:extLst>
              <a:ext uri="{28A0092B-C50C-407E-A947-70E740481C1C}">
                <a14:useLocalDpi xmlns:a14="http://schemas.microsoft.com/office/drawing/2010/main" val="0"/>
              </a:ext>
            </a:extLst>
          </a:blip>
          <a:srcRect r="80501" b="8366"/>
          <a:stretch>
            <a:fillRect/>
          </a:stretch>
        </p:blipFill>
        <p:spPr bwMode="auto">
          <a:xfrm>
            <a:off x="9794455" y="2471785"/>
            <a:ext cx="402384" cy="34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0"/>
            <a:ext cx="7272338" cy="700088"/>
          </a:xfrm>
        </p:spPr>
        <p:txBody>
          <a:bodyPr>
            <a:normAutofit/>
          </a:bodyPr>
          <a:lstStyle/>
          <a:p>
            <a:pPr>
              <a:defRPr/>
            </a:pPr>
            <a:r>
              <a:rPr lang="en-US" dirty="0">
                <a:latin typeface="Arial" panose="020B0604020202020204" pitchFamily="34" charset="0"/>
                <a:cs typeface="Arial" panose="020B0604020202020204" pitchFamily="34" charset="0"/>
              </a:rPr>
              <a:t>Two Continents, One System</a:t>
            </a:r>
          </a:p>
        </p:txBody>
      </p:sp>
      <p:sp>
        <p:nvSpPr>
          <p:cNvPr id="16" name="object 16"/>
          <p:cNvSpPr txBox="1"/>
          <p:nvPr/>
        </p:nvSpPr>
        <p:spPr>
          <a:xfrm>
            <a:off x="8047361" y="789187"/>
            <a:ext cx="2485024" cy="1108330"/>
          </a:xfrm>
          <a:prstGeom prst="rect">
            <a:avLst/>
          </a:prstGeom>
          <a:solidFill>
            <a:srgbClr val="FFFFFF">
              <a:alpha val="69804"/>
            </a:srgbClr>
          </a:solidFill>
          <a:ln>
            <a:solidFill>
              <a:schemeClr val="tx1"/>
            </a:solidFill>
          </a:ln>
        </p:spPr>
        <p:txBody>
          <a:bodyPr vert="horz" wrap="square" lIns="0" tIns="33097" rIns="0" bIns="0" rtlCol="0">
            <a:spAutoFit/>
          </a:bodyPr>
          <a:lstStyle/>
          <a:p>
            <a:pPr marL="99294">
              <a:spcBef>
                <a:spcPts val="260"/>
              </a:spcBef>
            </a:pPr>
            <a:r>
              <a:rPr lang="en-US" sz="1235" b="1" dirty="0">
                <a:latin typeface="Arial" panose="020B0604020202020204" pitchFamily="34" charset="0"/>
                <a:cs typeface="Arial" panose="020B0604020202020204" pitchFamily="34" charset="0"/>
              </a:rPr>
              <a:t>Hospital-based Clinical Units</a:t>
            </a:r>
            <a:endParaRPr sz="1235" b="1" dirty="0">
              <a:latin typeface="Arial" panose="020B0604020202020204" pitchFamily="34" charset="0"/>
              <a:cs typeface="Arial" panose="020B0604020202020204" pitchFamily="34" charset="0"/>
            </a:endParaRPr>
          </a:p>
          <a:p>
            <a:pPr marL="284795" marR="151634" indent="-183192">
              <a:lnSpc>
                <a:spcPts val="1346"/>
              </a:lnSpc>
              <a:spcBef>
                <a:spcPts val="230"/>
              </a:spcBef>
              <a:buChar char="•"/>
              <a:tabLst>
                <a:tab pos="292493" algn="l"/>
              </a:tabLst>
            </a:pPr>
            <a:r>
              <a:rPr lang="en-US" sz="1235" spc="6" dirty="0">
                <a:latin typeface="Arial" panose="020B0604020202020204" pitchFamily="34" charset="0"/>
                <a:cs typeface="Arial" panose="020B0604020202020204" pitchFamily="34" charset="0"/>
              </a:rPr>
              <a:t>Hospital-based Clinical Units</a:t>
            </a:r>
          </a:p>
          <a:p>
            <a:pPr marL="284795" marR="151634" indent="-183192">
              <a:lnSpc>
                <a:spcPts val="1346"/>
              </a:lnSpc>
              <a:spcBef>
                <a:spcPts val="230"/>
              </a:spcBef>
              <a:buChar char="•"/>
              <a:tabLst>
                <a:tab pos="292493" algn="l"/>
              </a:tabLst>
            </a:pPr>
            <a:r>
              <a:rPr lang="en-US" sz="1235" spc="6" dirty="0">
                <a:latin typeface="Arial" panose="020B0604020202020204" pitchFamily="34" charset="0"/>
                <a:cs typeface="Arial" panose="020B0604020202020204" pitchFamily="34" charset="0"/>
              </a:rPr>
              <a:t>Relations with 18 hospital including 6 early </a:t>
            </a:r>
            <a:r>
              <a:rPr lang="en-US" sz="1235" spc="6" dirty="0" smtClean="0">
                <a:latin typeface="Arial" panose="020B0604020202020204" pitchFamily="34" charset="0"/>
                <a:cs typeface="Arial" panose="020B0604020202020204" pitchFamily="34" charset="0"/>
              </a:rPr>
              <a:t>phase clinical  facilities </a:t>
            </a:r>
            <a:r>
              <a:rPr lang="en-US" sz="1235" spc="6" dirty="0">
                <a:latin typeface="Arial" panose="020B0604020202020204" pitchFamily="34" charset="0"/>
                <a:cs typeface="Arial" panose="020B0604020202020204" pitchFamily="34" charset="0"/>
              </a:rPr>
              <a:t>with &gt;250 </a:t>
            </a:r>
            <a:r>
              <a:rPr lang="en-US" sz="1235" spc="6" dirty="0" smtClean="0">
                <a:latin typeface="Arial" panose="020B0604020202020204" pitchFamily="34" charset="0"/>
                <a:cs typeface="Arial" panose="020B0604020202020204" pitchFamily="34" charset="0"/>
              </a:rPr>
              <a:t>beds </a:t>
            </a:r>
            <a:endParaRPr sz="1235" dirty="0">
              <a:latin typeface="Arial" panose="020B0604020202020204" pitchFamily="34" charset="0"/>
              <a:cs typeface="Arial" panose="020B0604020202020204" pitchFamily="34" charset="0"/>
            </a:endParaRPr>
          </a:p>
        </p:txBody>
      </p:sp>
      <p:sp>
        <p:nvSpPr>
          <p:cNvPr id="17" name="object 17"/>
          <p:cNvSpPr txBox="1"/>
          <p:nvPr/>
        </p:nvSpPr>
        <p:spPr>
          <a:xfrm>
            <a:off x="414541" y="3336248"/>
            <a:ext cx="2489276" cy="2717829"/>
          </a:xfrm>
          <a:prstGeom prst="rect">
            <a:avLst/>
          </a:prstGeom>
          <a:solidFill>
            <a:srgbClr val="FFFFFF">
              <a:alpha val="69804"/>
            </a:srgbClr>
          </a:solidFill>
          <a:ln w="9155">
            <a:solidFill>
              <a:schemeClr val="tx1"/>
            </a:solidFill>
          </a:ln>
        </p:spPr>
        <p:txBody>
          <a:bodyPr vert="horz" wrap="square" lIns="0" tIns="22321" rIns="0" bIns="0" rtlCol="0">
            <a:spAutoFit/>
          </a:bodyPr>
          <a:lstStyle/>
          <a:p>
            <a:pPr marL="100833" marR="859774">
              <a:lnSpc>
                <a:spcPct val="125000"/>
              </a:lnSpc>
              <a:spcBef>
                <a:spcPts val="176"/>
              </a:spcBef>
            </a:pPr>
            <a:r>
              <a:rPr sz="1235" b="1" spc="6" dirty="0">
                <a:latin typeface="Arial" panose="020B0604020202020204" pitchFamily="34" charset="0"/>
                <a:cs typeface="Arial" panose="020B0604020202020204" pitchFamily="34" charset="0"/>
              </a:rPr>
              <a:t>Headquarters</a:t>
            </a:r>
            <a:r>
              <a:rPr lang="en-US" sz="1235" b="1" spc="6" dirty="0">
                <a:latin typeface="Arial" panose="020B0604020202020204" pitchFamily="34" charset="0"/>
                <a:cs typeface="Arial" panose="020B0604020202020204" pitchFamily="34" charset="0"/>
              </a:rPr>
              <a:t> </a:t>
            </a:r>
            <a:r>
              <a:rPr sz="1235" b="1" spc="12" dirty="0">
                <a:latin typeface="Arial" panose="020B0604020202020204" pitchFamily="34" charset="0"/>
                <a:cs typeface="Arial" panose="020B0604020202020204" pitchFamily="34" charset="0"/>
              </a:rPr>
              <a:t>Bioanalytical,</a:t>
            </a:r>
            <a:r>
              <a:rPr sz="1235" b="1" spc="-79" dirty="0">
                <a:latin typeface="Arial" panose="020B0604020202020204" pitchFamily="34" charset="0"/>
                <a:cs typeface="Arial" panose="020B0604020202020204" pitchFamily="34" charset="0"/>
              </a:rPr>
              <a:t> </a:t>
            </a:r>
            <a:r>
              <a:rPr sz="1235" b="1" spc="30" dirty="0">
                <a:latin typeface="Arial" panose="020B0604020202020204" pitchFamily="34" charset="0"/>
                <a:cs typeface="Arial" panose="020B0604020202020204" pitchFamily="34" charset="0"/>
              </a:rPr>
              <a:t>DMPK</a:t>
            </a:r>
            <a:endParaRPr sz="1235" dirty="0">
              <a:latin typeface="Arial" panose="020B0604020202020204" pitchFamily="34" charset="0"/>
              <a:cs typeface="Arial" panose="020B0604020202020204" pitchFamily="34" charset="0"/>
            </a:endParaRPr>
          </a:p>
          <a:p>
            <a:pPr marL="287103" indent="-183192">
              <a:spcBef>
                <a:spcPts val="308"/>
              </a:spcBef>
              <a:buChar char="•"/>
              <a:tabLst>
                <a:tab pos="289414" algn="l"/>
              </a:tabLst>
            </a:pPr>
            <a:r>
              <a:rPr sz="1235" spc="12" dirty="0">
                <a:latin typeface="Arial" panose="020B0604020202020204" pitchFamily="34" charset="0"/>
                <a:cs typeface="Arial" panose="020B0604020202020204" pitchFamily="34" charset="0"/>
              </a:rPr>
              <a:t>Exton,</a:t>
            </a:r>
            <a:r>
              <a:rPr sz="1235" spc="-12" dirty="0">
                <a:latin typeface="Arial" panose="020B0604020202020204" pitchFamily="34" charset="0"/>
                <a:cs typeface="Arial" panose="020B0604020202020204" pitchFamily="34" charset="0"/>
              </a:rPr>
              <a:t> </a:t>
            </a:r>
            <a:r>
              <a:rPr sz="1235" spc="30" dirty="0">
                <a:latin typeface="Arial" panose="020B0604020202020204" pitchFamily="34" charset="0"/>
                <a:cs typeface="Arial" panose="020B0604020202020204" pitchFamily="34" charset="0"/>
              </a:rPr>
              <a:t>PA</a:t>
            </a:r>
            <a:endParaRPr sz="1235" dirty="0">
              <a:latin typeface="Arial" panose="020B0604020202020204" pitchFamily="34" charset="0"/>
              <a:cs typeface="Arial" panose="020B0604020202020204" pitchFamily="34" charset="0"/>
            </a:endParaRPr>
          </a:p>
          <a:p>
            <a:pPr marL="287103" marR="272480" indent="-190120">
              <a:lnSpc>
                <a:spcPct val="104900"/>
              </a:lnSpc>
              <a:spcBef>
                <a:spcPts val="247"/>
              </a:spcBef>
              <a:buChar char="•"/>
              <a:tabLst>
                <a:tab pos="288644" algn="l"/>
              </a:tabLst>
            </a:pPr>
            <a:r>
              <a:rPr lang="en-US" sz="1235" spc="12" dirty="0">
                <a:latin typeface="Arial" panose="020B0604020202020204" pitchFamily="34" charset="0"/>
                <a:cs typeface="Arial" panose="020B0604020202020204" pitchFamily="34" charset="0"/>
              </a:rPr>
              <a:t>~</a:t>
            </a:r>
            <a:r>
              <a:rPr lang="en-US" sz="1235" spc="19" dirty="0">
                <a:latin typeface="Arial" panose="020B0604020202020204" pitchFamily="34" charset="0"/>
                <a:cs typeface="Arial" panose="020B0604020202020204" pitchFamily="34" charset="0"/>
              </a:rPr>
              <a:t>88</a:t>
            </a:r>
            <a:r>
              <a:rPr sz="1235" spc="19" dirty="0">
                <a:latin typeface="Arial" panose="020B0604020202020204" pitchFamily="34" charset="0"/>
                <a:cs typeface="Arial" panose="020B0604020202020204" pitchFamily="34" charset="0"/>
              </a:rPr>
              <a:t> </a:t>
            </a:r>
            <a:r>
              <a:rPr sz="1235" spc="6" dirty="0">
                <a:latin typeface="Arial" panose="020B0604020202020204" pitchFamily="34" charset="0"/>
                <a:cs typeface="Arial" panose="020B0604020202020204" pitchFamily="34" charset="0"/>
              </a:rPr>
              <a:t>staff in </a:t>
            </a:r>
            <a:r>
              <a:rPr sz="1235" spc="49" dirty="0">
                <a:latin typeface="Arial" panose="020B0604020202020204" pitchFamily="34" charset="0"/>
                <a:cs typeface="Arial" panose="020B0604020202020204" pitchFamily="34" charset="0"/>
              </a:rPr>
              <a:t>US</a:t>
            </a:r>
            <a:r>
              <a:rPr sz="1235" spc="12" dirty="0">
                <a:latin typeface="Arial" panose="020B0604020202020204" pitchFamily="34" charset="0"/>
                <a:cs typeface="Arial" panose="020B0604020202020204" pitchFamily="34" charset="0"/>
              </a:rPr>
              <a:t>, majority of </a:t>
            </a:r>
            <a:r>
              <a:rPr sz="1235" spc="19" dirty="0">
                <a:latin typeface="Arial" panose="020B0604020202020204" pitchFamily="34" charset="0"/>
                <a:cs typeface="Arial" panose="020B0604020202020204" pitchFamily="34" charset="0"/>
              </a:rPr>
              <a:t>scientists Hold  </a:t>
            </a:r>
            <a:r>
              <a:rPr sz="1235" spc="6" dirty="0">
                <a:latin typeface="Arial" panose="020B0604020202020204" pitchFamily="34" charset="0"/>
                <a:cs typeface="Arial" panose="020B0604020202020204" pitchFamily="34" charset="0"/>
              </a:rPr>
              <a:t>advanced</a:t>
            </a:r>
            <a:r>
              <a:rPr sz="1235" spc="30" dirty="0">
                <a:latin typeface="Arial" panose="020B0604020202020204" pitchFamily="34" charset="0"/>
                <a:cs typeface="Arial" panose="020B0604020202020204" pitchFamily="34" charset="0"/>
              </a:rPr>
              <a:t> </a:t>
            </a:r>
            <a:r>
              <a:rPr sz="1235" spc="6" dirty="0">
                <a:latin typeface="Arial" panose="020B0604020202020204" pitchFamily="34" charset="0"/>
                <a:cs typeface="Arial" panose="020B0604020202020204" pitchFamily="34" charset="0"/>
              </a:rPr>
              <a:t>degrees</a:t>
            </a:r>
            <a:endParaRPr sz="1235" dirty="0">
              <a:latin typeface="Arial" panose="020B0604020202020204" pitchFamily="34" charset="0"/>
              <a:cs typeface="Arial" panose="020B0604020202020204" pitchFamily="34" charset="0"/>
            </a:endParaRPr>
          </a:p>
          <a:p>
            <a:pPr marL="96985">
              <a:spcBef>
                <a:spcPts val="303"/>
              </a:spcBef>
            </a:pPr>
            <a:r>
              <a:rPr sz="1235" b="1" spc="42" dirty="0">
                <a:latin typeface="Arial" panose="020B0604020202020204" pitchFamily="34" charset="0"/>
                <a:cs typeface="Arial" panose="020B0604020202020204" pitchFamily="34" charset="0"/>
              </a:rPr>
              <a:t>CMC</a:t>
            </a:r>
            <a:r>
              <a:rPr sz="1235" b="1" spc="30" dirty="0">
                <a:latin typeface="Arial" panose="020B0604020202020204" pitchFamily="34" charset="0"/>
                <a:cs typeface="Arial" panose="020B0604020202020204" pitchFamily="34" charset="0"/>
              </a:rPr>
              <a:t> </a:t>
            </a:r>
            <a:r>
              <a:rPr sz="1235" b="1" spc="6" dirty="0">
                <a:latin typeface="Arial" panose="020B0604020202020204" pitchFamily="34" charset="0"/>
                <a:cs typeface="Arial" panose="020B0604020202020204" pitchFamily="34" charset="0"/>
              </a:rPr>
              <a:t>Services</a:t>
            </a:r>
            <a:endParaRPr sz="1235" dirty="0">
              <a:latin typeface="Arial" panose="020B0604020202020204" pitchFamily="34" charset="0"/>
              <a:cs typeface="Arial" panose="020B0604020202020204" pitchFamily="34" charset="0"/>
            </a:endParaRPr>
          </a:p>
          <a:p>
            <a:pPr marL="285565" indent="-185502">
              <a:spcBef>
                <a:spcPts val="283"/>
              </a:spcBef>
              <a:buChar char="•"/>
              <a:tabLst>
                <a:tab pos="286334" algn="l"/>
              </a:tabLst>
            </a:pPr>
            <a:r>
              <a:rPr sz="1235" spc="12" dirty="0">
                <a:latin typeface="Arial" panose="020B0604020202020204" pitchFamily="34" charset="0"/>
                <a:cs typeface="Arial" panose="020B0604020202020204" pitchFamily="34" charset="0"/>
              </a:rPr>
              <a:t>Exton,</a:t>
            </a:r>
            <a:r>
              <a:rPr sz="1235" spc="-19" dirty="0">
                <a:latin typeface="Arial" panose="020B0604020202020204" pitchFamily="34" charset="0"/>
                <a:cs typeface="Arial" panose="020B0604020202020204" pitchFamily="34" charset="0"/>
              </a:rPr>
              <a:t> </a:t>
            </a:r>
            <a:r>
              <a:rPr sz="1235" spc="30" dirty="0">
                <a:latin typeface="Arial" panose="020B0604020202020204" pitchFamily="34" charset="0"/>
                <a:cs typeface="Arial" panose="020B0604020202020204" pitchFamily="34" charset="0"/>
              </a:rPr>
              <a:t>PA</a:t>
            </a:r>
            <a:endParaRPr sz="1235" dirty="0">
              <a:latin typeface="Arial" panose="020B0604020202020204" pitchFamily="34" charset="0"/>
              <a:cs typeface="Arial" panose="020B0604020202020204" pitchFamily="34" charset="0"/>
            </a:endParaRPr>
          </a:p>
          <a:p>
            <a:pPr marL="284795" indent="-184732">
              <a:spcBef>
                <a:spcPts val="278"/>
              </a:spcBef>
              <a:buChar char="•"/>
              <a:tabLst>
                <a:tab pos="285565" algn="l"/>
              </a:tabLst>
            </a:pPr>
            <a:r>
              <a:rPr sz="1235" spc="19" dirty="0">
                <a:latin typeface="Arial" panose="020B0604020202020204" pitchFamily="34" charset="0"/>
                <a:cs typeface="Arial" panose="020B0604020202020204" pitchFamily="34" charset="0"/>
              </a:rPr>
              <a:t>200</a:t>
            </a:r>
            <a:r>
              <a:rPr sz="1235" spc="91" dirty="0">
                <a:latin typeface="Arial" panose="020B0604020202020204" pitchFamily="34" charset="0"/>
                <a:cs typeface="Arial" panose="020B0604020202020204" pitchFamily="34" charset="0"/>
              </a:rPr>
              <a:t> </a:t>
            </a:r>
            <a:r>
              <a:rPr sz="1235" spc="12" dirty="0">
                <a:latin typeface="Arial" panose="020B0604020202020204" pitchFamily="34" charset="0"/>
                <a:cs typeface="Arial" panose="020B0604020202020204" pitchFamily="34" charset="0"/>
              </a:rPr>
              <a:t>clients</a:t>
            </a:r>
            <a:endParaRPr sz="1235" dirty="0">
              <a:latin typeface="Arial" panose="020B0604020202020204" pitchFamily="34" charset="0"/>
              <a:cs typeface="Arial" panose="020B0604020202020204" pitchFamily="34" charset="0"/>
            </a:endParaRPr>
          </a:p>
          <a:p>
            <a:pPr marL="284795" indent="-184732">
              <a:spcBef>
                <a:spcPts val="308"/>
              </a:spcBef>
              <a:buChar char="•"/>
              <a:tabLst>
                <a:tab pos="285565" algn="l"/>
              </a:tabLst>
            </a:pPr>
            <a:r>
              <a:rPr sz="1235" spc="12" dirty="0">
                <a:latin typeface="Arial" panose="020B0604020202020204" pitchFamily="34" charset="0"/>
                <a:cs typeface="Arial" panose="020B0604020202020204" pitchFamily="34" charset="0"/>
              </a:rPr>
              <a:t>200</a:t>
            </a:r>
            <a:r>
              <a:rPr sz="1235" spc="97" dirty="0">
                <a:latin typeface="Arial" panose="020B0604020202020204" pitchFamily="34" charset="0"/>
                <a:cs typeface="Arial" panose="020B0604020202020204" pitchFamily="34" charset="0"/>
              </a:rPr>
              <a:t> </a:t>
            </a:r>
            <a:r>
              <a:rPr sz="1235" spc="30" dirty="0">
                <a:latin typeface="Arial" panose="020B0604020202020204" pitchFamily="34" charset="0"/>
                <a:cs typeface="Arial" panose="020B0604020202020204" pitchFamily="34" charset="0"/>
              </a:rPr>
              <a:t>compounds</a:t>
            </a:r>
            <a:endParaRPr sz="1235" dirty="0">
              <a:latin typeface="Arial" panose="020B0604020202020204" pitchFamily="34" charset="0"/>
              <a:cs typeface="Arial" panose="020B0604020202020204" pitchFamily="34" charset="0"/>
            </a:endParaRPr>
          </a:p>
          <a:p>
            <a:pPr marL="286334" indent="-186271">
              <a:spcBef>
                <a:spcPts val="247"/>
              </a:spcBef>
              <a:buChar char="•"/>
              <a:tabLst>
                <a:tab pos="287103" algn="l"/>
              </a:tabLst>
            </a:pPr>
            <a:r>
              <a:rPr sz="1235" spc="12" dirty="0">
                <a:latin typeface="Arial" panose="020B0604020202020204" pitchFamily="34" charset="0"/>
                <a:cs typeface="Arial" panose="020B0604020202020204" pitchFamily="34" charset="0"/>
              </a:rPr>
              <a:t>380 </a:t>
            </a:r>
            <a:r>
              <a:rPr sz="1235" spc="30" dirty="0">
                <a:latin typeface="Arial" panose="020B0604020202020204" pitchFamily="34" charset="0"/>
                <a:cs typeface="Arial" panose="020B0604020202020204" pitchFamily="34" charset="0"/>
              </a:rPr>
              <a:t>GMP</a:t>
            </a:r>
            <a:r>
              <a:rPr sz="1235" spc="-176" dirty="0">
                <a:latin typeface="Arial" panose="020B0604020202020204" pitchFamily="34" charset="0"/>
                <a:cs typeface="Arial" panose="020B0604020202020204" pitchFamily="34" charset="0"/>
              </a:rPr>
              <a:t> </a:t>
            </a:r>
            <a:r>
              <a:rPr sz="1235" spc="12" dirty="0">
                <a:latin typeface="Arial" panose="020B0604020202020204" pitchFamily="34" charset="0"/>
                <a:cs typeface="Arial" panose="020B0604020202020204" pitchFamily="34" charset="0"/>
              </a:rPr>
              <a:t>batches</a:t>
            </a:r>
            <a:endParaRPr sz="1235" dirty="0">
              <a:latin typeface="Arial" panose="020B0604020202020204" pitchFamily="34" charset="0"/>
              <a:cs typeface="Arial" panose="020B0604020202020204" pitchFamily="34" charset="0"/>
            </a:endParaRPr>
          </a:p>
        </p:txBody>
      </p:sp>
      <p:sp>
        <p:nvSpPr>
          <p:cNvPr id="18" name="object 18"/>
          <p:cNvSpPr txBox="1"/>
          <p:nvPr/>
        </p:nvSpPr>
        <p:spPr>
          <a:xfrm>
            <a:off x="3003176" y="3483367"/>
            <a:ext cx="2296006" cy="1010859"/>
          </a:xfrm>
          <a:prstGeom prst="rect">
            <a:avLst/>
          </a:prstGeom>
          <a:solidFill>
            <a:srgbClr val="FFFFFF">
              <a:alpha val="69804"/>
            </a:srgbClr>
          </a:solidFill>
          <a:ln>
            <a:solidFill>
              <a:schemeClr val="tx1"/>
            </a:solidFill>
          </a:ln>
        </p:spPr>
        <p:txBody>
          <a:bodyPr vert="horz" wrap="square" lIns="0" tIns="57727" rIns="0" bIns="0" rtlCol="0">
            <a:spAutoFit/>
          </a:bodyPr>
          <a:lstStyle/>
          <a:p>
            <a:pPr marL="98523">
              <a:spcBef>
                <a:spcPts val="454"/>
              </a:spcBef>
            </a:pPr>
            <a:r>
              <a:rPr lang="en-US" sz="1235" b="1" spc="12" dirty="0">
                <a:latin typeface="Arial" panose="020B0604020202020204" pitchFamily="34" charset="0"/>
                <a:cs typeface="Arial" panose="020B0604020202020204" pitchFamily="34" charset="0"/>
              </a:rPr>
              <a:t>160-Bed Facility</a:t>
            </a:r>
          </a:p>
          <a:p>
            <a:pPr marL="287103" indent="-285750">
              <a:spcBef>
                <a:spcPts val="454"/>
              </a:spcBef>
              <a:buChar char="•"/>
            </a:pPr>
            <a:r>
              <a:rPr lang="en-US" sz="1235" spc="12" dirty="0">
                <a:latin typeface="Arial" panose="020B0604020202020204" pitchFamily="34" charset="0"/>
                <a:cs typeface="Arial" panose="020B0604020202020204" pitchFamily="34" charset="0"/>
              </a:rPr>
              <a:t>Secaucus, NJ</a:t>
            </a:r>
          </a:p>
          <a:p>
            <a:pPr marL="287103" indent="-285750">
              <a:spcBef>
                <a:spcPts val="454"/>
              </a:spcBef>
              <a:buChar char="•"/>
            </a:pPr>
            <a:r>
              <a:rPr lang="en-US" sz="1235" spc="12" dirty="0">
                <a:latin typeface="Arial" panose="020B0604020202020204" pitchFamily="34" charset="0"/>
                <a:cs typeface="Arial" panose="020B0604020202020204" pitchFamily="34" charset="0"/>
              </a:rPr>
              <a:t>Early-Phase Clinical </a:t>
            </a:r>
          </a:p>
          <a:p>
            <a:pPr marL="287103" indent="-285750">
              <a:spcBef>
                <a:spcPts val="454"/>
              </a:spcBef>
              <a:buChar char="•"/>
            </a:pPr>
            <a:r>
              <a:rPr lang="en-US" sz="1235" spc="12" dirty="0">
                <a:latin typeface="Arial" panose="020B0604020202020204" pitchFamily="34" charset="0"/>
                <a:cs typeface="Arial" panose="020B0604020202020204" pitchFamily="34" charset="0"/>
              </a:rPr>
              <a:t>36,000 sq. ft.</a:t>
            </a:r>
            <a:endParaRPr sz="1235" spc="12" dirty="0">
              <a:latin typeface="Arial" panose="020B0604020202020204" pitchFamily="34" charset="0"/>
              <a:cs typeface="Arial" panose="020B0604020202020204" pitchFamily="34" charset="0"/>
            </a:endParaRPr>
          </a:p>
        </p:txBody>
      </p:sp>
      <p:sp>
        <p:nvSpPr>
          <p:cNvPr id="19" name="object 20"/>
          <p:cNvSpPr txBox="1"/>
          <p:nvPr/>
        </p:nvSpPr>
        <p:spPr>
          <a:xfrm>
            <a:off x="3012782" y="4650726"/>
            <a:ext cx="2286401" cy="886117"/>
          </a:xfrm>
          <a:prstGeom prst="rect">
            <a:avLst/>
          </a:prstGeom>
          <a:solidFill>
            <a:srgbClr val="FFFFFF">
              <a:alpha val="69804"/>
            </a:srgbClr>
          </a:solidFill>
          <a:ln w="9155">
            <a:solidFill>
              <a:schemeClr val="tx1"/>
            </a:solidFill>
          </a:ln>
        </p:spPr>
        <p:txBody>
          <a:bodyPr vert="horz" wrap="square" lIns="0" tIns="48491" rIns="0" bIns="0" rtlCol="0">
            <a:spAutoFit/>
          </a:bodyPr>
          <a:lstStyle/>
          <a:p>
            <a:pPr marL="103912">
              <a:spcBef>
                <a:spcPts val="303"/>
              </a:spcBef>
              <a:tabLst>
                <a:tab pos="290183" algn="l"/>
              </a:tabLst>
            </a:pPr>
            <a:r>
              <a:rPr lang="en-US" sz="1235" b="1" spc="49" dirty="0">
                <a:latin typeface="Arial" panose="020B0604020202020204" pitchFamily="34" charset="0"/>
                <a:cs typeface="Arial" panose="020B0604020202020204" pitchFamily="34" charset="0"/>
              </a:rPr>
              <a:t>Data Management and Biometrics</a:t>
            </a:r>
          </a:p>
          <a:p>
            <a:pPr marL="289414" indent="-185502">
              <a:spcBef>
                <a:spcPts val="303"/>
              </a:spcBef>
              <a:buFontTx/>
              <a:buChar char="•"/>
              <a:tabLst>
                <a:tab pos="290183" algn="l"/>
              </a:tabLst>
            </a:pPr>
            <a:r>
              <a:rPr lang="en-US" sz="1235" spc="30" dirty="0">
                <a:latin typeface="Arial" panose="020B0604020202020204" pitchFamily="34" charset="0"/>
                <a:cs typeface="Arial" panose="020B0604020202020204" pitchFamily="34" charset="0"/>
              </a:rPr>
              <a:t>Somerset,</a:t>
            </a:r>
            <a:r>
              <a:rPr lang="en-US" sz="1235" spc="-19" dirty="0">
                <a:latin typeface="Arial" panose="020B0604020202020204" pitchFamily="34" charset="0"/>
                <a:cs typeface="Arial" panose="020B0604020202020204" pitchFamily="34" charset="0"/>
              </a:rPr>
              <a:t> </a:t>
            </a:r>
            <a:r>
              <a:rPr lang="en-US" sz="1235" spc="42" dirty="0">
                <a:latin typeface="Arial" panose="020B0604020202020204" pitchFamily="34" charset="0"/>
                <a:cs typeface="Arial" panose="020B0604020202020204" pitchFamily="34" charset="0"/>
              </a:rPr>
              <a:t>NJ</a:t>
            </a:r>
            <a:endParaRPr lang="en-US" sz="1235" dirty="0">
              <a:latin typeface="Arial" panose="020B0604020202020204" pitchFamily="34" charset="0"/>
              <a:cs typeface="Arial" panose="020B0604020202020204" pitchFamily="34" charset="0"/>
            </a:endParaRPr>
          </a:p>
          <a:p>
            <a:pPr marL="289414" indent="-185502">
              <a:spcBef>
                <a:spcPts val="303"/>
              </a:spcBef>
              <a:buChar char="•"/>
              <a:tabLst>
                <a:tab pos="290183" algn="l"/>
              </a:tabLst>
            </a:pPr>
            <a:r>
              <a:rPr sz="1235" spc="49" dirty="0">
                <a:latin typeface="Arial" panose="020B0604020202020204" pitchFamily="34" charset="0"/>
                <a:cs typeface="Arial" panose="020B0604020202020204" pitchFamily="34" charset="0"/>
              </a:rPr>
              <a:t>BDM</a:t>
            </a:r>
            <a:r>
              <a:rPr sz="1235" spc="-6" dirty="0">
                <a:latin typeface="Arial" panose="020B0604020202020204" pitchFamily="34" charset="0"/>
                <a:cs typeface="Arial" panose="020B0604020202020204" pitchFamily="34" charset="0"/>
              </a:rPr>
              <a:t> </a:t>
            </a:r>
            <a:r>
              <a:rPr sz="1235" spc="12" dirty="0">
                <a:latin typeface="Arial" panose="020B0604020202020204" pitchFamily="34" charset="0"/>
                <a:cs typeface="Arial" panose="020B0604020202020204" pitchFamily="34" charset="0"/>
              </a:rPr>
              <a:t>Consulting</a:t>
            </a:r>
            <a:endParaRPr sz="1235" dirty="0">
              <a:latin typeface="Arial" panose="020B0604020202020204" pitchFamily="34" charset="0"/>
              <a:cs typeface="Arial" panose="020B0604020202020204" pitchFamily="34" charset="0"/>
            </a:endParaRPr>
          </a:p>
        </p:txBody>
      </p:sp>
      <p:sp>
        <p:nvSpPr>
          <p:cNvPr id="20" name="object 21"/>
          <p:cNvSpPr txBox="1"/>
          <p:nvPr/>
        </p:nvSpPr>
        <p:spPr>
          <a:xfrm>
            <a:off x="5716263" y="3336248"/>
            <a:ext cx="2549461" cy="2620352"/>
          </a:xfrm>
          <a:prstGeom prst="rect">
            <a:avLst/>
          </a:prstGeom>
          <a:solidFill>
            <a:srgbClr val="FFFFFF">
              <a:alpha val="69804"/>
            </a:srgbClr>
          </a:solidFill>
          <a:ln w="9155">
            <a:solidFill>
              <a:schemeClr val="tx1"/>
            </a:solidFill>
          </a:ln>
        </p:spPr>
        <p:txBody>
          <a:bodyPr vert="horz" wrap="square" lIns="0" tIns="65424" rIns="0" bIns="0" rtlCol="0">
            <a:spAutoFit/>
          </a:bodyPr>
          <a:lstStyle/>
          <a:p>
            <a:pPr marL="104682">
              <a:spcBef>
                <a:spcPts val="515"/>
              </a:spcBef>
            </a:pPr>
            <a:r>
              <a:rPr sz="1235" b="1" spc="12" dirty="0">
                <a:latin typeface="Arial" panose="020B0604020202020204" pitchFamily="34" charset="0"/>
                <a:cs typeface="Arial" panose="020B0604020202020204" pitchFamily="34" charset="0"/>
              </a:rPr>
              <a:t>Bioanalytical</a:t>
            </a:r>
            <a:r>
              <a:rPr sz="1235" b="1" spc="79" dirty="0">
                <a:latin typeface="Arial" panose="020B0604020202020204" pitchFamily="34" charset="0"/>
                <a:cs typeface="Arial" panose="020B0604020202020204" pitchFamily="34" charset="0"/>
              </a:rPr>
              <a:t> </a:t>
            </a:r>
            <a:r>
              <a:rPr sz="1235" b="1" spc="12" dirty="0">
                <a:latin typeface="Arial" panose="020B0604020202020204" pitchFamily="34" charset="0"/>
                <a:cs typeface="Arial" panose="020B0604020202020204" pitchFamily="34" charset="0"/>
              </a:rPr>
              <a:t>Services</a:t>
            </a:r>
            <a:endParaRPr sz="1235" dirty="0">
              <a:latin typeface="Arial" panose="020B0604020202020204" pitchFamily="34" charset="0"/>
              <a:cs typeface="Arial" panose="020B0604020202020204" pitchFamily="34" charset="0"/>
            </a:endParaRPr>
          </a:p>
          <a:p>
            <a:pPr marL="297111" indent="-193199">
              <a:spcBef>
                <a:spcPts val="303"/>
              </a:spcBef>
              <a:buChar char="•"/>
              <a:tabLst>
                <a:tab pos="294032" algn="l"/>
              </a:tabLst>
            </a:pPr>
            <a:r>
              <a:rPr sz="1235" spc="19" dirty="0">
                <a:latin typeface="Arial" panose="020B0604020202020204" pitchFamily="34" charset="0"/>
                <a:cs typeface="Arial" panose="020B0604020202020204" pitchFamily="34" charset="0"/>
              </a:rPr>
              <a:t>Shanghai</a:t>
            </a:r>
            <a:endParaRPr sz="1235" dirty="0">
              <a:latin typeface="Arial" panose="020B0604020202020204" pitchFamily="34" charset="0"/>
              <a:cs typeface="Arial" panose="020B0604020202020204" pitchFamily="34" charset="0"/>
            </a:endParaRPr>
          </a:p>
          <a:p>
            <a:pPr marL="297111" marR="111609" indent="-189351">
              <a:lnSpc>
                <a:spcPct val="106100"/>
              </a:lnSpc>
              <a:spcBef>
                <a:spcPts val="236"/>
              </a:spcBef>
              <a:buChar char="•"/>
              <a:tabLst>
                <a:tab pos="297111" algn="l"/>
              </a:tabLst>
            </a:pPr>
            <a:r>
              <a:rPr sz="1235" spc="19" dirty="0">
                <a:latin typeface="Arial" panose="020B0604020202020204" pitchFamily="34" charset="0"/>
                <a:cs typeface="Arial" panose="020B0604020202020204" pitchFamily="34" charset="0"/>
              </a:rPr>
              <a:t>&gt;26</a:t>
            </a:r>
            <a:r>
              <a:rPr sz="1235" spc="12" dirty="0">
                <a:latin typeface="Arial" panose="020B0604020202020204" pitchFamily="34" charset="0"/>
                <a:cs typeface="Arial" panose="020B0604020202020204" pitchFamily="34" charset="0"/>
              </a:rPr>
              <a:t>,000 </a:t>
            </a:r>
            <a:r>
              <a:rPr sz="1235" spc="30" dirty="0">
                <a:latin typeface="Arial" panose="020B0604020202020204" pitchFamily="34" charset="0"/>
                <a:cs typeface="Arial" panose="020B0604020202020204" pitchFamily="34" charset="0"/>
              </a:rPr>
              <a:t>sqf </a:t>
            </a:r>
            <a:r>
              <a:rPr sz="1235" spc="6" dirty="0">
                <a:latin typeface="Arial" panose="020B0604020202020204" pitchFamily="34" charset="0"/>
                <a:cs typeface="Arial" panose="020B0604020202020204" pitchFamily="34" charset="0"/>
              </a:rPr>
              <a:t>facilities located </a:t>
            </a:r>
            <a:r>
              <a:rPr sz="1235" dirty="0">
                <a:latin typeface="Arial" panose="020B0604020202020204" pitchFamily="34" charset="0"/>
                <a:cs typeface="Arial" panose="020B0604020202020204" pitchFamily="34" charset="0"/>
              </a:rPr>
              <a:t>in  </a:t>
            </a:r>
            <a:r>
              <a:rPr sz="1235" spc="6" dirty="0">
                <a:latin typeface="Arial" panose="020B0604020202020204" pitchFamily="34" charset="0"/>
                <a:cs typeface="Arial" panose="020B0604020202020204" pitchFamily="34" charset="0"/>
              </a:rPr>
              <a:t>Shanghai </a:t>
            </a:r>
            <a:r>
              <a:rPr sz="1235" spc="30" dirty="0">
                <a:latin typeface="Arial" panose="020B0604020202020204" pitchFamily="34" charset="0"/>
                <a:cs typeface="Arial" panose="020B0604020202020204" pitchFamily="34" charset="0"/>
              </a:rPr>
              <a:t>and</a:t>
            </a:r>
            <a:r>
              <a:rPr sz="1235" spc="12" dirty="0">
                <a:latin typeface="Arial" panose="020B0604020202020204" pitchFamily="34" charset="0"/>
                <a:cs typeface="Arial" panose="020B0604020202020204" pitchFamily="34" charset="0"/>
              </a:rPr>
              <a:t> Suzhou</a:t>
            </a:r>
            <a:endParaRPr sz="1235" dirty="0">
              <a:latin typeface="Arial" panose="020B0604020202020204" pitchFamily="34" charset="0"/>
              <a:cs typeface="Arial" panose="020B0604020202020204" pitchFamily="34" charset="0"/>
            </a:endParaRPr>
          </a:p>
          <a:p>
            <a:pPr marL="294800" marR="381780" indent="-187041">
              <a:lnSpc>
                <a:spcPct val="106100"/>
              </a:lnSpc>
              <a:spcBef>
                <a:spcPts val="230"/>
              </a:spcBef>
              <a:buChar char="•"/>
              <a:tabLst>
                <a:tab pos="293262" algn="l"/>
              </a:tabLst>
            </a:pPr>
            <a:r>
              <a:rPr sz="1235" spc="12" dirty="0">
                <a:latin typeface="Arial" panose="020B0604020202020204" pitchFamily="34" charset="0"/>
                <a:cs typeface="Arial" panose="020B0604020202020204" pitchFamily="34" charset="0"/>
              </a:rPr>
              <a:t>&gt;50 scientists; </a:t>
            </a:r>
            <a:r>
              <a:rPr sz="1235" spc="30" dirty="0">
                <a:latin typeface="Arial" panose="020B0604020202020204" pitchFamily="34" charset="0"/>
                <a:cs typeface="Arial" panose="020B0604020202020204" pitchFamily="34" charset="0"/>
              </a:rPr>
              <a:t>&gt;70% </a:t>
            </a:r>
            <a:r>
              <a:rPr sz="1235" spc="12" dirty="0">
                <a:latin typeface="Arial" panose="020B0604020202020204" pitchFamily="34" charset="0"/>
                <a:cs typeface="Arial" panose="020B0604020202020204" pitchFamily="34" charset="0"/>
              </a:rPr>
              <a:t>have advanced degrees</a:t>
            </a:r>
            <a:endParaRPr sz="1235" dirty="0">
              <a:latin typeface="Arial" panose="020B0604020202020204" pitchFamily="34" charset="0"/>
              <a:cs typeface="Arial" panose="020B0604020202020204" pitchFamily="34" charset="0"/>
            </a:endParaRPr>
          </a:p>
          <a:p>
            <a:pPr marL="104682">
              <a:spcBef>
                <a:spcPts val="308"/>
              </a:spcBef>
            </a:pPr>
            <a:r>
              <a:rPr sz="1235" b="1" spc="42" dirty="0">
                <a:latin typeface="Arial" panose="020B0604020202020204" pitchFamily="34" charset="0"/>
                <a:cs typeface="Arial" panose="020B0604020202020204" pitchFamily="34" charset="0"/>
              </a:rPr>
              <a:t>CMC</a:t>
            </a:r>
            <a:r>
              <a:rPr sz="1235" b="1" dirty="0">
                <a:latin typeface="Arial" panose="020B0604020202020204" pitchFamily="34" charset="0"/>
                <a:cs typeface="Arial" panose="020B0604020202020204" pitchFamily="34" charset="0"/>
              </a:rPr>
              <a:t> </a:t>
            </a:r>
            <a:r>
              <a:rPr sz="1235" b="1" spc="19" dirty="0">
                <a:latin typeface="Arial" panose="020B0604020202020204" pitchFamily="34" charset="0"/>
                <a:cs typeface="Arial" panose="020B0604020202020204" pitchFamily="34" charset="0"/>
              </a:rPr>
              <a:t>Services</a:t>
            </a:r>
            <a:endParaRPr sz="1235" dirty="0">
              <a:latin typeface="Arial" panose="020B0604020202020204" pitchFamily="34" charset="0"/>
              <a:cs typeface="Arial" panose="020B0604020202020204" pitchFamily="34" charset="0"/>
            </a:endParaRPr>
          </a:p>
          <a:p>
            <a:pPr marL="297111" indent="-193199">
              <a:spcBef>
                <a:spcPts val="340"/>
              </a:spcBef>
              <a:buChar char="•"/>
              <a:tabLst>
                <a:tab pos="294032" algn="l"/>
              </a:tabLst>
            </a:pPr>
            <a:r>
              <a:rPr sz="1235" spc="12" dirty="0">
                <a:latin typeface="Arial" panose="020B0604020202020204" pitchFamily="34" charset="0"/>
                <a:cs typeface="Arial" panose="020B0604020202020204" pitchFamily="34" charset="0"/>
              </a:rPr>
              <a:t>Suzhou</a:t>
            </a:r>
            <a:endParaRPr sz="1235" dirty="0">
              <a:latin typeface="Arial" panose="020B0604020202020204" pitchFamily="34" charset="0"/>
              <a:cs typeface="Arial" panose="020B0604020202020204" pitchFamily="34" charset="0"/>
            </a:endParaRPr>
          </a:p>
          <a:p>
            <a:pPr>
              <a:spcBef>
                <a:spcPts val="67"/>
              </a:spcBef>
            </a:pPr>
            <a:r>
              <a:rPr lang="en-US" sz="1235" dirty="0">
                <a:latin typeface="Arial" panose="020B0604020202020204" pitchFamily="34" charset="0"/>
                <a:cs typeface="Arial" panose="020B0604020202020204" pitchFamily="34" charset="0"/>
              </a:rPr>
              <a:t>   </a:t>
            </a:r>
            <a:r>
              <a:rPr sz="1235" dirty="0">
                <a:latin typeface="Arial" panose="020B0604020202020204" pitchFamily="34" charset="0"/>
                <a:cs typeface="Arial" panose="020B0604020202020204" pitchFamily="34" charset="0"/>
              </a:rPr>
              <a:t>• </a:t>
            </a:r>
            <a:r>
              <a:rPr sz="1235" spc="61" dirty="0">
                <a:latin typeface="Arial" panose="020B0604020202020204" pitchFamily="34" charset="0"/>
                <a:cs typeface="Arial" panose="020B0604020202020204" pitchFamily="34" charset="0"/>
              </a:rPr>
              <a:t>&gt;30,000 </a:t>
            </a:r>
            <a:r>
              <a:rPr sz="1235" spc="30" dirty="0">
                <a:latin typeface="Arial" panose="020B0604020202020204" pitchFamily="34" charset="0"/>
                <a:cs typeface="Arial" panose="020B0604020202020204" pitchFamily="34" charset="0"/>
              </a:rPr>
              <a:t>sq</a:t>
            </a:r>
            <a:r>
              <a:rPr lang="en-US" sz="1235" spc="30" dirty="0">
                <a:latin typeface="Arial" panose="020B0604020202020204" pitchFamily="34" charset="0"/>
                <a:cs typeface="Arial" panose="020B0604020202020204" pitchFamily="34" charset="0"/>
              </a:rPr>
              <a:t>. </a:t>
            </a:r>
            <a:r>
              <a:rPr sz="1235" spc="30" dirty="0">
                <a:latin typeface="Arial" panose="020B0604020202020204" pitchFamily="34" charset="0"/>
                <a:cs typeface="Arial" panose="020B0604020202020204" pitchFamily="34" charset="0"/>
              </a:rPr>
              <a:t>f</a:t>
            </a:r>
            <a:r>
              <a:rPr lang="en-US" sz="1235" spc="30" dirty="0">
                <a:latin typeface="Arial" panose="020B0604020202020204" pitchFamily="34" charset="0"/>
                <a:cs typeface="Arial" panose="020B0604020202020204" pitchFamily="34" charset="0"/>
              </a:rPr>
              <a:t>t.</a:t>
            </a:r>
            <a:r>
              <a:rPr sz="1235" spc="30" dirty="0">
                <a:latin typeface="Arial" panose="020B0604020202020204" pitchFamily="34" charset="0"/>
                <a:cs typeface="Arial" panose="020B0604020202020204" pitchFamily="34" charset="0"/>
              </a:rPr>
              <a:t> </a:t>
            </a:r>
            <a:r>
              <a:rPr sz="1235" dirty="0" smtClean="0">
                <a:latin typeface="Arial" panose="020B0604020202020204" pitchFamily="34" charset="0"/>
                <a:cs typeface="Arial" panose="020B0604020202020204" pitchFamily="34" charset="0"/>
              </a:rPr>
              <a:t>facilitie</a:t>
            </a:r>
            <a:r>
              <a:rPr lang="en-US" sz="1235" dirty="0" smtClean="0">
                <a:latin typeface="Arial" panose="020B0604020202020204" pitchFamily="34" charset="0"/>
                <a:cs typeface="Arial" panose="020B0604020202020204" pitchFamily="34" charset="0"/>
              </a:rPr>
              <a:t>s </a:t>
            </a:r>
            <a:r>
              <a:rPr sz="1235" spc="6" dirty="0" smtClean="0">
                <a:latin typeface="Arial" panose="020B0604020202020204" pitchFamily="34" charset="0"/>
                <a:cs typeface="Arial" panose="020B0604020202020204" pitchFamily="34" charset="0"/>
              </a:rPr>
              <a:t>located</a:t>
            </a:r>
            <a:r>
              <a:rPr lang="en-US" sz="1235" dirty="0">
                <a:latin typeface="Arial" panose="020B0604020202020204" pitchFamily="34" charset="0"/>
                <a:cs typeface="Arial" panose="020B0604020202020204" pitchFamily="34" charset="0"/>
              </a:rPr>
              <a:t> </a:t>
            </a:r>
            <a:r>
              <a:rPr lang="en-US" sz="1235" dirty="0" smtClean="0">
                <a:latin typeface="Arial" panose="020B0604020202020204" pitchFamily="34" charset="0"/>
                <a:cs typeface="Arial" panose="020B0604020202020204" pitchFamily="34" charset="0"/>
              </a:rPr>
              <a:t>     	</a:t>
            </a:r>
            <a:r>
              <a:rPr sz="1235" spc="30" dirty="0" smtClean="0">
                <a:latin typeface="Arial" panose="020B0604020202020204" pitchFamily="34" charset="0"/>
                <a:cs typeface="Arial" panose="020B0604020202020204" pitchFamily="34" charset="0"/>
              </a:rPr>
              <a:t>in</a:t>
            </a:r>
            <a:r>
              <a:rPr sz="1235" spc="-146" dirty="0" smtClean="0">
                <a:latin typeface="Arial" panose="020B0604020202020204" pitchFamily="34" charset="0"/>
                <a:cs typeface="Arial" panose="020B0604020202020204" pitchFamily="34" charset="0"/>
              </a:rPr>
              <a:t> </a:t>
            </a:r>
            <a:r>
              <a:rPr sz="1235" spc="30" dirty="0">
                <a:latin typeface="Arial" panose="020B0604020202020204" pitchFamily="34" charset="0"/>
                <a:cs typeface="Arial" panose="020B0604020202020204" pitchFamily="34" charset="0"/>
              </a:rPr>
              <a:t>Suzhou</a:t>
            </a:r>
            <a:endParaRPr sz="1235" dirty="0">
              <a:latin typeface="Arial" panose="020B0604020202020204" pitchFamily="34" charset="0"/>
              <a:cs typeface="Arial" panose="020B0604020202020204" pitchFamily="34" charset="0"/>
            </a:endParaRPr>
          </a:p>
          <a:p>
            <a:pPr marL="294800" marR="360227" indent="-190890">
              <a:lnSpc>
                <a:spcPct val="106100"/>
              </a:lnSpc>
              <a:spcBef>
                <a:spcPts val="188"/>
              </a:spcBef>
              <a:buChar char="•"/>
              <a:tabLst>
                <a:tab pos="293262" algn="l"/>
              </a:tabLst>
            </a:pPr>
            <a:r>
              <a:rPr sz="1235" spc="30" dirty="0">
                <a:latin typeface="Arial" panose="020B0604020202020204" pitchFamily="34" charset="0"/>
                <a:cs typeface="Arial" panose="020B0604020202020204" pitchFamily="34" charset="0"/>
              </a:rPr>
              <a:t>&gt;40 </a:t>
            </a:r>
            <a:r>
              <a:rPr sz="1235" spc="6" dirty="0">
                <a:latin typeface="Arial" panose="020B0604020202020204" pitchFamily="34" charset="0"/>
                <a:cs typeface="Arial" panose="020B0604020202020204" pitchFamily="34" charset="0"/>
              </a:rPr>
              <a:t>Scientists; </a:t>
            </a:r>
            <a:r>
              <a:rPr sz="1235" spc="61" dirty="0">
                <a:latin typeface="Arial" panose="020B0604020202020204" pitchFamily="34" charset="0"/>
                <a:cs typeface="Arial" panose="020B0604020202020204" pitchFamily="34" charset="0"/>
              </a:rPr>
              <a:t>&gt;70%</a:t>
            </a:r>
            <a:r>
              <a:rPr lang="en-US" sz="1235" spc="61" dirty="0">
                <a:latin typeface="Arial" panose="020B0604020202020204" pitchFamily="34" charset="0"/>
                <a:cs typeface="Arial" panose="020B0604020202020204" pitchFamily="34" charset="0"/>
              </a:rPr>
              <a:t> have </a:t>
            </a:r>
            <a:r>
              <a:rPr sz="1235" spc="12" dirty="0">
                <a:latin typeface="Arial" panose="020B0604020202020204" pitchFamily="34" charset="0"/>
                <a:cs typeface="Arial" panose="020B0604020202020204" pitchFamily="34" charset="0"/>
              </a:rPr>
              <a:t>advanced</a:t>
            </a:r>
            <a:r>
              <a:rPr sz="1235" spc="-12" dirty="0">
                <a:latin typeface="Arial" panose="020B0604020202020204" pitchFamily="34" charset="0"/>
                <a:cs typeface="Arial" panose="020B0604020202020204" pitchFamily="34" charset="0"/>
              </a:rPr>
              <a:t> </a:t>
            </a:r>
            <a:r>
              <a:rPr sz="1235" spc="19" dirty="0">
                <a:latin typeface="Arial" panose="020B0604020202020204" pitchFamily="34" charset="0"/>
                <a:cs typeface="Arial" panose="020B0604020202020204" pitchFamily="34" charset="0"/>
              </a:rPr>
              <a:t>degrees</a:t>
            </a:r>
            <a:endParaRPr sz="1235" dirty="0">
              <a:latin typeface="Arial" panose="020B0604020202020204" pitchFamily="34" charset="0"/>
              <a:cs typeface="Arial" panose="020B0604020202020204" pitchFamily="34" charset="0"/>
            </a:endParaRPr>
          </a:p>
        </p:txBody>
      </p:sp>
      <p:pic>
        <p:nvPicPr>
          <p:cNvPr id="22" name="Picture 15"/>
          <p:cNvPicPr>
            <a:picLocks noChangeAspect="1"/>
          </p:cNvPicPr>
          <p:nvPr/>
        </p:nvPicPr>
        <p:blipFill>
          <a:blip r:embed="rId5">
            <a:extLst>
              <a:ext uri="{28A0092B-C50C-407E-A947-70E740481C1C}">
                <a14:useLocalDpi xmlns:a14="http://schemas.microsoft.com/office/drawing/2010/main" val="0"/>
              </a:ext>
            </a:extLst>
          </a:blip>
          <a:srcRect r="80501" b="8366"/>
          <a:stretch>
            <a:fillRect/>
          </a:stretch>
        </p:blipFill>
        <p:spPr bwMode="auto">
          <a:xfrm>
            <a:off x="9794455" y="2846112"/>
            <a:ext cx="402384" cy="34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p:cNvPicPr>
            <a:picLocks noChangeAspect="1"/>
          </p:cNvPicPr>
          <p:nvPr/>
        </p:nvPicPr>
        <p:blipFill>
          <a:blip r:embed="rId5">
            <a:extLst>
              <a:ext uri="{28A0092B-C50C-407E-A947-70E740481C1C}">
                <a14:useLocalDpi xmlns:a14="http://schemas.microsoft.com/office/drawing/2010/main" val="0"/>
              </a:ext>
            </a:extLst>
          </a:blip>
          <a:srcRect r="80501" b="8366"/>
          <a:stretch>
            <a:fillRect/>
          </a:stretch>
        </p:blipFill>
        <p:spPr bwMode="auto">
          <a:xfrm>
            <a:off x="2610398" y="2405823"/>
            <a:ext cx="402384" cy="34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a:extLst>
              <a:ext uri="{FF2B5EF4-FFF2-40B4-BE49-F238E27FC236}">
                <a16:creationId xmlns:a16="http://schemas.microsoft.com/office/drawing/2014/main" xmlns="" id="{9B3B75EF-F4B3-42C2-92E9-BF995E14F789}"/>
              </a:ext>
            </a:extLst>
          </p:cNvPr>
          <p:cNvPicPr>
            <a:picLocks noChangeAspect="1"/>
          </p:cNvPicPr>
          <p:nvPr/>
        </p:nvPicPr>
        <p:blipFill>
          <a:blip r:embed="rId5">
            <a:extLst>
              <a:ext uri="{28A0092B-C50C-407E-A947-70E740481C1C}">
                <a14:useLocalDpi xmlns:a14="http://schemas.microsoft.com/office/drawing/2010/main" val="0"/>
              </a:ext>
            </a:extLst>
          </a:blip>
          <a:srcRect r="80501" b="8366"/>
          <a:stretch>
            <a:fillRect/>
          </a:stretch>
        </p:blipFill>
        <p:spPr bwMode="auto">
          <a:xfrm>
            <a:off x="2276157" y="2387915"/>
            <a:ext cx="402384" cy="34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bject 18">
            <a:extLst>
              <a:ext uri="{FF2B5EF4-FFF2-40B4-BE49-F238E27FC236}">
                <a16:creationId xmlns:a16="http://schemas.microsoft.com/office/drawing/2014/main" xmlns="" id="{5C565304-2D8E-4F97-A33E-BD56822F6218}"/>
              </a:ext>
            </a:extLst>
          </p:cNvPr>
          <p:cNvSpPr txBox="1"/>
          <p:nvPr/>
        </p:nvSpPr>
        <p:spPr>
          <a:xfrm>
            <a:off x="2996637" y="1000214"/>
            <a:ext cx="2296006" cy="1123967"/>
          </a:xfrm>
          <a:prstGeom prst="rect">
            <a:avLst/>
          </a:prstGeom>
          <a:solidFill>
            <a:srgbClr val="FFFFFF">
              <a:alpha val="69804"/>
            </a:srgbClr>
          </a:solidFill>
          <a:ln>
            <a:solidFill>
              <a:schemeClr val="tx1"/>
            </a:solidFill>
          </a:ln>
        </p:spPr>
        <p:txBody>
          <a:bodyPr vert="horz" wrap="square" lIns="0" tIns="57727" rIns="0" bIns="0" rtlCol="0">
            <a:spAutoFit/>
          </a:bodyPr>
          <a:lstStyle/>
          <a:p>
            <a:pPr marL="98523">
              <a:spcBef>
                <a:spcPts val="454"/>
              </a:spcBef>
            </a:pPr>
            <a:r>
              <a:rPr lang="en-US" sz="1235" b="1" spc="12" dirty="0">
                <a:latin typeface="Arial" panose="020B0604020202020204" pitchFamily="34" charset="0"/>
                <a:cs typeface="Arial" panose="020B0604020202020204" pitchFamily="34" charset="0"/>
              </a:rPr>
              <a:t>Safety &amp; Toxicology, DMPK, Bioanalytical, Agrochemical </a:t>
            </a:r>
            <a:endParaRPr sz="1235" dirty="0">
              <a:latin typeface="Arial" panose="020B0604020202020204" pitchFamily="34" charset="0"/>
              <a:cs typeface="Arial" panose="020B0604020202020204" pitchFamily="34" charset="0"/>
            </a:endParaRPr>
          </a:p>
          <a:p>
            <a:pPr marL="283255" indent="-185502">
              <a:spcBef>
                <a:spcPts val="340"/>
              </a:spcBef>
              <a:buChar char="•"/>
              <a:tabLst>
                <a:tab pos="284026" algn="l"/>
              </a:tabLst>
            </a:pPr>
            <a:r>
              <a:rPr lang="en-US" sz="1235" spc="12" dirty="0">
                <a:latin typeface="Arial" panose="020B0604020202020204" pitchFamily="34" charset="0"/>
                <a:cs typeface="Arial" panose="020B0604020202020204" pitchFamily="34" charset="0"/>
              </a:rPr>
              <a:t>66 staff</a:t>
            </a:r>
          </a:p>
          <a:p>
            <a:pPr marL="283255" indent="-185502">
              <a:spcBef>
                <a:spcPts val="340"/>
              </a:spcBef>
              <a:buChar char="•"/>
              <a:tabLst>
                <a:tab pos="284026" algn="l"/>
              </a:tabLst>
            </a:pPr>
            <a:r>
              <a:rPr lang="en-US" sz="1235" spc="12" dirty="0">
                <a:latin typeface="Arial" panose="020B0604020202020204" pitchFamily="34" charset="0"/>
                <a:cs typeface="Arial" panose="020B0604020202020204" pitchFamily="34" charset="0"/>
              </a:rPr>
              <a:t>43 animal rooms</a:t>
            </a:r>
          </a:p>
          <a:p>
            <a:pPr marL="283255" indent="-185502">
              <a:spcBef>
                <a:spcPts val="340"/>
              </a:spcBef>
              <a:buChar char="•"/>
              <a:tabLst>
                <a:tab pos="284026" algn="l"/>
              </a:tabLst>
            </a:pPr>
            <a:r>
              <a:rPr lang="en-US" sz="1235" spc="12" dirty="0">
                <a:latin typeface="Arial" panose="020B0604020202020204" pitchFamily="34" charset="0"/>
                <a:cs typeface="Arial" panose="020B0604020202020204" pitchFamily="34" charset="0"/>
              </a:rPr>
              <a:t>90,000 sq. ft.</a:t>
            </a:r>
          </a:p>
        </p:txBody>
      </p:sp>
      <p:sp>
        <p:nvSpPr>
          <p:cNvPr id="25" name="Rectangle 24">
            <a:extLst>
              <a:ext uri="{FF2B5EF4-FFF2-40B4-BE49-F238E27FC236}">
                <a16:creationId xmlns:a16="http://schemas.microsoft.com/office/drawing/2014/main" xmlns="" id="{3A85EB17-188A-4A1A-B11B-B7EBC6AADF02}"/>
              </a:ext>
            </a:extLst>
          </p:cNvPr>
          <p:cNvSpPr/>
          <p:nvPr>
            <p:custDataLst>
              <p:tags r:id="rId1"/>
            </p:custDataLst>
          </p:nvPr>
        </p:nvSpPr>
        <p:spPr bwMode="gray">
          <a:xfrm>
            <a:off x="1027827" y="6177151"/>
            <a:ext cx="3950697" cy="4503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312 employees in the U.S.</a:t>
            </a:r>
          </a:p>
          <a:p>
            <a:pPr marL="347472" indent="-171450">
              <a:buFont typeface="Arial" panose="020B0604020202020204" pitchFamily="34" charset="0"/>
              <a:buChar char="•"/>
            </a:pPr>
            <a:r>
              <a:rPr kumimoji="0" lang="en-US" sz="1200" i="0" u="none" strike="noStrike" cap="none" normalizeH="0" baseline="0" dirty="0">
                <a:ln>
                  <a:noFill/>
                </a:ln>
                <a:solidFill>
                  <a:schemeClr val="bg1"/>
                </a:solidFill>
                <a:effectLst/>
                <a:latin typeface="Arial" panose="020B0604020202020204" pitchFamily="34" charset="0"/>
                <a:cs typeface="Arial" panose="020B0604020202020204" pitchFamily="34" charset="0"/>
              </a:rPr>
              <a:t>176 scientific and technical support staff</a:t>
            </a:r>
          </a:p>
        </p:txBody>
      </p:sp>
      <p:sp>
        <p:nvSpPr>
          <p:cNvPr id="26" name="Rectangle 25">
            <a:extLst>
              <a:ext uri="{FF2B5EF4-FFF2-40B4-BE49-F238E27FC236}">
                <a16:creationId xmlns:a16="http://schemas.microsoft.com/office/drawing/2014/main" xmlns="" id="{E1B8344E-F567-4DF4-B3AC-A6F997922CEC}"/>
              </a:ext>
            </a:extLst>
          </p:cNvPr>
          <p:cNvSpPr/>
          <p:nvPr>
            <p:custDataLst>
              <p:tags r:id="rId2"/>
            </p:custDataLst>
          </p:nvPr>
        </p:nvSpPr>
        <p:spPr bwMode="gray">
          <a:xfrm>
            <a:off x="8047361" y="6201196"/>
            <a:ext cx="3945361" cy="4503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196 employees in China</a:t>
            </a:r>
          </a:p>
          <a:p>
            <a:pPr marL="347472"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152 scientific and technical support staff</a:t>
            </a:r>
          </a:p>
        </p:txBody>
      </p:sp>
    </p:spTree>
    <p:extLst>
      <p:ext uri="{BB962C8B-B14F-4D97-AF65-F5344CB8AC3E}">
        <p14:creationId xmlns:p14="http://schemas.microsoft.com/office/powerpoint/2010/main" val="355930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Publishing Placeholder" hidden="1"/>
          <p:cNvSpPr>
            <a:spLocks noGrp="1"/>
          </p:cNvSpPr>
          <p:nvPr>
            <p:ph type="title"/>
            <p:custDataLst>
              <p:tags r:id="rId2"/>
            </p:custDataLst>
          </p:nvPr>
        </p:nvSpPr>
        <p:spPr>
          <a:prstGeom prst="rect">
            <a:avLst/>
          </a:prstGeom>
        </p:spPr>
        <p:txBody>
          <a:bodyPr>
            <a:normAutofit/>
          </a:bodyPr>
          <a:lstStyle>
            <a:lvl1pPr>
              <a:defRPr sz="100">
                <a:solidFill>
                  <a:srgbClr val="738EA5"/>
                </a:solidFill>
                <a:latin typeface="Book Antiqua" pitchFamily="18" charset="0"/>
              </a:defRPr>
            </a:lvl1pPr>
          </a:lstStyle>
          <a:p>
            <a:r>
              <a:rPr lang="en-US" dirty="0">
                <a:latin typeface="Calibri" panose="020F0502020204030204" pitchFamily="34" charset="0"/>
              </a:rPr>
              <a:t>Our Investment Highlights</a:t>
            </a:r>
          </a:p>
        </p:txBody>
      </p:sp>
      <p:sp>
        <p:nvSpPr>
          <p:cNvPr id="75" name="Main Heading"/>
          <p:cNvSpPr>
            <a:spLocks noChangeArrowheads="1"/>
          </p:cNvSpPr>
          <p:nvPr>
            <p:custDataLst>
              <p:tags r:id="rId3"/>
            </p:custDataLst>
          </p:nvPr>
        </p:nvSpPr>
        <p:spPr bwMode="gray">
          <a:xfrm>
            <a:off x="195676" y="306254"/>
            <a:ext cx="7625601" cy="242047"/>
          </a:xfrm>
          <a:prstGeom prst="rect">
            <a:avLst/>
          </a:prstGeom>
          <a:noFill/>
          <a:ln w="12700">
            <a:noFill/>
            <a:prstDash val="dash"/>
            <a:miter lim="800000"/>
            <a:headEnd/>
            <a:tailEnd/>
          </a:ln>
          <a:effectLst/>
        </p:spPr>
        <p:txBody>
          <a:bodyPr lIns="0" tIns="0" rIns="0" bIns="0"/>
          <a:lstStyle/>
          <a:p>
            <a:pPr>
              <a:lnSpc>
                <a:spcPts val="1904"/>
              </a:lnSpc>
            </a:pPr>
            <a:r>
              <a:rPr lang="en-US" sz="2539" b="1" dirty="0">
                <a:solidFill>
                  <a:schemeClr val="bg1"/>
                </a:solidFill>
                <a:latin typeface="Arial" panose="020B0604020202020204" pitchFamily="34" charset="0"/>
                <a:ea typeface="STKaiti" panose="02010600040101010101" pitchFamily="2" charset="-122"/>
                <a:cs typeface="Arial" panose="020B0604020202020204" pitchFamily="34" charset="0"/>
              </a:rPr>
              <a:t>Value We Bring to Our Clients</a:t>
            </a:r>
          </a:p>
        </p:txBody>
      </p:sp>
      <p:sp>
        <p:nvSpPr>
          <p:cNvPr id="49" name="Freeform 5"/>
          <p:cNvSpPr>
            <a:spLocks/>
          </p:cNvSpPr>
          <p:nvPr/>
        </p:nvSpPr>
        <p:spPr bwMode="gray">
          <a:xfrm>
            <a:off x="7107004" y="4006855"/>
            <a:ext cx="1428547" cy="1643152"/>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noFill/>
          <a:ln w="25400" cap="flat">
            <a:solidFill>
              <a:srgbClr val="C9DCE8"/>
            </a:solidFill>
            <a:prstDash val="solid"/>
            <a:miter lim="800000"/>
            <a:headEnd/>
            <a:tailEnd/>
          </a:ln>
        </p:spPr>
        <p:txBody>
          <a:bodyPr vert="horz" wrap="square" lIns="82953" tIns="41476" rIns="82953" bIns="41476" numCol="1" anchor="ctr" anchorCtr="0" compatLnSpc="1">
            <a:prstTxWarp prst="textNoShape">
              <a:avLst/>
            </a:prstTxWarp>
          </a:bodyPr>
          <a:lstStyle/>
          <a:p>
            <a:pPr algn="ctr"/>
            <a:endParaRPr sz="1270" b="1" dirty="0">
              <a:solidFill>
                <a:srgbClr val="FFFFFF"/>
              </a:solidFill>
              <a:latin typeface="Arial" panose="020B0604020202020204" pitchFamily="34" charset="0"/>
              <a:cs typeface="Arial" panose="020B0604020202020204" pitchFamily="34" charset="0"/>
            </a:endParaRPr>
          </a:p>
        </p:txBody>
      </p:sp>
      <p:sp>
        <p:nvSpPr>
          <p:cNvPr id="53" name="Freeform 5"/>
          <p:cNvSpPr>
            <a:spLocks/>
          </p:cNvSpPr>
          <p:nvPr/>
        </p:nvSpPr>
        <p:spPr bwMode="gray">
          <a:xfrm>
            <a:off x="3846473" y="3551611"/>
            <a:ext cx="1428547" cy="1643152"/>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DAE7EE"/>
          </a:solidFill>
          <a:ln w="25400" cap="flat">
            <a:solidFill>
              <a:srgbClr val="DAE7EE"/>
            </a:solidFill>
            <a:prstDash val="solid"/>
            <a:miter lim="800000"/>
            <a:headEnd/>
            <a:tailEnd/>
          </a:ln>
        </p:spPr>
        <p:txBody>
          <a:bodyPr vert="horz" wrap="square" lIns="82953" tIns="41476" rIns="82953" bIns="41476" numCol="1" anchor="ctr" anchorCtr="0" compatLnSpc="1">
            <a:prstTxWarp prst="textNoShape">
              <a:avLst/>
            </a:prstTxWarp>
          </a:bodyPr>
          <a:lstStyle/>
          <a:p>
            <a:pPr algn="ctr"/>
            <a:endParaRPr sz="1270" b="1" dirty="0">
              <a:solidFill>
                <a:srgbClr val="FFFFFF"/>
              </a:solidFill>
              <a:latin typeface="Arial" panose="020B0604020202020204" pitchFamily="34" charset="0"/>
              <a:cs typeface="Arial" panose="020B0604020202020204" pitchFamily="34" charset="0"/>
            </a:endParaRPr>
          </a:p>
        </p:txBody>
      </p:sp>
      <p:sp>
        <p:nvSpPr>
          <p:cNvPr id="56" name="Freeform 5"/>
          <p:cNvSpPr>
            <a:spLocks/>
          </p:cNvSpPr>
          <p:nvPr/>
        </p:nvSpPr>
        <p:spPr bwMode="gray">
          <a:xfrm>
            <a:off x="5621705" y="1518180"/>
            <a:ext cx="2137403" cy="2458496"/>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C9DCE8">
              <a:alpha val="20000"/>
            </a:srgbClr>
          </a:solidFill>
          <a:ln w="25400" cap="flat">
            <a:solidFill>
              <a:srgbClr val="C4D5F0"/>
            </a:solidFill>
            <a:prstDash val="solid"/>
            <a:miter lim="800000"/>
            <a:headEnd/>
            <a:tailEnd/>
          </a:ln>
        </p:spPr>
        <p:txBody>
          <a:bodyPr vert="horz" wrap="square" lIns="82953" tIns="41476" rIns="82953" bIns="41476" numCol="1" anchor="ctr" anchorCtr="0" compatLnSpc="1">
            <a:prstTxWarp prst="textNoShape">
              <a:avLst/>
            </a:prstTxWarp>
          </a:bodyPr>
          <a:lstStyle/>
          <a:p>
            <a:pPr algn="ctr"/>
            <a:endParaRPr sz="1270" b="1" dirty="0">
              <a:solidFill>
                <a:srgbClr val="FFFFFF"/>
              </a:solidFill>
              <a:latin typeface="Arial" panose="020B0604020202020204" pitchFamily="34" charset="0"/>
              <a:cs typeface="Arial" panose="020B0604020202020204" pitchFamily="34" charset="0"/>
            </a:endParaRPr>
          </a:p>
        </p:txBody>
      </p:sp>
      <p:sp>
        <p:nvSpPr>
          <p:cNvPr id="76" name="Freeform 5"/>
          <p:cNvSpPr>
            <a:spLocks/>
          </p:cNvSpPr>
          <p:nvPr/>
        </p:nvSpPr>
        <p:spPr bwMode="gray">
          <a:xfrm>
            <a:off x="3823890" y="991460"/>
            <a:ext cx="1716931" cy="1974859"/>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1C3D6E"/>
          </a:solidFill>
          <a:ln w="38100" cap="flat">
            <a:noFill/>
            <a:prstDash val="solid"/>
            <a:miter lim="800000"/>
            <a:headEnd/>
            <a:tailEnd/>
          </a:ln>
        </p:spPr>
        <p:txBody>
          <a:bodyPr vert="horz" wrap="square" lIns="82953" tIns="41476" rIns="82953" bIns="41476" numCol="1" anchor="ctr" anchorCtr="0" compatLnSpc="1">
            <a:prstTxWarp prst="textNoShape">
              <a:avLst/>
            </a:prstTxWarp>
          </a:bodyPr>
          <a:lstStyle/>
          <a:p>
            <a:pPr algn="ctr">
              <a:lnSpc>
                <a:spcPct val="90000"/>
              </a:lnSpc>
              <a:spcBef>
                <a:spcPts val="1415"/>
              </a:spcBef>
            </a:pPr>
            <a:r>
              <a:rPr lang="en-US" sz="1400" b="1" dirty="0" smtClean="0">
                <a:solidFill>
                  <a:srgbClr val="FFFFFF"/>
                </a:solidFill>
                <a:latin typeface="Arial" panose="020B0604020202020204" pitchFamily="34" charset="0"/>
                <a:cs typeface="Arial" panose="020B0604020202020204" pitchFamily="34" charset="0"/>
              </a:rPr>
              <a:t>     Well </a:t>
            </a:r>
            <a:r>
              <a:rPr lang="en-US" sz="1400" b="1" dirty="0">
                <a:solidFill>
                  <a:srgbClr val="FFFFFF"/>
                </a:solidFill>
                <a:latin typeface="Arial" panose="020B0604020202020204" pitchFamily="34" charset="0"/>
                <a:cs typeface="Arial" panose="020B0604020202020204" pitchFamily="34" charset="0"/>
              </a:rPr>
              <a:t>positioned in the world’s two largest pharmaceutical markets</a:t>
            </a:r>
          </a:p>
        </p:txBody>
      </p:sp>
      <p:sp>
        <p:nvSpPr>
          <p:cNvPr id="79" name="Freeform 5"/>
          <p:cNvSpPr>
            <a:spLocks/>
          </p:cNvSpPr>
          <p:nvPr/>
        </p:nvSpPr>
        <p:spPr bwMode="gray">
          <a:xfrm>
            <a:off x="3592122" y="1170074"/>
            <a:ext cx="492059" cy="56598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38100" cap="flat">
            <a:solidFill>
              <a:srgbClr val="1C3D6E"/>
            </a:solidFill>
            <a:prstDash val="solid"/>
            <a:miter lim="800000"/>
            <a:headEnd/>
            <a:tailEnd/>
          </a:ln>
        </p:spPr>
        <p:txBody>
          <a:bodyPr vert="horz" wrap="square" lIns="82953" tIns="41476" rIns="82953" bIns="41476" numCol="1" anchor="ctr" anchorCtr="0" compatLnSpc="1">
            <a:prstTxWarp prst="textNoShape">
              <a:avLst/>
            </a:prstTxWarp>
          </a:bodyPr>
          <a:lstStyle/>
          <a:p>
            <a:pPr algn="ctr"/>
            <a:r>
              <a:rPr sz="2722" b="1" dirty="0">
                <a:solidFill>
                  <a:srgbClr val="1C3D6E"/>
                </a:solidFill>
                <a:latin typeface="Arial" panose="020B0604020202020204" pitchFamily="34" charset="0"/>
                <a:cs typeface="Arial" panose="020B0604020202020204" pitchFamily="34" charset="0"/>
              </a:rPr>
              <a:t>1</a:t>
            </a:r>
          </a:p>
        </p:txBody>
      </p:sp>
      <p:sp>
        <p:nvSpPr>
          <p:cNvPr id="91" name="Freeform 5"/>
          <p:cNvSpPr>
            <a:spLocks/>
          </p:cNvSpPr>
          <p:nvPr/>
        </p:nvSpPr>
        <p:spPr bwMode="gray">
          <a:xfrm>
            <a:off x="6900053" y="1242047"/>
            <a:ext cx="1716931" cy="1974859"/>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A5C4D9"/>
          </a:solidFill>
          <a:ln w="38100" cap="flat">
            <a:noFill/>
            <a:prstDash val="solid"/>
            <a:miter lim="800000"/>
            <a:headEnd/>
            <a:tailEnd/>
          </a:ln>
        </p:spPr>
        <p:txBody>
          <a:bodyPr vert="horz" wrap="square" lIns="82953" tIns="41476" rIns="82953" bIns="41476" numCol="1" anchor="ctr" anchorCtr="0" compatLnSpc="1">
            <a:prstTxWarp prst="textNoShape">
              <a:avLst/>
            </a:prstTxWarp>
          </a:bodyPr>
          <a:lstStyle/>
          <a:p>
            <a:pPr algn="ctr">
              <a:lnSpc>
                <a:spcPct val="90000"/>
              </a:lnSpc>
              <a:spcBef>
                <a:spcPts val="1415"/>
              </a:spcBef>
            </a:pPr>
            <a:r>
              <a:rPr lang="en-US" sz="1400" b="1" dirty="0">
                <a:solidFill>
                  <a:srgbClr val="000000"/>
                </a:solidFill>
                <a:latin typeface="Arial" panose="020B0604020202020204" pitchFamily="34" charset="0"/>
                <a:cs typeface="Arial" panose="020B0604020202020204" pitchFamily="34" charset="0"/>
              </a:rPr>
              <a:t>Proven ability to deliver value-add technical expertise</a:t>
            </a:r>
          </a:p>
        </p:txBody>
      </p:sp>
      <p:sp>
        <p:nvSpPr>
          <p:cNvPr id="92" name="Freeform 5"/>
          <p:cNvSpPr>
            <a:spLocks/>
          </p:cNvSpPr>
          <p:nvPr/>
        </p:nvSpPr>
        <p:spPr bwMode="gray">
          <a:xfrm>
            <a:off x="7512488" y="1023742"/>
            <a:ext cx="492059" cy="56598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38100" cap="flat">
            <a:solidFill>
              <a:srgbClr val="D6E4EE"/>
            </a:solidFill>
            <a:prstDash val="solid"/>
            <a:miter lim="800000"/>
            <a:headEnd/>
            <a:tailEnd/>
          </a:ln>
        </p:spPr>
        <p:txBody>
          <a:bodyPr vert="horz" wrap="square" lIns="82953" tIns="41476" rIns="82953" bIns="41476" numCol="1" anchor="ctr" anchorCtr="0" compatLnSpc="1">
            <a:prstTxWarp prst="textNoShape">
              <a:avLst/>
            </a:prstTxWarp>
          </a:bodyPr>
          <a:lstStyle/>
          <a:p>
            <a:pPr algn="ctr"/>
            <a:r>
              <a:rPr sz="2722" b="1" dirty="0">
                <a:solidFill>
                  <a:srgbClr val="A5C4D9"/>
                </a:solidFill>
                <a:latin typeface="Arial" panose="020B0604020202020204" pitchFamily="34" charset="0"/>
                <a:cs typeface="Arial" panose="020B0604020202020204" pitchFamily="34" charset="0"/>
              </a:rPr>
              <a:t>2</a:t>
            </a:r>
          </a:p>
        </p:txBody>
      </p:sp>
      <p:sp>
        <p:nvSpPr>
          <p:cNvPr id="93" name="Freeform 5"/>
          <p:cNvSpPr>
            <a:spLocks/>
          </p:cNvSpPr>
          <p:nvPr/>
        </p:nvSpPr>
        <p:spPr bwMode="gray">
          <a:xfrm>
            <a:off x="7833271" y="3073919"/>
            <a:ext cx="1716931" cy="1974859"/>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43BEAC"/>
          </a:solidFill>
          <a:ln w="38100" cap="flat">
            <a:noFill/>
            <a:prstDash val="solid"/>
            <a:miter lim="800000"/>
            <a:headEnd/>
            <a:tailEnd/>
          </a:ln>
        </p:spPr>
        <p:txBody>
          <a:bodyPr vert="horz" wrap="square" lIns="82953" tIns="41476" rIns="82953" bIns="41476" numCol="1" anchor="ctr" anchorCtr="0" compatLnSpc="1">
            <a:prstTxWarp prst="textNoShape">
              <a:avLst/>
            </a:prstTxWarp>
          </a:bodyPr>
          <a:lstStyle/>
          <a:p>
            <a:pPr algn="ctr">
              <a:lnSpc>
                <a:spcPct val="90000"/>
              </a:lnSpc>
              <a:spcBef>
                <a:spcPts val="1415"/>
              </a:spcBef>
            </a:pPr>
            <a:r>
              <a:rPr lang="en-US" sz="1350" b="1" dirty="0" smtClean="0">
                <a:solidFill>
                  <a:srgbClr val="FFFFFF"/>
                </a:solidFill>
                <a:latin typeface="Arial" panose="020B0604020202020204" pitchFamily="34" charset="0"/>
                <a:cs typeface="Arial" panose="020B0604020202020204" pitchFamily="34" charset="0"/>
              </a:rPr>
              <a:t> Effective </a:t>
            </a:r>
            <a:r>
              <a:rPr lang="en-US" sz="1350" b="1" dirty="0">
                <a:solidFill>
                  <a:srgbClr val="FFFFFF"/>
                </a:solidFill>
                <a:latin typeface="Arial" panose="020B0604020202020204" pitchFamily="34" charset="0"/>
                <a:cs typeface="Arial" panose="020B0604020202020204" pitchFamily="34" charset="0"/>
              </a:rPr>
              <a:t>quality management systems and strong track record of regulatory inspections</a:t>
            </a:r>
          </a:p>
        </p:txBody>
      </p:sp>
      <p:sp>
        <p:nvSpPr>
          <p:cNvPr id="94" name="Freeform 5"/>
          <p:cNvSpPr>
            <a:spLocks/>
          </p:cNvSpPr>
          <p:nvPr/>
        </p:nvSpPr>
        <p:spPr bwMode="gray">
          <a:xfrm>
            <a:off x="8445706" y="2855614"/>
            <a:ext cx="492059" cy="56598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38100" cap="flat">
            <a:solidFill>
              <a:srgbClr val="43BEAC"/>
            </a:solidFill>
            <a:prstDash val="solid"/>
            <a:miter lim="800000"/>
            <a:headEnd/>
            <a:tailEnd/>
          </a:ln>
        </p:spPr>
        <p:txBody>
          <a:bodyPr vert="horz" wrap="square" lIns="82953" tIns="41476" rIns="82953" bIns="41476" numCol="1" anchor="ctr" anchorCtr="0" compatLnSpc="1">
            <a:prstTxWarp prst="textNoShape">
              <a:avLst/>
            </a:prstTxWarp>
          </a:bodyPr>
          <a:lstStyle/>
          <a:p>
            <a:pPr algn="ctr"/>
            <a:r>
              <a:rPr lang="en-US" sz="2722" b="1" dirty="0">
                <a:solidFill>
                  <a:srgbClr val="43BEAC"/>
                </a:solidFill>
                <a:latin typeface="Arial" panose="020B0604020202020204" pitchFamily="34" charset="0"/>
                <a:cs typeface="Arial" panose="020B0604020202020204" pitchFamily="34" charset="0"/>
              </a:rPr>
              <a:t>3</a:t>
            </a:r>
          </a:p>
        </p:txBody>
      </p:sp>
      <p:sp>
        <p:nvSpPr>
          <p:cNvPr id="95" name="Freeform 5"/>
          <p:cNvSpPr>
            <a:spLocks/>
          </p:cNvSpPr>
          <p:nvPr/>
        </p:nvSpPr>
        <p:spPr bwMode="gray">
          <a:xfrm>
            <a:off x="6623544" y="4715691"/>
            <a:ext cx="1716931" cy="1974859"/>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00B0F0"/>
          </a:solidFill>
          <a:ln w="38100" cap="flat">
            <a:noFill/>
            <a:prstDash val="solid"/>
            <a:miter lim="800000"/>
            <a:headEnd/>
            <a:tailEnd/>
          </a:ln>
        </p:spPr>
        <p:txBody>
          <a:bodyPr vert="horz" wrap="square" lIns="82953" tIns="41476" rIns="82953" bIns="41476" numCol="1" anchor="ctr" anchorCtr="0" compatLnSpc="1">
            <a:prstTxWarp prst="textNoShape">
              <a:avLst/>
            </a:prstTxWarp>
          </a:bodyPr>
          <a:lstStyle/>
          <a:p>
            <a:pPr algn="ctr">
              <a:lnSpc>
                <a:spcPct val="90000"/>
              </a:lnSpc>
              <a:spcBef>
                <a:spcPts val="1415"/>
              </a:spcBef>
            </a:pPr>
            <a:r>
              <a:rPr lang="en-US" sz="1400" b="1" dirty="0">
                <a:solidFill>
                  <a:srgbClr val="FFFFFF"/>
                </a:solidFill>
                <a:latin typeface="Arial" panose="020B0604020202020204" pitchFamily="34" charset="0"/>
                <a:cs typeface="Arial" panose="020B0604020202020204" pitchFamily="34" charset="0"/>
              </a:rPr>
              <a:t>Diverse and growing customer base with increasing customer retention</a:t>
            </a:r>
          </a:p>
        </p:txBody>
      </p:sp>
      <p:sp>
        <p:nvSpPr>
          <p:cNvPr id="96" name="Freeform 5"/>
          <p:cNvSpPr>
            <a:spLocks/>
          </p:cNvSpPr>
          <p:nvPr/>
        </p:nvSpPr>
        <p:spPr bwMode="gray">
          <a:xfrm>
            <a:off x="7235979" y="4497386"/>
            <a:ext cx="492059" cy="56598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38100" cap="flat">
            <a:solidFill>
              <a:srgbClr val="00B0F0"/>
            </a:solidFill>
            <a:prstDash val="solid"/>
            <a:miter lim="800000"/>
            <a:headEnd/>
            <a:tailEnd/>
          </a:ln>
        </p:spPr>
        <p:txBody>
          <a:bodyPr vert="horz" wrap="square" lIns="82953" tIns="41476" rIns="82953" bIns="41476" numCol="1" anchor="ctr" anchorCtr="0" compatLnSpc="1">
            <a:prstTxWarp prst="textNoShape">
              <a:avLst/>
            </a:prstTxWarp>
          </a:bodyPr>
          <a:lstStyle/>
          <a:p>
            <a:pPr algn="ctr"/>
            <a:r>
              <a:rPr lang="en-US" sz="2722" b="1" dirty="0">
                <a:solidFill>
                  <a:srgbClr val="00B0F0"/>
                </a:solidFill>
                <a:latin typeface="Arial" panose="020B0604020202020204" pitchFamily="34" charset="0"/>
                <a:cs typeface="Arial" panose="020B0604020202020204" pitchFamily="34" charset="0"/>
              </a:rPr>
              <a:t>4</a:t>
            </a:r>
          </a:p>
        </p:txBody>
      </p:sp>
      <p:sp>
        <p:nvSpPr>
          <p:cNvPr id="97" name="Freeform 5"/>
          <p:cNvSpPr>
            <a:spLocks/>
          </p:cNvSpPr>
          <p:nvPr/>
        </p:nvSpPr>
        <p:spPr bwMode="gray">
          <a:xfrm>
            <a:off x="3797968" y="4732973"/>
            <a:ext cx="1716931" cy="1974859"/>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80BE41"/>
          </a:solidFill>
          <a:ln w="38100" cap="flat">
            <a:noFill/>
            <a:prstDash val="solid"/>
            <a:miter lim="800000"/>
            <a:headEnd/>
            <a:tailEnd/>
          </a:ln>
        </p:spPr>
        <p:txBody>
          <a:bodyPr vert="horz" wrap="square" lIns="82953" tIns="41476" rIns="82953" bIns="41476" numCol="1" anchor="ctr" anchorCtr="0" compatLnSpc="1">
            <a:prstTxWarp prst="textNoShape">
              <a:avLst/>
            </a:prstTxWarp>
          </a:bodyPr>
          <a:lstStyle/>
          <a:p>
            <a:pPr algn="ctr">
              <a:lnSpc>
                <a:spcPct val="90000"/>
              </a:lnSpc>
              <a:spcBef>
                <a:spcPts val="1415"/>
              </a:spcBef>
            </a:pPr>
            <a:r>
              <a:rPr lang="en-US" sz="1400" b="1" dirty="0">
                <a:solidFill>
                  <a:srgbClr val="FFFFFF"/>
                </a:solidFill>
                <a:latin typeface="Arial" panose="020B0604020202020204" pitchFamily="34" charset="0"/>
                <a:cs typeface="Arial" panose="020B0604020202020204" pitchFamily="34" charset="0"/>
              </a:rPr>
              <a:t>Strong track record of efficiency and flexibility</a:t>
            </a:r>
          </a:p>
        </p:txBody>
      </p:sp>
      <p:sp>
        <p:nvSpPr>
          <p:cNvPr id="98" name="Freeform 5"/>
          <p:cNvSpPr>
            <a:spLocks/>
          </p:cNvSpPr>
          <p:nvPr/>
        </p:nvSpPr>
        <p:spPr bwMode="gray">
          <a:xfrm>
            <a:off x="3566199" y="4911586"/>
            <a:ext cx="492059" cy="56598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38100" cap="flat">
            <a:solidFill>
              <a:srgbClr val="80BE41"/>
            </a:solidFill>
            <a:prstDash val="solid"/>
            <a:miter lim="800000"/>
            <a:headEnd/>
            <a:tailEnd/>
          </a:ln>
        </p:spPr>
        <p:txBody>
          <a:bodyPr vert="horz" wrap="square" lIns="82953" tIns="41476" rIns="82953" bIns="41476" numCol="1" anchor="ctr" anchorCtr="0" compatLnSpc="1">
            <a:prstTxWarp prst="textNoShape">
              <a:avLst/>
            </a:prstTxWarp>
          </a:bodyPr>
          <a:lstStyle/>
          <a:p>
            <a:pPr algn="ctr"/>
            <a:r>
              <a:rPr lang="en-US" sz="2722" b="1" dirty="0">
                <a:solidFill>
                  <a:srgbClr val="80BE41"/>
                </a:solidFill>
                <a:latin typeface="Arial" panose="020B0604020202020204" pitchFamily="34" charset="0"/>
                <a:cs typeface="Arial" panose="020B0604020202020204" pitchFamily="34" charset="0"/>
              </a:rPr>
              <a:t>5</a:t>
            </a:r>
            <a:endParaRPr sz="2722" b="1" dirty="0">
              <a:solidFill>
                <a:srgbClr val="80BE41"/>
              </a:solidFill>
              <a:latin typeface="Arial" panose="020B0604020202020204" pitchFamily="34" charset="0"/>
              <a:cs typeface="Arial" panose="020B0604020202020204" pitchFamily="34" charset="0"/>
            </a:endParaRPr>
          </a:p>
        </p:txBody>
      </p:sp>
      <p:sp>
        <p:nvSpPr>
          <p:cNvPr id="99" name="Freeform 5"/>
          <p:cNvSpPr>
            <a:spLocks/>
          </p:cNvSpPr>
          <p:nvPr/>
        </p:nvSpPr>
        <p:spPr bwMode="gray">
          <a:xfrm>
            <a:off x="2812904" y="2728283"/>
            <a:ext cx="1716931" cy="1974859"/>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D76227"/>
          </a:solidFill>
          <a:ln w="38100" cap="flat">
            <a:noFill/>
            <a:prstDash val="solid"/>
            <a:miter lim="800000"/>
            <a:headEnd/>
            <a:tailEnd/>
          </a:ln>
        </p:spPr>
        <p:txBody>
          <a:bodyPr vert="horz" wrap="square" lIns="82953" tIns="41476" rIns="82953" bIns="41476" numCol="1" anchor="ctr" anchorCtr="0" compatLnSpc="1">
            <a:prstTxWarp prst="textNoShape">
              <a:avLst/>
            </a:prstTxWarp>
          </a:bodyPr>
          <a:lstStyle/>
          <a:p>
            <a:pPr algn="ctr">
              <a:lnSpc>
                <a:spcPct val="90000"/>
              </a:lnSpc>
              <a:spcBef>
                <a:spcPts val="1415"/>
              </a:spcBef>
            </a:pPr>
            <a:r>
              <a:rPr lang="en-US" sz="1400" b="1" dirty="0">
                <a:solidFill>
                  <a:srgbClr val="FFFFFF"/>
                </a:solidFill>
                <a:latin typeface="Arial" panose="020B0604020202020204" pitchFamily="34" charset="0"/>
                <a:cs typeface="Arial" panose="020B0604020202020204" pitchFamily="34" charset="0"/>
              </a:rPr>
              <a:t>Highly experienced and professional management team</a:t>
            </a:r>
          </a:p>
        </p:txBody>
      </p:sp>
      <p:sp>
        <p:nvSpPr>
          <p:cNvPr id="100" name="Freeform 5"/>
          <p:cNvSpPr>
            <a:spLocks/>
          </p:cNvSpPr>
          <p:nvPr/>
        </p:nvSpPr>
        <p:spPr bwMode="gray">
          <a:xfrm>
            <a:off x="2581136" y="2906896"/>
            <a:ext cx="492059" cy="56598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38100" cap="flat">
            <a:solidFill>
              <a:srgbClr val="D76227"/>
            </a:solidFill>
            <a:prstDash val="solid"/>
            <a:miter lim="800000"/>
            <a:headEnd/>
            <a:tailEnd/>
          </a:ln>
        </p:spPr>
        <p:txBody>
          <a:bodyPr vert="horz" wrap="square" lIns="82953" tIns="41476" rIns="82953" bIns="41476" numCol="1" anchor="ctr" anchorCtr="0" compatLnSpc="1">
            <a:prstTxWarp prst="textNoShape">
              <a:avLst/>
            </a:prstTxWarp>
          </a:bodyPr>
          <a:lstStyle/>
          <a:p>
            <a:pPr algn="ctr"/>
            <a:r>
              <a:rPr lang="en-US" sz="2722" b="1" dirty="0">
                <a:solidFill>
                  <a:srgbClr val="D76227"/>
                </a:solidFill>
                <a:latin typeface="Arial" panose="020B0604020202020204" pitchFamily="34" charset="0"/>
                <a:cs typeface="Arial" panose="020B0604020202020204" pitchFamily="34" charset="0"/>
              </a:rPr>
              <a:t>6</a:t>
            </a:r>
            <a:endParaRPr sz="2722" b="1" dirty="0">
              <a:solidFill>
                <a:srgbClr val="D76227"/>
              </a:solidFill>
              <a:latin typeface="Arial" panose="020B0604020202020204" pitchFamily="34" charset="0"/>
              <a:cs typeface="Arial" panose="020B0604020202020204" pitchFamily="34" charset="0"/>
            </a:endParaRPr>
          </a:p>
        </p:txBody>
      </p:sp>
      <p:grpSp>
        <p:nvGrpSpPr>
          <p:cNvPr id="5" name="Group 4"/>
          <p:cNvGrpSpPr/>
          <p:nvPr/>
        </p:nvGrpSpPr>
        <p:grpSpPr bwMode="gray">
          <a:xfrm>
            <a:off x="4665463" y="2337798"/>
            <a:ext cx="2521515" cy="2797642"/>
            <a:chOff x="3769003" y="2576989"/>
            <a:chExt cx="2779503" cy="3083882"/>
          </a:xfrm>
        </p:grpSpPr>
        <p:sp>
          <p:nvSpPr>
            <p:cNvPr id="84" name="Freeform 5"/>
            <p:cNvSpPr>
              <a:spLocks/>
            </p:cNvSpPr>
            <p:nvPr/>
          </p:nvSpPr>
          <p:spPr bwMode="gray">
            <a:xfrm>
              <a:off x="3878829" y="2675915"/>
              <a:ext cx="2527302" cy="2906970"/>
            </a:xfrm>
            <a:custGeom>
              <a:avLst/>
              <a:gdLst>
                <a:gd name="T0" fmla="*/ 329 w 659"/>
                <a:gd name="T1" fmla="*/ 758 h 758"/>
                <a:gd name="T2" fmla="*/ 0 w 659"/>
                <a:gd name="T3" fmla="*/ 570 h 758"/>
                <a:gd name="T4" fmla="*/ 0 w 659"/>
                <a:gd name="T5" fmla="*/ 191 h 758"/>
                <a:gd name="T6" fmla="*/ 329 w 659"/>
                <a:gd name="T7" fmla="*/ 0 h 758"/>
                <a:gd name="T8" fmla="*/ 659 w 659"/>
                <a:gd name="T9" fmla="*/ 191 h 758"/>
                <a:gd name="T10" fmla="*/ 659 w 659"/>
                <a:gd name="T11" fmla="*/ 570 h 758"/>
                <a:gd name="T12" fmla="*/ 329 w 659"/>
                <a:gd name="T13" fmla="*/ 758 h 758"/>
              </a:gdLst>
              <a:ahLst/>
              <a:cxnLst>
                <a:cxn ang="0">
                  <a:pos x="T0" y="T1"/>
                </a:cxn>
                <a:cxn ang="0">
                  <a:pos x="T2" y="T3"/>
                </a:cxn>
                <a:cxn ang="0">
                  <a:pos x="T4" y="T5"/>
                </a:cxn>
                <a:cxn ang="0">
                  <a:pos x="T6" y="T7"/>
                </a:cxn>
                <a:cxn ang="0">
                  <a:pos x="T8" y="T9"/>
                </a:cxn>
                <a:cxn ang="0">
                  <a:pos x="T10" y="T11"/>
                </a:cxn>
                <a:cxn ang="0">
                  <a:pos x="T12" y="T13"/>
                </a:cxn>
              </a:cxnLst>
              <a:rect l="0" t="0" r="r" b="b"/>
              <a:pathLst>
                <a:path w="659" h="758">
                  <a:moveTo>
                    <a:pt x="329" y="758"/>
                  </a:moveTo>
                  <a:lnTo>
                    <a:pt x="0" y="570"/>
                  </a:lnTo>
                  <a:lnTo>
                    <a:pt x="0" y="191"/>
                  </a:lnTo>
                  <a:lnTo>
                    <a:pt x="329" y="0"/>
                  </a:lnTo>
                  <a:lnTo>
                    <a:pt x="659" y="191"/>
                  </a:lnTo>
                  <a:lnTo>
                    <a:pt x="659" y="570"/>
                  </a:lnTo>
                  <a:lnTo>
                    <a:pt x="329" y="758"/>
                  </a:lnTo>
                  <a:close/>
                </a:path>
              </a:pathLst>
            </a:custGeom>
            <a:solidFill>
              <a:srgbClr val="FFFFFF"/>
            </a:solidFill>
            <a:ln w="25400" cap="flat" cmpd="sng" algn="ctr">
              <a:solidFill>
                <a:srgbClr val="1C3D6E"/>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endParaRPr sz="1270" b="1" dirty="0">
                <a:solidFill>
                  <a:srgbClr val="FFFFFF"/>
                </a:solidFill>
                <a:latin typeface="Arial" panose="020B0604020202020204" pitchFamily="34" charset="0"/>
                <a:cs typeface="Arial" panose="020B0604020202020204" pitchFamily="34" charset="0"/>
              </a:endParaRPr>
            </a:p>
          </p:txBody>
        </p:sp>
        <p:sp>
          <p:nvSpPr>
            <p:cNvPr id="86" name="Oval 6"/>
            <p:cNvSpPr>
              <a:spLocks noChangeArrowheads="1"/>
            </p:cNvSpPr>
            <p:nvPr/>
          </p:nvSpPr>
          <p:spPr bwMode="gray">
            <a:xfrm>
              <a:off x="6264552" y="3281089"/>
              <a:ext cx="263505" cy="263504"/>
            </a:xfrm>
            <a:prstGeom prst="ellipse">
              <a:avLst/>
            </a:prstGeom>
            <a:solidFill>
              <a:srgbClr val="FFFFFF"/>
            </a:solidFill>
            <a:ln w="38100">
              <a:solidFill>
                <a:srgbClr val="1C3D6E"/>
              </a:solidFill>
              <a:round/>
              <a:headEnd/>
              <a:tailEnd/>
            </a:ln>
          </p:spPr>
          <p:txBody>
            <a:bodyPr vert="horz" wrap="square" lIns="82953" tIns="41476" rIns="82953" bIns="41476" numCol="1" anchor="t" anchorCtr="0" compatLnSpc="1">
              <a:prstTxWarp prst="textNoShape">
                <a:avLst/>
              </a:prstTxWarp>
            </a:bodyPr>
            <a:lstStyle/>
            <a:p>
              <a:endParaRPr sz="1633" dirty="0">
                <a:solidFill>
                  <a:srgbClr val="000000"/>
                </a:solidFill>
                <a:latin typeface="Arial" panose="020B0604020202020204" pitchFamily="34" charset="0"/>
                <a:cs typeface="Arial" panose="020B0604020202020204" pitchFamily="34" charset="0"/>
              </a:endParaRPr>
            </a:p>
          </p:txBody>
        </p:sp>
        <p:sp>
          <p:nvSpPr>
            <p:cNvPr id="87" name="Oval 6"/>
            <p:cNvSpPr>
              <a:spLocks noChangeArrowheads="1"/>
            </p:cNvSpPr>
            <p:nvPr/>
          </p:nvSpPr>
          <p:spPr bwMode="gray">
            <a:xfrm>
              <a:off x="3769003" y="4714762"/>
              <a:ext cx="286861" cy="286860"/>
            </a:xfrm>
            <a:prstGeom prst="ellipse">
              <a:avLst/>
            </a:prstGeom>
            <a:solidFill>
              <a:srgbClr val="FFFFFF"/>
            </a:solidFill>
            <a:ln w="38100">
              <a:solidFill>
                <a:srgbClr val="1C3D6E"/>
              </a:solidFill>
              <a:round/>
              <a:headEnd/>
              <a:tailEnd/>
            </a:ln>
          </p:spPr>
          <p:txBody>
            <a:bodyPr vert="horz" wrap="square" lIns="82953" tIns="41476" rIns="82953" bIns="41476" numCol="1" anchor="t" anchorCtr="0" compatLnSpc="1">
              <a:prstTxWarp prst="textNoShape">
                <a:avLst/>
              </a:prstTxWarp>
            </a:bodyPr>
            <a:lstStyle/>
            <a:p>
              <a:endParaRPr sz="1633" dirty="0">
                <a:solidFill>
                  <a:srgbClr val="000000"/>
                </a:solidFill>
                <a:latin typeface="Arial" panose="020B0604020202020204" pitchFamily="34" charset="0"/>
                <a:cs typeface="Arial" panose="020B0604020202020204" pitchFamily="34" charset="0"/>
              </a:endParaRPr>
            </a:p>
          </p:txBody>
        </p:sp>
        <p:sp>
          <p:nvSpPr>
            <p:cNvPr id="88" name="Oval 6"/>
            <p:cNvSpPr>
              <a:spLocks noChangeArrowheads="1"/>
            </p:cNvSpPr>
            <p:nvPr/>
          </p:nvSpPr>
          <p:spPr bwMode="gray">
            <a:xfrm>
              <a:off x="5024527" y="2576989"/>
              <a:ext cx="239092" cy="239091"/>
            </a:xfrm>
            <a:prstGeom prst="ellipse">
              <a:avLst/>
            </a:prstGeom>
            <a:solidFill>
              <a:srgbClr val="FFFFFF"/>
            </a:solidFill>
            <a:ln w="38100">
              <a:solidFill>
                <a:srgbClr val="1C3D6E"/>
              </a:solidFill>
              <a:round/>
              <a:headEnd/>
              <a:tailEnd/>
            </a:ln>
          </p:spPr>
          <p:txBody>
            <a:bodyPr vert="horz" wrap="square" lIns="82953" tIns="41476" rIns="82953" bIns="41476" numCol="1" anchor="t" anchorCtr="0" compatLnSpc="1">
              <a:prstTxWarp prst="textNoShape">
                <a:avLst/>
              </a:prstTxWarp>
            </a:bodyPr>
            <a:lstStyle/>
            <a:p>
              <a:endParaRPr sz="1633" dirty="0">
                <a:solidFill>
                  <a:srgbClr val="000000"/>
                </a:solidFill>
                <a:latin typeface="Arial" panose="020B0604020202020204" pitchFamily="34" charset="0"/>
                <a:cs typeface="Arial" panose="020B0604020202020204" pitchFamily="34" charset="0"/>
              </a:endParaRPr>
            </a:p>
          </p:txBody>
        </p:sp>
        <p:sp>
          <p:nvSpPr>
            <p:cNvPr id="89" name="Oval 6"/>
            <p:cNvSpPr>
              <a:spLocks noChangeArrowheads="1"/>
            </p:cNvSpPr>
            <p:nvPr/>
          </p:nvSpPr>
          <p:spPr bwMode="gray">
            <a:xfrm>
              <a:off x="5045358" y="5470217"/>
              <a:ext cx="190655" cy="190654"/>
            </a:xfrm>
            <a:prstGeom prst="ellipse">
              <a:avLst/>
            </a:prstGeom>
            <a:solidFill>
              <a:srgbClr val="FFFFFF"/>
            </a:solidFill>
            <a:ln w="38100">
              <a:solidFill>
                <a:srgbClr val="1C3D6E"/>
              </a:solidFill>
              <a:round/>
              <a:headEnd/>
              <a:tailEnd/>
            </a:ln>
          </p:spPr>
          <p:txBody>
            <a:bodyPr vert="horz" wrap="square" lIns="82953" tIns="41476" rIns="82953" bIns="41476" numCol="1" anchor="t" anchorCtr="0" compatLnSpc="1">
              <a:prstTxWarp prst="textNoShape">
                <a:avLst/>
              </a:prstTxWarp>
            </a:bodyPr>
            <a:lstStyle/>
            <a:p>
              <a:endParaRPr sz="1633" dirty="0">
                <a:solidFill>
                  <a:srgbClr val="000000"/>
                </a:solidFill>
                <a:latin typeface="Arial" panose="020B0604020202020204" pitchFamily="34" charset="0"/>
                <a:cs typeface="Arial" panose="020B0604020202020204" pitchFamily="34" charset="0"/>
              </a:endParaRPr>
            </a:p>
          </p:txBody>
        </p:sp>
        <p:sp>
          <p:nvSpPr>
            <p:cNvPr id="90" name="Oval 6"/>
            <p:cNvSpPr>
              <a:spLocks noChangeArrowheads="1"/>
            </p:cNvSpPr>
            <p:nvPr/>
          </p:nvSpPr>
          <p:spPr bwMode="gray">
            <a:xfrm>
              <a:off x="6204974" y="4646278"/>
              <a:ext cx="343532" cy="343530"/>
            </a:xfrm>
            <a:prstGeom prst="ellipse">
              <a:avLst/>
            </a:prstGeom>
            <a:solidFill>
              <a:srgbClr val="FFFFFF"/>
            </a:solidFill>
            <a:ln w="38100">
              <a:solidFill>
                <a:srgbClr val="1C3D6E"/>
              </a:solidFill>
              <a:round/>
              <a:headEnd/>
              <a:tailEnd/>
            </a:ln>
          </p:spPr>
          <p:txBody>
            <a:bodyPr vert="horz" wrap="square" lIns="82953" tIns="41476" rIns="82953" bIns="41476" numCol="1" anchor="t" anchorCtr="0" compatLnSpc="1">
              <a:prstTxWarp prst="textNoShape">
                <a:avLst/>
              </a:prstTxWarp>
            </a:bodyPr>
            <a:lstStyle/>
            <a:p>
              <a:endParaRPr sz="1633" dirty="0">
                <a:solidFill>
                  <a:srgbClr val="000000"/>
                </a:solidFill>
                <a:latin typeface="Arial" panose="020B0604020202020204" pitchFamily="34" charset="0"/>
                <a:cs typeface="Arial" panose="020B0604020202020204" pitchFamily="34" charset="0"/>
              </a:endParaRPr>
            </a:p>
          </p:txBody>
        </p:sp>
        <p:pic>
          <p:nvPicPr>
            <p:cNvPr id="101" name="Picture 10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243" t="7297" r="3027" b="4104"/>
            <a:stretch/>
          </p:blipFill>
          <p:spPr bwMode="gray">
            <a:xfrm>
              <a:off x="4006413" y="3914286"/>
              <a:ext cx="2272135" cy="430228"/>
            </a:xfrm>
            <a:prstGeom prst="rect">
              <a:avLst/>
            </a:prstGeom>
          </p:spPr>
        </p:pic>
      </p:grpSp>
    </p:spTree>
    <p:custDataLst>
      <p:tags r:id="rId1"/>
    </p:custDataLst>
    <p:extLst>
      <p:ext uri="{BB962C8B-B14F-4D97-AF65-F5344CB8AC3E}">
        <p14:creationId xmlns:p14="http://schemas.microsoft.com/office/powerpoint/2010/main" val="279773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4500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1" name="Rectangle 90"/>
          <p:cNvSpPr/>
          <p:nvPr/>
        </p:nvSpPr>
        <p:spPr bwMode="auto">
          <a:xfrm>
            <a:off x="7683618" y="1278203"/>
            <a:ext cx="2936526" cy="5290004"/>
          </a:xfrm>
          <a:prstGeom prst="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Calibri" pitchFamily="34" charset="0"/>
              <a:cs typeface="Calibri" pitchFamily="34" charset="0"/>
            </a:endParaRPr>
          </a:p>
        </p:txBody>
      </p:sp>
      <p:sp>
        <p:nvSpPr>
          <p:cNvPr id="90" name="Rectangle 89"/>
          <p:cNvSpPr/>
          <p:nvPr/>
        </p:nvSpPr>
        <p:spPr bwMode="auto">
          <a:xfrm>
            <a:off x="4629997" y="1278195"/>
            <a:ext cx="2936526" cy="5289080"/>
          </a:xfrm>
          <a:prstGeom prst="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Calibri" pitchFamily="34" charset="0"/>
              <a:cs typeface="Calibri" pitchFamily="34" charset="0"/>
            </a:endParaRPr>
          </a:p>
        </p:txBody>
      </p:sp>
      <p:sp>
        <p:nvSpPr>
          <p:cNvPr id="89" name="Rectangle 88"/>
          <p:cNvSpPr/>
          <p:nvPr/>
        </p:nvSpPr>
        <p:spPr bwMode="auto">
          <a:xfrm>
            <a:off x="1576375" y="1278195"/>
            <a:ext cx="2936526" cy="5289080"/>
          </a:xfrm>
          <a:prstGeom prst="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Calibri" pitchFamily="34" charset="0"/>
              <a:cs typeface="Calibri" pitchFamily="34" charset="0"/>
            </a:endParaRPr>
          </a:p>
        </p:txBody>
      </p:sp>
      <p:sp>
        <p:nvSpPr>
          <p:cNvPr id="76" name="Textbox - with 1st bullet"/>
          <p:cNvSpPr>
            <a:spLocks noGrp="1"/>
          </p:cNvSpPr>
          <p:nvPr>
            <p:custDataLst>
              <p:tags r:id="rId2"/>
            </p:custDataLst>
          </p:nvPr>
        </p:nvSpPr>
        <p:spPr>
          <a:xfrm>
            <a:off x="7662799" y="1571643"/>
            <a:ext cx="2839701" cy="5054354"/>
          </a:xfrm>
          <a:prstGeom prst="rect">
            <a:avLst/>
          </a:prstGeom>
        </p:spPr>
        <p:txBody>
          <a:bodyPr vert="horz" wrap="square" lIns="124429" tIns="41476" rIns="0" bIns="41476" rtlCol="0">
            <a:spAutoFit/>
          </a:bodyPr>
          <a:lst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7386" lvl="1" indent="-207386">
              <a:spcBef>
                <a:spcPts val="454"/>
              </a:spcBef>
              <a:spcAft>
                <a:spcPts val="1089"/>
              </a:spcAft>
              <a:buClr>
                <a:srgbClr val="43BEAC"/>
              </a:buClr>
              <a:buSzPct val="150000"/>
              <a:buFont typeface="Wingdings" panose="05000000000000000000" pitchFamily="2" charset="2"/>
              <a:buChar char="§"/>
            </a:pPr>
            <a:r>
              <a:rPr lang="en-US" sz="900" b="1" dirty="0">
                <a:latin typeface="Arial" panose="020B0604020202020204" pitchFamily="34" charset="0"/>
                <a:cs typeface="Arial" panose="020B0604020202020204" pitchFamily="34" charset="0"/>
              </a:rPr>
              <a:t>Integrated service offering throughout the drug discovery and development process</a:t>
            </a:r>
          </a:p>
          <a:p>
            <a:pPr marL="518465" lvl="2" indent="-207386">
              <a:spcBef>
                <a:spcPts val="454"/>
              </a:spcBef>
              <a:spcAft>
                <a:spcPts val="1089"/>
              </a:spcAft>
              <a:buClr>
                <a:srgbClr val="43BEAC"/>
              </a:buClr>
              <a:buSzPct val="150000"/>
              <a:buFont typeface="Wingdings" panose="05000000000000000000" pitchFamily="2" charset="2"/>
              <a:buChar char="§"/>
            </a:pPr>
            <a:r>
              <a:rPr lang="en-US" sz="900" b="1" dirty="0">
                <a:latin typeface="Arial" panose="020B0604020202020204" pitchFamily="34" charset="0"/>
                <a:ea typeface="STKaiti" panose="02010600040101010101" pitchFamily="2" charset="-122"/>
                <a:cs typeface="Arial" panose="020B0604020202020204" pitchFamily="34" charset="0"/>
              </a:rPr>
              <a:t>Also collaborates with our controlling shareholder Tigermed Group to offer a comprehensive solution for clinical trial support in China, from Phases I through IV</a:t>
            </a:r>
          </a:p>
          <a:p>
            <a:pPr marL="207386" lvl="1" indent="-207386">
              <a:spcBef>
                <a:spcPts val="454"/>
              </a:spcBef>
              <a:spcAft>
                <a:spcPts val="1089"/>
              </a:spcAft>
              <a:buClr>
                <a:srgbClr val="43BEAC"/>
              </a:buClr>
              <a:buSzPct val="150000"/>
              <a:buFont typeface="Wingdings" panose="05000000000000000000" pitchFamily="2" charset="2"/>
              <a:buChar char="§"/>
            </a:pPr>
            <a:r>
              <a:rPr lang="en-US" sz="900" b="1" dirty="0">
                <a:latin typeface="Arial" panose="020B0604020202020204" pitchFamily="34" charset="0"/>
                <a:cs typeface="Arial" panose="020B0604020202020204" pitchFamily="34" charset="0"/>
              </a:rPr>
              <a:t>“Two Countries, One System” approach assures customers the same quality standards, operating procedures and systems in both China and US</a:t>
            </a:r>
          </a:p>
          <a:p>
            <a:pPr marL="518465" lvl="2" indent="-207386">
              <a:spcBef>
                <a:spcPts val="454"/>
              </a:spcBef>
              <a:spcAft>
                <a:spcPts val="1089"/>
              </a:spcAft>
              <a:buClr>
                <a:srgbClr val="43BEAC"/>
              </a:buClr>
              <a:buSzPct val="150000"/>
              <a:buFont typeface="Wingdings" panose="05000000000000000000" pitchFamily="2" charset="2"/>
              <a:buChar char="§"/>
            </a:pPr>
            <a:r>
              <a:rPr lang="en-US" sz="900" b="1" dirty="0">
                <a:latin typeface="Arial" panose="020B0604020202020204" pitchFamily="34" charset="0"/>
                <a:cs typeface="Arial" panose="020B0604020202020204" pitchFamily="34" charset="0"/>
              </a:rPr>
              <a:t>Provides a detailed and highly experienced understanding of the regulations and requirements for drug discovery and development in both countries</a:t>
            </a:r>
          </a:p>
          <a:p>
            <a:pPr marL="518465" lvl="2" indent="-207386">
              <a:spcBef>
                <a:spcPts val="454"/>
              </a:spcBef>
              <a:spcAft>
                <a:spcPts val="1089"/>
              </a:spcAft>
              <a:buClr>
                <a:srgbClr val="43BEAC"/>
              </a:buClr>
              <a:buSzPct val="150000"/>
              <a:buFont typeface="Wingdings" panose="05000000000000000000" pitchFamily="2" charset="2"/>
              <a:buChar char="§"/>
            </a:pPr>
            <a:r>
              <a:rPr lang="en-US" sz="900" b="1" dirty="0" smtClean="0">
                <a:latin typeface="Arial" panose="020B0604020202020204" pitchFamily="34" charset="0"/>
                <a:cs typeface="Arial" panose="020B0604020202020204" pitchFamily="34" charset="0"/>
              </a:rPr>
              <a:t>Galvanize </a:t>
            </a:r>
            <a:r>
              <a:rPr lang="en-US" sz="900" b="1" dirty="0">
                <a:latin typeface="Arial" panose="020B0604020202020204" pitchFamily="34" charset="0"/>
                <a:cs typeface="Arial" panose="020B0604020202020204" pitchFamily="34" charset="0"/>
              </a:rPr>
              <a:t>our strengths by sharing technical expertise and personnel in both countries</a:t>
            </a:r>
          </a:p>
          <a:p>
            <a:pPr marL="518465" lvl="2" indent="-207386">
              <a:spcBef>
                <a:spcPts val="454"/>
              </a:spcBef>
              <a:spcAft>
                <a:spcPts val="1089"/>
              </a:spcAft>
              <a:buClr>
                <a:srgbClr val="43BEAC"/>
              </a:buClr>
              <a:buSzPct val="150000"/>
              <a:buFont typeface="Wingdings" panose="05000000000000000000" pitchFamily="2" charset="2"/>
              <a:buChar char="§"/>
            </a:pPr>
            <a:r>
              <a:rPr lang="en-US" sz="900" b="1" dirty="0">
                <a:latin typeface="Arial" panose="020B0604020202020204" pitchFamily="34" charset="0"/>
                <a:cs typeface="Arial" panose="020B0604020202020204" pitchFamily="34" charset="0"/>
              </a:rPr>
              <a:t>“Partner of choice” for companies with multi-national requirements or companies that need support for parallel submissions with the US FDA and China FDA</a:t>
            </a:r>
          </a:p>
          <a:p>
            <a:pPr marL="207386" lvl="1" indent="-207386">
              <a:spcBef>
                <a:spcPts val="454"/>
              </a:spcBef>
              <a:spcAft>
                <a:spcPts val="1089"/>
              </a:spcAft>
              <a:buClr>
                <a:srgbClr val="43BEAC"/>
              </a:buClr>
              <a:buSzPct val="150000"/>
              <a:buFont typeface="Wingdings" panose="05000000000000000000" pitchFamily="2" charset="2"/>
              <a:buChar char="§"/>
            </a:pPr>
            <a:r>
              <a:rPr lang="en-US" sz="900" b="1" dirty="0">
                <a:latin typeface="Arial" panose="020B0604020202020204" pitchFamily="34" charset="0"/>
                <a:cs typeface="Arial" panose="020B0604020202020204" pitchFamily="34" charset="0"/>
              </a:rPr>
              <a:t>Value-add partner focusing on solving customers’ most significant and complex drug discovery and development challenges</a:t>
            </a:r>
          </a:p>
        </p:txBody>
      </p:sp>
      <p:sp>
        <p:nvSpPr>
          <p:cNvPr id="49" name="Topic Heading"/>
          <p:cNvSpPr txBox="1">
            <a:spLocks noChangeArrowheads="1"/>
          </p:cNvSpPr>
          <p:nvPr>
            <p:custDataLst>
              <p:tags r:id="rId3"/>
            </p:custDataLst>
          </p:nvPr>
        </p:nvSpPr>
        <p:spPr bwMode="auto">
          <a:xfrm>
            <a:off x="4578150" y="3039202"/>
            <a:ext cx="2936526" cy="186125"/>
          </a:xfrm>
          <a:prstGeom prst="rect">
            <a:avLst/>
          </a:prstGeom>
          <a:noFill/>
          <a:ln w="12700">
            <a:noFill/>
            <a:prstDash val="dash"/>
            <a:miter lim="800000"/>
            <a:headEnd/>
            <a:tailEnd/>
          </a:ln>
          <a:effectLst/>
        </p:spPr>
        <p:txBody>
          <a:bodyPr wrap="square" lIns="0" tIns="46085" rIns="0" bIns="0">
            <a:spAutoFit/>
          </a:bodyPr>
          <a:lstStyle/>
          <a:p>
            <a:pPr algn="ctr" eaLnBrk="1" hangingPunct="1"/>
            <a:r>
              <a:rPr lang="en-US" sz="907" b="1" dirty="0">
                <a:latin typeface="Arial" panose="020B0604020202020204" pitchFamily="34" charset="0"/>
                <a:ea typeface="STKaiti" panose="02010600040101010101" pitchFamily="2" charset="-122"/>
                <a:cs typeface="Arial" panose="020B0604020202020204" pitchFamily="34" charset="0"/>
              </a:rPr>
              <a:t>       </a:t>
            </a:r>
            <a:r>
              <a:rPr lang="en-US" sz="907" b="1" u="sng" dirty="0">
                <a:latin typeface="Arial" panose="020B0604020202020204" pitchFamily="34" charset="0"/>
                <a:ea typeface="STKaiti" panose="02010600040101010101" pitchFamily="2" charset="-122"/>
                <a:cs typeface="Arial" panose="020B0604020202020204" pitchFamily="34" charset="0"/>
              </a:rPr>
              <a:t>US pharmaceutical CRO market size</a:t>
            </a:r>
          </a:p>
        </p:txBody>
      </p:sp>
      <p:sp>
        <p:nvSpPr>
          <p:cNvPr id="10" name="Slide Publishing Placeholder (L)" hidden="1"/>
          <p:cNvSpPr>
            <a:spLocks noGrp="1"/>
          </p:cNvSpPr>
          <p:nvPr>
            <p:ph type="title"/>
            <p:custDataLst>
              <p:tags r:id="rId4"/>
            </p:custDataLst>
          </p:nvPr>
        </p:nvSpPr>
        <p:spPr>
          <a:xfrm>
            <a:off x="1246291" y="6869786"/>
            <a:ext cx="9714330" cy="44823"/>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ea typeface="STKaiti" panose="02010600040101010101" pitchFamily="2" charset="-122"/>
              </a:rPr>
              <a:t>Well positioned in the world’s two largest pharmaceutical markets</a:t>
            </a:r>
          </a:p>
        </p:txBody>
      </p:sp>
      <p:sp>
        <p:nvSpPr>
          <p:cNvPr id="11" name="Sub Heading"/>
          <p:cNvSpPr>
            <a:spLocks noChangeArrowheads="1"/>
          </p:cNvSpPr>
          <p:nvPr>
            <p:custDataLst>
              <p:tags r:id="rId5"/>
            </p:custDataLst>
          </p:nvPr>
        </p:nvSpPr>
        <p:spPr bwMode="gray">
          <a:xfrm>
            <a:off x="1569807" y="656595"/>
            <a:ext cx="7625601" cy="258183"/>
          </a:xfrm>
          <a:prstGeom prst="rect">
            <a:avLst/>
          </a:prstGeom>
          <a:noFill/>
          <a:ln w="12700">
            <a:noFill/>
            <a:prstDash val="dash"/>
            <a:miter lim="800000"/>
            <a:headEnd/>
            <a:tailEnd/>
          </a:ln>
          <a:effectLst/>
        </p:spPr>
        <p:txBody>
          <a:bodyPr lIns="0" tIns="0" rIns="0" bIns="0"/>
          <a:lstStyle/>
          <a:p>
            <a:pPr eaLnBrk="1" hangingPunct="1"/>
            <a:endParaRPr lang="en-US" sz="1632" b="1" dirty="0">
              <a:latin typeface="Calibri" panose="020F0502020204030204" pitchFamily="34" charset="0"/>
              <a:ea typeface="STKaiti" panose="02010600040101010101" pitchFamily="2" charset="-122"/>
              <a:cs typeface="Calibri" pitchFamily="34" charset="0"/>
            </a:endParaRPr>
          </a:p>
        </p:txBody>
      </p:sp>
      <p:sp>
        <p:nvSpPr>
          <p:cNvPr id="12" name="Main Heading"/>
          <p:cNvSpPr>
            <a:spLocks noChangeArrowheads="1"/>
          </p:cNvSpPr>
          <p:nvPr>
            <p:custDataLst>
              <p:tags r:id="rId6"/>
            </p:custDataLst>
          </p:nvPr>
        </p:nvSpPr>
        <p:spPr bwMode="gray">
          <a:xfrm>
            <a:off x="552476" y="210626"/>
            <a:ext cx="8730197" cy="242047"/>
          </a:xfrm>
          <a:prstGeom prst="rect">
            <a:avLst/>
          </a:prstGeom>
          <a:noFill/>
          <a:ln w="12700">
            <a:noFill/>
            <a:prstDash val="dash"/>
            <a:miter lim="800000"/>
            <a:headEnd/>
            <a:tailEnd/>
          </a:ln>
          <a:effectLst/>
        </p:spPr>
        <p:txBody>
          <a:bodyPr lIns="0" tIns="0" rIns="0" bIns="0"/>
          <a:lstStyle/>
          <a:p>
            <a:pPr>
              <a:lnSpc>
                <a:spcPts val="1904"/>
              </a:lnSpc>
              <a:spcBef>
                <a:spcPts val="363"/>
              </a:spcBef>
            </a:pPr>
            <a:r>
              <a:rPr lang="en-US" sz="2540" b="1" dirty="0">
                <a:solidFill>
                  <a:schemeClr val="bg1"/>
                </a:solidFill>
                <a:ea typeface="STKaiti" panose="02010600040101010101" pitchFamily="2" charset="-122"/>
                <a:cs typeface="Calibri" pitchFamily="34" charset="0"/>
              </a:rPr>
              <a:t>Well Positioned in the World’s Two Largest Pharmaceutical Markets</a:t>
            </a:r>
          </a:p>
        </p:txBody>
      </p:sp>
      <p:sp>
        <p:nvSpPr>
          <p:cNvPr id="7" name="Topic Heading"/>
          <p:cNvSpPr txBox="1">
            <a:spLocks noChangeArrowheads="1"/>
          </p:cNvSpPr>
          <p:nvPr>
            <p:custDataLst>
              <p:tags r:id="rId7"/>
            </p:custDataLst>
          </p:nvPr>
        </p:nvSpPr>
        <p:spPr bwMode="auto">
          <a:xfrm>
            <a:off x="4578150" y="1389234"/>
            <a:ext cx="2936526" cy="186125"/>
          </a:xfrm>
          <a:prstGeom prst="rect">
            <a:avLst/>
          </a:prstGeom>
          <a:noFill/>
          <a:ln w="12700">
            <a:noFill/>
            <a:prstDash val="dash"/>
            <a:miter lim="800000"/>
            <a:headEnd/>
            <a:tailEnd/>
          </a:ln>
          <a:effectLst/>
        </p:spPr>
        <p:txBody>
          <a:bodyPr wrap="square" lIns="0" tIns="46085" rIns="0" bIns="0">
            <a:spAutoFit/>
          </a:bodyPr>
          <a:lstStyle/>
          <a:p>
            <a:pPr algn="ctr" eaLnBrk="1" hangingPunct="1"/>
            <a:r>
              <a:rPr lang="en-US" sz="907" b="1" dirty="0">
                <a:latin typeface="Calibri" panose="020F0502020204030204" pitchFamily="34" charset="0"/>
                <a:ea typeface="STKaiti" panose="02010600040101010101" pitchFamily="2" charset="-122"/>
                <a:cs typeface="Calibri" pitchFamily="34" charset="0"/>
              </a:rPr>
              <a:t>       </a:t>
            </a:r>
            <a:r>
              <a:rPr lang="en-US" sz="907" b="1" u="sng" dirty="0">
                <a:latin typeface="Calibri" panose="020F0502020204030204" pitchFamily="34" charset="0"/>
                <a:ea typeface="STKaiti" panose="02010600040101010101" pitchFamily="2" charset="-122"/>
                <a:cs typeface="Calibri" pitchFamily="34" charset="0"/>
              </a:rPr>
              <a:t>Global pharmaceutical CRO market size</a:t>
            </a:r>
          </a:p>
        </p:txBody>
      </p:sp>
      <p:sp>
        <p:nvSpPr>
          <p:cNvPr id="9" name="Topic Heading"/>
          <p:cNvSpPr txBox="1">
            <a:spLocks noChangeArrowheads="1"/>
          </p:cNvSpPr>
          <p:nvPr>
            <p:custDataLst>
              <p:tags r:id="rId8"/>
            </p:custDataLst>
          </p:nvPr>
        </p:nvSpPr>
        <p:spPr bwMode="auto">
          <a:xfrm>
            <a:off x="4578150" y="4728947"/>
            <a:ext cx="2936526" cy="186125"/>
          </a:xfrm>
          <a:prstGeom prst="rect">
            <a:avLst/>
          </a:prstGeom>
          <a:noFill/>
          <a:ln w="12700">
            <a:noFill/>
            <a:prstDash val="dash"/>
            <a:miter lim="800000"/>
            <a:headEnd/>
            <a:tailEnd/>
          </a:ln>
          <a:effectLst/>
        </p:spPr>
        <p:txBody>
          <a:bodyPr wrap="square" lIns="0" tIns="46085" rIns="0" bIns="0">
            <a:spAutoFit/>
          </a:bodyPr>
          <a:lstStyle/>
          <a:p>
            <a:pPr algn="ctr" eaLnBrk="1" hangingPunct="1"/>
            <a:r>
              <a:rPr lang="en-US" sz="907" b="1" dirty="0">
                <a:latin typeface="Arial" panose="020B0604020202020204" pitchFamily="34" charset="0"/>
                <a:ea typeface="STKaiti" panose="02010600040101010101" pitchFamily="2" charset="-122"/>
                <a:cs typeface="Arial" panose="020B0604020202020204" pitchFamily="34" charset="0"/>
              </a:rPr>
              <a:t>       </a:t>
            </a:r>
            <a:r>
              <a:rPr lang="en-US" sz="907" b="1" u="sng" dirty="0">
                <a:latin typeface="Arial" panose="020B0604020202020204" pitchFamily="34" charset="0"/>
                <a:ea typeface="STKaiti" panose="02010600040101010101" pitchFamily="2" charset="-122"/>
                <a:cs typeface="Arial" panose="020B0604020202020204" pitchFamily="34" charset="0"/>
              </a:rPr>
              <a:t>China pharmaceutical CRO market size</a:t>
            </a:r>
          </a:p>
        </p:txBody>
      </p:sp>
      <p:graphicFrame>
        <p:nvGraphicFramePr>
          <p:cNvPr id="15" name="Chart 14"/>
          <p:cNvGraphicFramePr/>
          <p:nvPr>
            <p:custDataLst>
              <p:tags r:id="rId9"/>
            </p:custDataLst>
            <p:extLst>
              <p:ext uri="{D42A27DB-BD31-4B8C-83A1-F6EECF244321}">
                <p14:modId xmlns:p14="http://schemas.microsoft.com/office/powerpoint/2010/main" val="4280236867"/>
              </p:ext>
            </p:extLst>
          </p:nvPr>
        </p:nvGraphicFramePr>
        <p:xfrm>
          <a:off x="4733665" y="1460273"/>
          <a:ext cx="2763651" cy="1434394"/>
        </p:xfrm>
        <a:graphic>
          <a:graphicData uri="http://schemas.openxmlformats.org/drawingml/2006/chart">
            <c:chart xmlns:c="http://schemas.openxmlformats.org/drawingml/2006/chart" xmlns:r="http://schemas.openxmlformats.org/officeDocument/2006/relationships" r:id="rId27"/>
          </a:graphicData>
        </a:graphic>
      </p:graphicFrame>
      <p:sp>
        <p:nvSpPr>
          <p:cNvPr id="16" name="Text Box 1"/>
          <p:cNvSpPr txBox="1">
            <a:spLocks noChangeArrowheads="1"/>
          </p:cNvSpPr>
          <p:nvPr>
            <p:custDataLst>
              <p:tags r:id="rId10"/>
            </p:custDataLst>
          </p:nvPr>
        </p:nvSpPr>
        <p:spPr bwMode="auto">
          <a:xfrm>
            <a:off x="4618453" y="1604178"/>
            <a:ext cx="442379" cy="172061"/>
          </a:xfrm>
          <a:prstGeom prst="rect">
            <a:avLst/>
          </a:prstGeom>
          <a:noFill/>
          <a:ln w="9525">
            <a:noFill/>
            <a:miter lim="800000"/>
            <a:headEnd/>
            <a:tailEnd/>
          </a:ln>
        </p:spPr>
        <p:txBody>
          <a:bodyPr wrap="square" lIns="24886" tIns="20738" rIns="2488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26" b="1" dirty="0">
                <a:ea typeface="STKaiti" panose="02010600040101010101" pitchFamily="2" charset="-122"/>
                <a:cs typeface="Arial"/>
              </a:rPr>
              <a:t>(US$ bn)</a:t>
            </a:r>
          </a:p>
        </p:txBody>
      </p:sp>
      <p:graphicFrame>
        <p:nvGraphicFramePr>
          <p:cNvPr id="26" name="Chart 25"/>
          <p:cNvGraphicFramePr/>
          <p:nvPr>
            <p:custDataLst>
              <p:tags r:id="rId11"/>
            </p:custDataLst>
            <p:extLst>
              <p:ext uri="{D42A27DB-BD31-4B8C-83A1-F6EECF244321}">
                <p14:modId xmlns:p14="http://schemas.microsoft.com/office/powerpoint/2010/main" val="2123419600"/>
              </p:ext>
            </p:extLst>
          </p:nvPr>
        </p:nvGraphicFramePr>
        <p:xfrm>
          <a:off x="4720704" y="4955409"/>
          <a:ext cx="2776612" cy="1299650"/>
        </p:xfrm>
        <a:graphic>
          <a:graphicData uri="http://schemas.openxmlformats.org/drawingml/2006/chart">
            <c:chart xmlns:c="http://schemas.openxmlformats.org/drawingml/2006/chart" xmlns:r="http://schemas.openxmlformats.org/officeDocument/2006/relationships" r:id="rId28"/>
          </a:graphicData>
        </a:graphic>
      </p:graphicFrame>
      <p:sp>
        <p:nvSpPr>
          <p:cNvPr id="27" name="Text Box 1"/>
          <p:cNvSpPr txBox="1">
            <a:spLocks noChangeArrowheads="1"/>
          </p:cNvSpPr>
          <p:nvPr>
            <p:custDataLst>
              <p:tags r:id="rId12"/>
            </p:custDataLst>
          </p:nvPr>
        </p:nvSpPr>
        <p:spPr bwMode="auto">
          <a:xfrm>
            <a:off x="4618453" y="5088882"/>
            <a:ext cx="442379" cy="172061"/>
          </a:xfrm>
          <a:prstGeom prst="rect">
            <a:avLst/>
          </a:prstGeom>
          <a:noFill/>
          <a:ln w="9525">
            <a:noFill/>
            <a:miter lim="800000"/>
            <a:headEnd/>
            <a:tailEnd/>
          </a:ln>
        </p:spPr>
        <p:txBody>
          <a:bodyPr wrap="square" lIns="24886" tIns="20738" rIns="2488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26" b="1" dirty="0">
                <a:ea typeface="STKaiti" panose="02010600040101010101" pitchFamily="2" charset="-122"/>
                <a:cs typeface="Arial"/>
              </a:rPr>
              <a:t>(US$ bn)</a:t>
            </a:r>
          </a:p>
        </p:txBody>
      </p:sp>
      <p:graphicFrame>
        <p:nvGraphicFramePr>
          <p:cNvPr id="28" name="Chart 27"/>
          <p:cNvGraphicFramePr/>
          <p:nvPr>
            <p:custDataLst>
              <p:tags r:id="rId13"/>
            </p:custDataLst>
            <p:extLst>
              <p:ext uri="{D42A27DB-BD31-4B8C-83A1-F6EECF244321}">
                <p14:modId xmlns:p14="http://schemas.microsoft.com/office/powerpoint/2010/main" val="3857350652"/>
              </p:ext>
            </p:extLst>
          </p:nvPr>
        </p:nvGraphicFramePr>
        <p:xfrm>
          <a:off x="4733665" y="3217025"/>
          <a:ext cx="2763651" cy="1298163"/>
        </p:xfrm>
        <a:graphic>
          <a:graphicData uri="http://schemas.openxmlformats.org/drawingml/2006/chart">
            <c:chart xmlns:c="http://schemas.openxmlformats.org/drawingml/2006/chart" xmlns:r="http://schemas.openxmlformats.org/officeDocument/2006/relationships" r:id="rId29"/>
          </a:graphicData>
        </a:graphic>
      </p:graphicFrame>
      <p:sp>
        <p:nvSpPr>
          <p:cNvPr id="29" name="Text Box 1"/>
          <p:cNvSpPr txBox="1">
            <a:spLocks noChangeArrowheads="1"/>
          </p:cNvSpPr>
          <p:nvPr>
            <p:custDataLst>
              <p:tags r:id="rId14"/>
            </p:custDataLst>
          </p:nvPr>
        </p:nvSpPr>
        <p:spPr bwMode="auto">
          <a:xfrm>
            <a:off x="4618453" y="3403190"/>
            <a:ext cx="442379" cy="172061"/>
          </a:xfrm>
          <a:prstGeom prst="rect">
            <a:avLst/>
          </a:prstGeom>
          <a:noFill/>
          <a:ln w="9525">
            <a:noFill/>
            <a:miter lim="800000"/>
            <a:headEnd/>
            <a:tailEnd/>
          </a:ln>
        </p:spPr>
        <p:txBody>
          <a:bodyPr wrap="square" lIns="24886" tIns="20738" rIns="2488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26" b="1" dirty="0">
                <a:ea typeface="STKaiti" panose="02010600040101010101" pitchFamily="2" charset="-122"/>
                <a:cs typeface="Arial"/>
              </a:rPr>
              <a:t>(US$ bn)</a:t>
            </a:r>
          </a:p>
        </p:txBody>
      </p:sp>
      <p:sp>
        <p:nvSpPr>
          <p:cNvPr id="47" name="Footnote"/>
          <p:cNvSpPr txBox="1">
            <a:spLocks noChangeArrowheads="1"/>
          </p:cNvSpPr>
          <p:nvPr>
            <p:custDataLst>
              <p:tags r:id="rId15"/>
            </p:custDataLst>
          </p:nvPr>
        </p:nvSpPr>
        <p:spPr bwMode="auto">
          <a:xfrm>
            <a:off x="1652759" y="6581266"/>
            <a:ext cx="7459695" cy="195438"/>
          </a:xfrm>
          <a:prstGeom prst="rect">
            <a:avLst/>
          </a:prstGeom>
          <a:noFill/>
          <a:ln w="28575">
            <a:noFill/>
            <a:miter lim="800000"/>
            <a:headEnd/>
            <a:tailEnd/>
          </a:ln>
          <a:effectLst/>
        </p:spPr>
        <p:txBody>
          <a:bodyPr lIns="0" tIns="0" rIns="0" bIns="0" anchor="b">
            <a:spAutoFit/>
          </a:bodyPr>
          <a:lstStyle/>
          <a:p>
            <a:pPr marL="207386" indent="-207386"/>
            <a:r>
              <a:rPr lang="en-US" sz="635" b="1" i="1" dirty="0">
                <a:latin typeface="Calibri" pitchFamily="34" charset="0"/>
                <a:cs typeface="Calibri" pitchFamily="34" charset="0"/>
              </a:rPr>
              <a:t>____________________</a:t>
            </a:r>
          </a:p>
          <a:p>
            <a:pPr marL="207386" indent="-207386"/>
            <a:r>
              <a:rPr lang="en-US" sz="635" b="1" i="1" dirty="0">
                <a:latin typeface="Calibri" pitchFamily="34" charset="0"/>
                <a:cs typeface="Calibri" pitchFamily="34" charset="0"/>
              </a:rPr>
              <a:t>Source: Frost &amp; Sullivan</a:t>
            </a:r>
          </a:p>
        </p:txBody>
      </p:sp>
      <p:sp>
        <p:nvSpPr>
          <p:cNvPr id="3" name="Rectangle 2"/>
          <p:cNvSpPr/>
          <p:nvPr/>
        </p:nvSpPr>
        <p:spPr bwMode="auto">
          <a:xfrm>
            <a:off x="1576375" y="1011737"/>
            <a:ext cx="5990146" cy="286523"/>
          </a:xfrm>
          <a:prstGeom prst="rect">
            <a:avLst/>
          </a:prstGeom>
          <a:solidFill>
            <a:srgbClr val="1C3D6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998" b="1" dirty="0">
                <a:solidFill>
                  <a:schemeClr val="bg1"/>
                </a:solidFill>
                <a:latin typeface="Arial" panose="020B0604020202020204" pitchFamily="34" charset="0"/>
                <a:cs typeface="Arial" panose="020B0604020202020204" pitchFamily="34" charset="0"/>
              </a:rPr>
              <a:t>Global pharmaceutical CRO market is growing rapidly driven by a series of secular upward trends</a:t>
            </a:r>
          </a:p>
        </p:txBody>
      </p:sp>
      <p:sp>
        <p:nvSpPr>
          <p:cNvPr id="57" name="Rectangle 56"/>
          <p:cNvSpPr/>
          <p:nvPr/>
        </p:nvSpPr>
        <p:spPr bwMode="auto">
          <a:xfrm>
            <a:off x="7683618" y="1011737"/>
            <a:ext cx="2936526" cy="286523"/>
          </a:xfrm>
          <a:prstGeom prst="rect">
            <a:avLst/>
          </a:prstGeom>
          <a:solidFill>
            <a:srgbClr val="43BEA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998" b="1" dirty="0">
                <a:latin typeface="Calibri" pitchFamily="34" charset="0"/>
                <a:cs typeface="Calibri" pitchFamily="34" charset="0"/>
              </a:rPr>
              <a:t>Frontage is well positioned to capitalize on the robust industry growth</a:t>
            </a:r>
          </a:p>
        </p:txBody>
      </p:sp>
      <p:sp>
        <p:nvSpPr>
          <p:cNvPr id="60" name="Topic Heading"/>
          <p:cNvSpPr txBox="1">
            <a:spLocks noChangeArrowheads="1"/>
          </p:cNvSpPr>
          <p:nvPr>
            <p:custDataLst>
              <p:tags r:id="rId16"/>
            </p:custDataLst>
          </p:nvPr>
        </p:nvSpPr>
        <p:spPr bwMode="auto">
          <a:xfrm>
            <a:off x="1428089" y="1405713"/>
            <a:ext cx="2936526" cy="186139"/>
          </a:xfrm>
          <a:prstGeom prst="rect">
            <a:avLst/>
          </a:prstGeom>
          <a:noFill/>
          <a:ln w="12700">
            <a:noFill/>
            <a:prstDash val="dash"/>
            <a:miter lim="800000"/>
            <a:headEnd/>
            <a:tailEnd/>
          </a:ln>
          <a:effectLst/>
        </p:spPr>
        <p:txBody>
          <a:bodyPr wrap="square" lIns="165905" tIns="46085" rIns="0" bIns="0">
            <a:noAutofit/>
          </a:bodyPr>
          <a:lstStyle/>
          <a:p>
            <a:pPr marL="155539" indent="-155539">
              <a:buClr>
                <a:schemeClr val="accent1"/>
              </a:buClr>
              <a:buSzPct val="120000"/>
              <a:buFont typeface="Wingdings" panose="05000000000000000000" pitchFamily="2" charset="2"/>
              <a:buChar char="ü"/>
            </a:pPr>
            <a:r>
              <a:rPr lang="en-US" sz="953" b="1" dirty="0">
                <a:latin typeface="Arial" panose="020B0604020202020204" pitchFamily="34" charset="0"/>
                <a:ea typeface="STKaiti" panose="02010600040101010101" pitchFamily="2" charset="-122"/>
                <a:cs typeface="Arial" panose="020B0604020202020204" pitchFamily="34" charset="0"/>
              </a:rPr>
              <a:t>Increasing R&amp;D Spending by global pharmaceutical companies</a:t>
            </a:r>
          </a:p>
        </p:txBody>
      </p:sp>
      <p:graphicFrame>
        <p:nvGraphicFramePr>
          <p:cNvPr id="61" name="Chart 60"/>
          <p:cNvGraphicFramePr/>
          <p:nvPr>
            <p:custDataLst>
              <p:tags r:id="rId17"/>
            </p:custDataLst>
            <p:extLst>
              <p:ext uri="{D42A27DB-BD31-4B8C-83A1-F6EECF244321}">
                <p14:modId xmlns:p14="http://schemas.microsoft.com/office/powerpoint/2010/main" val="744012406"/>
              </p:ext>
            </p:extLst>
          </p:nvPr>
        </p:nvGraphicFramePr>
        <p:xfrm>
          <a:off x="1689000" y="1814955"/>
          <a:ext cx="2763651" cy="1107825"/>
        </p:xfrm>
        <a:graphic>
          <a:graphicData uri="http://schemas.openxmlformats.org/drawingml/2006/chart">
            <c:chart xmlns:c="http://schemas.openxmlformats.org/drawingml/2006/chart" xmlns:r="http://schemas.openxmlformats.org/officeDocument/2006/relationships" r:id="rId30"/>
          </a:graphicData>
        </a:graphic>
      </p:graphicFrame>
      <p:sp>
        <p:nvSpPr>
          <p:cNvPr id="62" name="Text Box 1"/>
          <p:cNvSpPr txBox="1">
            <a:spLocks noChangeArrowheads="1"/>
          </p:cNvSpPr>
          <p:nvPr>
            <p:custDataLst>
              <p:tags r:id="rId18"/>
            </p:custDataLst>
          </p:nvPr>
        </p:nvSpPr>
        <p:spPr bwMode="auto">
          <a:xfrm>
            <a:off x="1595432" y="1839311"/>
            <a:ext cx="396094" cy="195619"/>
          </a:xfrm>
          <a:prstGeom prst="rect">
            <a:avLst/>
          </a:prstGeom>
          <a:noFill/>
          <a:ln w="9525">
            <a:noFill/>
            <a:miter lim="800000"/>
            <a:headEnd/>
            <a:tailEnd/>
          </a:ln>
        </p:spPr>
        <p:txBody>
          <a:bodyPr wrap="square" lIns="24886" tIns="20738" rIns="2488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26" b="1" dirty="0">
                <a:ea typeface="STKaiti" panose="02010600040101010101" pitchFamily="2" charset="-122"/>
                <a:cs typeface="Arial"/>
              </a:rPr>
              <a:t>(US$ bn)</a:t>
            </a:r>
          </a:p>
        </p:txBody>
      </p:sp>
      <p:sp>
        <p:nvSpPr>
          <p:cNvPr id="64" name="Topic Heading"/>
          <p:cNvSpPr txBox="1">
            <a:spLocks noChangeArrowheads="1"/>
          </p:cNvSpPr>
          <p:nvPr>
            <p:custDataLst>
              <p:tags r:id="rId19"/>
            </p:custDataLst>
          </p:nvPr>
        </p:nvSpPr>
        <p:spPr bwMode="auto">
          <a:xfrm>
            <a:off x="1428089" y="3144497"/>
            <a:ext cx="2936526" cy="186139"/>
          </a:xfrm>
          <a:prstGeom prst="rect">
            <a:avLst/>
          </a:prstGeom>
          <a:noFill/>
          <a:ln w="12700">
            <a:noFill/>
            <a:prstDash val="dash"/>
            <a:miter lim="800000"/>
            <a:headEnd/>
            <a:tailEnd/>
          </a:ln>
          <a:effectLst/>
        </p:spPr>
        <p:txBody>
          <a:bodyPr wrap="square" lIns="165905" tIns="46085" rIns="0" bIns="0">
            <a:noAutofit/>
          </a:bodyPr>
          <a:lstStyle/>
          <a:p>
            <a:pPr marL="155539" indent="-155539">
              <a:buClr>
                <a:schemeClr val="accent1"/>
              </a:buClr>
              <a:buSzPct val="120000"/>
              <a:buFont typeface="Wingdings" panose="05000000000000000000" pitchFamily="2" charset="2"/>
              <a:buChar char="ü"/>
            </a:pPr>
            <a:r>
              <a:rPr lang="en-US" sz="953" b="1" dirty="0">
                <a:latin typeface="Arial" panose="020B0604020202020204" pitchFamily="34" charset="0"/>
                <a:ea typeface="STKaiti" panose="02010600040101010101" pitchFamily="2" charset="-122"/>
                <a:cs typeface="Arial" panose="020B0604020202020204" pitchFamily="34" charset="0"/>
              </a:rPr>
              <a:t>Increasing R&amp;D Outsourcing Ratio of Global Pharmaceutical Companies</a:t>
            </a:r>
          </a:p>
        </p:txBody>
      </p:sp>
      <p:graphicFrame>
        <p:nvGraphicFramePr>
          <p:cNvPr id="67" name="Chart 66"/>
          <p:cNvGraphicFramePr/>
          <p:nvPr>
            <p:custDataLst>
              <p:tags r:id="rId20"/>
            </p:custDataLst>
            <p:extLst>
              <p:ext uri="{D42A27DB-BD31-4B8C-83A1-F6EECF244321}">
                <p14:modId xmlns:p14="http://schemas.microsoft.com/office/powerpoint/2010/main" val="2828772828"/>
              </p:ext>
            </p:extLst>
          </p:nvPr>
        </p:nvGraphicFramePr>
        <p:xfrm>
          <a:off x="1671509" y="3510606"/>
          <a:ext cx="2763651" cy="1052764"/>
        </p:xfrm>
        <a:graphic>
          <a:graphicData uri="http://schemas.openxmlformats.org/drawingml/2006/chart">
            <c:chart xmlns:c="http://schemas.openxmlformats.org/drawingml/2006/chart" xmlns:r="http://schemas.openxmlformats.org/officeDocument/2006/relationships" r:id="rId31"/>
          </a:graphicData>
        </a:graphic>
      </p:graphicFrame>
      <p:sp>
        <p:nvSpPr>
          <p:cNvPr id="69" name="Topic Heading"/>
          <p:cNvSpPr txBox="1">
            <a:spLocks noChangeArrowheads="1"/>
          </p:cNvSpPr>
          <p:nvPr>
            <p:custDataLst>
              <p:tags r:id="rId21"/>
            </p:custDataLst>
          </p:nvPr>
        </p:nvSpPr>
        <p:spPr bwMode="auto">
          <a:xfrm>
            <a:off x="1424149" y="4785087"/>
            <a:ext cx="2936526" cy="186139"/>
          </a:xfrm>
          <a:prstGeom prst="rect">
            <a:avLst/>
          </a:prstGeom>
          <a:noFill/>
          <a:ln w="12700">
            <a:noFill/>
            <a:prstDash val="dash"/>
            <a:miter lim="800000"/>
            <a:headEnd/>
            <a:tailEnd/>
          </a:ln>
          <a:effectLst/>
        </p:spPr>
        <p:txBody>
          <a:bodyPr wrap="square" lIns="165905" tIns="46085" rIns="0" bIns="0">
            <a:noAutofit/>
          </a:bodyPr>
          <a:lstStyle/>
          <a:p>
            <a:pPr marL="155539" indent="-155539">
              <a:buClr>
                <a:schemeClr val="accent1"/>
              </a:buClr>
              <a:buSzPct val="120000"/>
              <a:buFont typeface="Wingdings" panose="05000000000000000000" pitchFamily="2" charset="2"/>
              <a:buChar char="ü"/>
            </a:pPr>
            <a:r>
              <a:rPr lang="en-US" sz="953" b="1" dirty="0">
                <a:latin typeface="Calibri" panose="020F0502020204030204" pitchFamily="34" charset="0"/>
                <a:ea typeface="STKaiti" panose="02010600040101010101" pitchFamily="2" charset="-122"/>
                <a:cs typeface="Calibri" pitchFamily="34" charset="0"/>
              </a:rPr>
              <a:t>Favorable Regulatory Environment</a:t>
            </a:r>
          </a:p>
        </p:txBody>
      </p:sp>
      <p:sp>
        <p:nvSpPr>
          <p:cNvPr id="71" name="Textbox - with 1st bullet"/>
          <p:cNvSpPr>
            <a:spLocks noGrp="1"/>
          </p:cNvSpPr>
          <p:nvPr>
            <p:custDataLst>
              <p:tags r:id="rId22"/>
            </p:custDataLst>
          </p:nvPr>
        </p:nvSpPr>
        <p:spPr>
          <a:xfrm>
            <a:off x="1511126" y="5096096"/>
            <a:ext cx="2930887" cy="1430285"/>
          </a:xfrm>
          <a:prstGeom prst="rect">
            <a:avLst/>
          </a:prstGeom>
        </p:spPr>
        <p:txBody>
          <a:bodyPr vert="horz" wrap="square" lIns="124429" tIns="41476" rIns="0" bIns="41476" rtlCol="0">
            <a:spAutoFit/>
          </a:bodyPr>
          <a:lst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72"/>
              </a:spcBef>
              <a:buClr>
                <a:schemeClr val="accent3"/>
              </a:buClr>
            </a:pPr>
            <a:r>
              <a:rPr lang="en-US" sz="800" b="1" dirty="0">
                <a:latin typeface="Arial" panose="020B0604020202020204" pitchFamily="34" charset="0"/>
                <a:cs typeface="Arial" panose="020B0604020202020204" pitchFamily="34" charset="0"/>
              </a:rPr>
              <a:t>Encouraging policies on innovation and regulatory reform in China increase the demand for high quality CROs</a:t>
            </a:r>
          </a:p>
          <a:p>
            <a:pPr lvl="1">
              <a:spcBef>
                <a:spcPts val="272"/>
              </a:spcBef>
              <a:buClr>
                <a:schemeClr val="accent3"/>
              </a:buClr>
            </a:pPr>
            <a:r>
              <a:rPr lang="en-US" sz="800" b="1" dirty="0">
                <a:latin typeface="Arial" panose="020B0604020202020204" pitchFamily="34" charset="0"/>
                <a:cs typeface="Arial" panose="020B0604020202020204" pitchFamily="34" charset="0"/>
              </a:rPr>
              <a:t>Accelerating review and approval process encouraging innovation</a:t>
            </a:r>
          </a:p>
          <a:p>
            <a:pPr lvl="1">
              <a:spcBef>
                <a:spcPts val="272"/>
              </a:spcBef>
              <a:buClr>
                <a:schemeClr val="accent3"/>
              </a:buClr>
            </a:pPr>
            <a:r>
              <a:rPr lang="en-US" sz="800" b="1" dirty="0">
                <a:latin typeface="Arial" panose="020B0604020202020204" pitchFamily="34" charset="0"/>
                <a:cs typeface="Arial" panose="020B0604020202020204" pitchFamily="34" charset="0"/>
              </a:rPr>
              <a:t>Consistency Evaluation of Generic Drugs stimulates the demand for bioequivalence studies</a:t>
            </a:r>
          </a:p>
          <a:p>
            <a:pPr lvl="1">
              <a:spcBef>
                <a:spcPts val="272"/>
              </a:spcBef>
              <a:buClr>
                <a:schemeClr val="accent3"/>
              </a:buClr>
            </a:pPr>
            <a:r>
              <a:rPr lang="en-US" sz="800" b="1" dirty="0">
                <a:latin typeface="Arial" panose="020B0604020202020204" pitchFamily="34" charset="0"/>
                <a:cs typeface="Arial" panose="020B0604020202020204" pitchFamily="34" charset="0"/>
              </a:rPr>
              <a:t>Encouraging policies on imported novel drugs to China market</a:t>
            </a:r>
          </a:p>
        </p:txBody>
      </p:sp>
      <p:sp>
        <p:nvSpPr>
          <p:cNvPr id="2" name="Isosceles Triangle 1"/>
          <p:cNvSpPr/>
          <p:nvPr/>
        </p:nvSpPr>
        <p:spPr bwMode="auto">
          <a:xfrm rot="5400000">
            <a:off x="2485449" y="3764655"/>
            <a:ext cx="4214668" cy="108988"/>
          </a:xfrm>
          <a:prstGeom prst="triangle">
            <a:avLst/>
          </a:prstGeom>
          <a:solidFill>
            <a:srgbClr val="D9D9D9"/>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Calibri" pitchFamily="34" charset="0"/>
              <a:cs typeface="Calibri" pitchFamily="34" charset="0"/>
            </a:endParaRPr>
          </a:p>
        </p:txBody>
      </p:sp>
      <p:sp>
        <p:nvSpPr>
          <p:cNvPr id="81" name="Isosceles Triangle 80"/>
          <p:cNvSpPr/>
          <p:nvPr/>
        </p:nvSpPr>
        <p:spPr bwMode="auto">
          <a:xfrm rot="5400000">
            <a:off x="5543307" y="3763147"/>
            <a:ext cx="4214668" cy="107839"/>
          </a:xfrm>
          <a:prstGeom prst="triangle">
            <a:avLst/>
          </a:prstGeom>
          <a:solidFill>
            <a:srgbClr val="D9D9D9"/>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endParaRPr lang="en-US" sz="1270" b="1" dirty="0">
              <a:latin typeface="Calibri" pitchFamily="34" charset="0"/>
              <a:cs typeface="Calibri" pitchFamily="34" charset="0"/>
            </a:endParaRPr>
          </a:p>
        </p:txBody>
      </p:sp>
      <p:cxnSp>
        <p:nvCxnSpPr>
          <p:cNvPr id="13" name="Straight Arrow Connector 12"/>
          <p:cNvCxnSpPr/>
          <p:nvPr/>
        </p:nvCxnSpPr>
        <p:spPr bwMode="auto">
          <a:xfrm flipV="1">
            <a:off x="5181022" y="1813407"/>
            <a:ext cx="890117" cy="114263"/>
          </a:xfrm>
          <a:prstGeom prst="straightConnector1">
            <a:avLst/>
          </a:prstGeom>
          <a:solidFill>
            <a:schemeClr val="accent1"/>
          </a:solidFill>
          <a:ln w="9525" cap="flat" cmpd="sng" algn="ctr">
            <a:solidFill>
              <a:srgbClr val="A6A6A6"/>
            </a:solidFill>
            <a:prstDash val="solid"/>
            <a:round/>
            <a:headEnd type="none" w="med" len="med"/>
            <a:tailEnd type="triangle"/>
          </a:ln>
          <a:effectLst/>
        </p:spPr>
      </p:cxnSp>
      <p:cxnSp>
        <p:nvCxnSpPr>
          <p:cNvPr id="95" name="Straight Arrow Connector 94"/>
          <p:cNvCxnSpPr/>
          <p:nvPr/>
        </p:nvCxnSpPr>
        <p:spPr bwMode="auto">
          <a:xfrm flipV="1">
            <a:off x="6167415" y="1677276"/>
            <a:ext cx="907987" cy="131066"/>
          </a:xfrm>
          <a:prstGeom prst="straightConnector1">
            <a:avLst/>
          </a:prstGeom>
          <a:solidFill>
            <a:schemeClr val="accent1"/>
          </a:solidFill>
          <a:ln w="9525" cap="flat" cmpd="sng" algn="ctr">
            <a:solidFill>
              <a:srgbClr val="A6A6A6"/>
            </a:solidFill>
            <a:prstDash val="solid"/>
            <a:round/>
            <a:headEnd type="none" w="med" len="med"/>
            <a:tailEnd type="triangle"/>
          </a:ln>
          <a:effectLst/>
        </p:spPr>
      </p:cxnSp>
      <p:sp>
        <p:nvSpPr>
          <p:cNvPr id="14" name="TextBox 13"/>
          <p:cNvSpPr txBox="1"/>
          <p:nvPr/>
        </p:nvSpPr>
        <p:spPr>
          <a:xfrm rot="21255482">
            <a:off x="5282070" y="1712940"/>
            <a:ext cx="630301" cy="204030"/>
          </a:xfrm>
          <a:prstGeom prst="rect">
            <a:avLst/>
          </a:prstGeom>
          <a:noFill/>
        </p:spPr>
        <p:txBody>
          <a:bodyPr wrap="none" rtlCol="0">
            <a:spAutoFit/>
          </a:bodyPr>
          <a:lstStyle/>
          <a:p>
            <a:pPr>
              <a:spcBef>
                <a:spcPts val="1415"/>
              </a:spcBef>
            </a:pPr>
            <a:r>
              <a:rPr lang="en-US" sz="726" b="1" dirty="0"/>
              <a:t> CAGR 4.9%</a:t>
            </a:r>
          </a:p>
        </p:txBody>
      </p:sp>
      <p:sp>
        <p:nvSpPr>
          <p:cNvPr id="96" name="TextBox 95"/>
          <p:cNvSpPr txBox="1"/>
          <p:nvPr/>
        </p:nvSpPr>
        <p:spPr>
          <a:xfrm rot="21116182">
            <a:off x="6268540" y="1576564"/>
            <a:ext cx="609462" cy="204030"/>
          </a:xfrm>
          <a:prstGeom prst="rect">
            <a:avLst/>
          </a:prstGeom>
          <a:noFill/>
        </p:spPr>
        <p:txBody>
          <a:bodyPr wrap="none" rtlCol="0">
            <a:spAutoFit/>
          </a:bodyPr>
          <a:lstStyle/>
          <a:p>
            <a:pPr>
              <a:spcBef>
                <a:spcPts val="1415"/>
              </a:spcBef>
            </a:pPr>
            <a:r>
              <a:rPr lang="en-US" sz="726" b="1" dirty="0"/>
              <a:t>CAGR 5.7%</a:t>
            </a:r>
          </a:p>
        </p:txBody>
      </p:sp>
      <p:cxnSp>
        <p:nvCxnSpPr>
          <p:cNvPr id="98" name="Straight Arrow Connector 97"/>
          <p:cNvCxnSpPr/>
          <p:nvPr/>
        </p:nvCxnSpPr>
        <p:spPr bwMode="auto">
          <a:xfrm flipV="1">
            <a:off x="5189958" y="3471300"/>
            <a:ext cx="890117" cy="114263"/>
          </a:xfrm>
          <a:prstGeom prst="straightConnector1">
            <a:avLst/>
          </a:prstGeom>
          <a:solidFill>
            <a:schemeClr val="accent1"/>
          </a:solidFill>
          <a:ln w="9525" cap="flat" cmpd="sng" algn="ctr">
            <a:solidFill>
              <a:srgbClr val="A6A6A6"/>
            </a:solidFill>
            <a:prstDash val="solid"/>
            <a:round/>
            <a:headEnd type="none" w="med" len="med"/>
            <a:tailEnd type="triangle"/>
          </a:ln>
          <a:effectLst/>
        </p:spPr>
      </p:cxnSp>
      <p:cxnSp>
        <p:nvCxnSpPr>
          <p:cNvPr id="99" name="Straight Arrow Connector 98"/>
          <p:cNvCxnSpPr/>
          <p:nvPr/>
        </p:nvCxnSpPr>
        <p:spPr bwMode="auto">
          <a:xfrm flipV="1">
            <a:off x="6176351" y="3335169"/>
            <a:ext cx="907987" cy="131066"/>
          </a:xfrm>
          <a:prstGeom prst="straightConnector1">
            <a:avLst/>
          </a:prstGeom>
          <a:solidFill>
            <a:schemeClr val="accent1"/>
          </a:solidFill>
          <a:ln w="9525" cap="flat" cmpd="sng" algn="ctr">
            <a:solidFill>
              <a:srgbClr val="A6A6A6"/>
            </a:solidFill>
            <a:prstDash val="solid"/>
            <a:round/>
            <a:headEnd type="none" w="med" len="med"/>
            <a:tailEnd type="triangle"/>
          </a:ln>
          <a:effectLst/>
        </p:spPr>
      </p:cxnSp>
      <p:sp>
        <p:nvSpPr>
          <p:cNvPr id="100" name="TextBox 99"/>
          <p:cNvSpPr txBox="1"/>
          <p:nvPr/>
        </p:nvSpPr>
        <p:spPr>
          <a:xfrm rot="21255482">
            <a:off x="5291005" y="3370833"/>
            <a:ext cx="630301" cy="204030"/>
          </a:xfrm>
          <a:prstGeom prst="rect">
            <a:avLst/>
          </a:prstGeom>
          <a:noFill/>
        </p:spPr>
        <p:txBody>
          <a:bodyPr wrap="none" rtlCol="0">
            <a:spAutoFit/>
          </a:bodyPr>
          <a:lstStyle/>
          <a:p>
            <a:pPr>
              <a:spcBef>
                <a:spcPts val="1415"/>
              </a:spcBef>
            </a:pPr>
            <a:r>
              <a:rPr lang="en-US" sz="726" b="1" dirty="0"/>
              <a:t> CAGR 9.9%</a:t>
            </a:r>
          </a:p>
        </p:txBody>
      </p:sp>
      <p:sp>
        <p:nvSpPr>
          <p:cNvPr id="101" name="TextBox 100"/>
          <p:cNvSpPr txBox="1"/>
          <p:nvPr/>
        </p:nvSpPr>
        <p:spPr>
          <a:xfrm rot="21116182">
            <a:off x="6277475" y="3234457"/>
            <a:ext cx="609462" cy="204030"/>
          </a:xfrm>
          <a:prstGeom prst="rect">
            <a:avLst/>
          </a:prstGeom>
          <a:noFill/>
        </p:spPr>
        <p:txBody>
          <a:bodyPr wrap="none" rtlCol="0">
            <a:spAutoFit/>
          </a:bodyPr>
          <a:lstStyle/>
          <a:p>
            <a:pPr>
              <a:spcBef>
                <a:spcPts val="1415"/>
              </a:spcBef>
            </a:pPr>
            <a:r>
              <a:rPr lang="en-US" sz="726" b="1" dirty="0"/>
              <a:t>CAGR 8.9%</a:t>
            </a:r>
          </a:p>
        </p:txBody>
      </p:sp>
      <p:cxnSp>
        <p:nvCxnSpPr>
          <p:cNvPr id="102" name="Straight Arrow Connector 101"/>
          <p:cNvCxnSpPr/>
          <p:nvPr/>
        </p:nvCxnSpPr>
        <p:spPr bwMode="auto">
          <a:xfrm flipV="1">
            <a:off x="5227083" y="5196430"/>
            <a:ext cx="890117" cy="114263"/>
          </a:xfrm>
          <a:prstGeom prst="straightConnector1">
            <a:avLst/>
          </a:prstGeom>
          <a:solidFill>
            <a:schemeClr val="accent1"/>
          </a:solidFill>
          <a:ln w="9525" cap="flat" cmpd="sng" algn="ctr">
            <a:solidFill>
              <a:srgbClr val="A6A6A6"/>
            </a:solidFill>
            <a:prstDash val="solid"/>
            <a:round/>
            <a:headEnd type="none" w="med" len="med"/>
            <a:tailEnd type="triangle"/>
          </a:ln>
          <a:effectLst/>
        </p:spPr>
      </p:cxnSp>
      <p:cxnSp>
        <p:nvCxnSpPr>
          <p:cNvPr id="103" name="Straight Arrow Connector 102"/>
          <p:cNvCxnSpPr/>
          <p:nvPr/>
        </p:nvCxnSpPr>
        <p:spPr bwMode="auto">
          <a:xfrm flipV="1">
            <a:off x="6213477" y="5060299"/>
            <a:ext cx="907987" cy="131066"/>
          </a:xfrm>
          <a:prstGeom prst="straightConnector1">
            <a:avLst/>
          </a:prstGeom>
          <a:solidFill>
            <a:schemeClr val="accent1"/>
          </a:solidFill>
          <a:ln w="9525" cap="flat" cmpd="sng" algn="ctr">
            <a:solidFill>
              <a:srgbClr val="A6A6A6"/>
            </a:solidFill>
            <a:prstDash val="solid"/>
            <a:round/>
            <a:headEnd type="none" w="med" len="med"/>
            <a:tailEnd type="triangle"/>
          </a:ln>
          <a:effectLst/>
        </p:spPr>
      </p:cxnSp>
      <p:sp>
        <p:nvSpPr>
          <p:cNvPr id="104" name="TextBox 103"/>
          <p:cNvSpPr txBox="1"/>
          <p:nvPr/>
        </p:nvSpPr>
        <p:spPr>
          <a:xfrm rot="21255482">
            <a:off x="5304886" y="5095962"/>
            <a:ext cx="676788" cy="204030"/>
          </a:xfrm>
          <a:prstGeom prst="rect">
            <a:avLst/>
          </a:prstGeom>
          <a:noFill/>
        </p:spPr>
        <p:txBody>
          <a:bodyPr wrap="none" rtlCol="0">
            <a:spAutoFit/>
          </a:bodyPr>
          <a:lstStyle/>
          <a:p>
            <a:pPr>
              <a:spcBef>
                <a:spcPts val="1415"/>
              </a:spcBef>
            </a:pPr>
            <a:r>
              <a:rPr lang="en-US" sz="726" b="1" dirty="0"/>
              <a:t> CAGR 24.4%</a:t>
            </a:r>
          </a:p>
        </p:txBody>
      </p:sp>
      <p:sp>
        <p:nvSpPr>
          <p:cNvPr id="105" name="TextBox 104"/>
          <p:cNvSpPr txBox="1"/>
          <p:nvPr/>
        </p:nvSpPr>
        <p:spPr>
          <a:xfrm rot="21116182">
            <a:off x="6291358" y="4959587"/>
            <a:ext cx="655949" cy="204030"/>
          </a:xfrm>
          <a:prstGeom prst="rect">
            <a:avLst/>
          </a:prstGeom>
          <a:noFill/>
        </p:spPr>
        <p:txBody>
          <a:bodyPr wrap="none" rtlCol="0">
            <a:spAutoFit/>
          </a:bodyPr>
          <a:lstStyle/>
          <a:p>
            <a:pPr>
              <a:spcBef>
                <a:spcPts val="1415"/>
              </a:spcBef>
            </a:pPr>
            <a:r>
              <a:rPr lang="en-US" sz="726" b="1" dirty="0"/>
              <a:t>CAGR 27.7%</a:t>
            </a:r>
          </a:p>
        </p:txBody>
      </p:sp>
      <p:sp>
        <p:nvSpPr>
          <p:cNvPr id="107" name="Oval 106"/>
          <p:cNvSpPr/>
          <p:nvPr>
            <p:custDataLst>
              <p:tags r:id="rId23"/>
            </p:custDataLst>
          </p:nvPr>
        </p:nvSpPr>
        <p:spPr bwMode="auto">
          <a:xfrm>
            <a:off x="130930" y="176867"/>
            <a:ext cx="331230" cy="331230"/>
          </a:xfrm>
          <a:prstGeom prst="ellipse">
            <a:avLst/>
          </a:prstGeom>
          <a:solidFill>
            <a:srgbClr val="1C3D6E"/>
          </a:soli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1452" b="1" dirty="0">
                <a:solidFill>
                  <a:schemeClr val="bg1"/>
                </a:solidFill>
                <a:latin typeface="Calibri" pitchFamily="34" charset="0"/>
                <a:cs typeface="Calibri" pitchFamily="34" charset="0"/>
              </a:rPr>
              <a:t>1</a:t>
            </a:r>
          </a:p>
        </p:txBody>
      </p:sp>
      <p:pic>
        <p:nvPicPr>
          <p:cNvPr id="108" name="Picture 107"/>
          <p:cNvPicPr>
            <a:picLocks noChangeAspect="1"/>
          </p:cNvPicPr>
          <p:nvPr>
            <p:custDataLst>
              <p:tags r:id="rId24"/>
            </p:custDataLst>
          </p:nvPr>
        </p:nvPicPr>
        <p:blipFill>
          <a:blip r:embed="rId32" cstate="print">
            <a:extLst>
              <a:ext uri="{28A0092B-C50C-407E-A947-70E740481C1C}">
                <a14:useLocalDpi xmlns:a14="http://schemas.microsoft.com/office/drawing/2010/main" val="0"/>
              </a:ext>
            </a:extLst>
          </a:blip>
          <a:stretch>
            <a:fillRect/>
          </a:stretch>
        </p:blipFill>
        <p:spPr>
          <a:xfrm>
            <a:off x="8666351" y="1389234"/>
            <a:ext cx="971059" cy="197132"/>
          </a:xfrm>
          <a:prstGeom prst="rect">
            <a:avLst/>
          </a:prstGeom>
        </p:spPr>
      </p:pic>
    </p:spTree>
    <p:custDataLst>
      <p:tags r:id="rId1"/>
    </p:custDataLst>
    <p:extLst>
      <p:ext uri="{BB962C8B-B14F-4D97-AF65-F5344CB8AC3E}">
        <p14:creationId xmlns:p14="http://schemas.microsoft.com/office/powerpoint/2010/main" val="4222034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L)" hidden="1"/>
          <p:cNvSpPr>
            <a:spLocks noGrp="1"/>
          </p:cNvSpPr>
          <p:nvPr>
            <p:ph type="title"/>
            <p:custDataLst>
              <p:tags r:id="rId2"/>
            </p:custDataLst>
          </p:nvPr>
        </p:nvSpPr>
        <p:spPr>
          <a:xfrm>
            <a:off x="1246291" y="6869786"/>
            <a:ext cx="9714330" cy="44823"/>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ea typeface="STKaiti" panose="02010600040101010101" pitchFamily="2" charset="-122"/>
              </a:rPr>
              <a:t>Proven ability to deliver value-add technical expertise</a:t>
            </a:r>
          </a:p>
        </p:txBody>
      </p:sp>
      <p:sp>
        <p:nvSpPr>
          <p:cNvPr id="7" name="Oval 6"/>
          <p:cNvSpPr/>
          <p:nvPr>
            <p:custDataLst>
              <p:tags r:id="rId3"/>
            </p:custDataLst>
          </p:nvPr>
        </p:nvSpPr>
        <p:spPr bwMode="auto">
          <a:xfrm>
            <a:off x="216392" y="210088"/>
            <a:ext cx="331230" cy="331230"/>
          </a:xfrm>
          <a:prstGeom prst="ellipse">
            <a:avLst/>
          </a:prstGeom>
          <a:solidFill>
            <a:srgbClr val="1C3D6E"/>
          </a:soli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1452" b="1" dirty="0">
                <a:solidFill>
                  <a:srgbClr val="FFFFFF"/>
                </a:solidFill>
                <a:latin typeface="Arial" panose="020B0604020202020204" pitchFamily="34" charset="0"/>
                <a:cs typeface="Arial" panose="020B0604020202020204" pitchFamily="34" charset="0"/>
              </a:rPr>
              <a:t>2</a:t>
            </a:r>
          </a:p>
        </p:txBody>
      </p:sp>
      <p:sp>
        <p:nvSpPr>
          <p:cNvPr id="18" name="Topic Heading"/>
          <p:cNvSpPr txBox="1">
            <a:spLocks noChangeArrowheads="1"/>
          </p:cNvSpPr>
          <p:nvPr>
            <p:custDataLst>
              <p:tags r:id="rId4"/>
            </p:custDataLst>
          </p:nvPr>
        </p:nvSpPr>
        <p:spPr bwMode="auto">
          <a:xfrm>
            <a:off x="3851327" y="2516814"/>
            <a:ext cx="2095617" cy="1492746"/>
          </a:xfrm>
          <a:prstGeom prst="rect">
            <a:avLst/>
          </a:prstGeom>
          <a:noFill/>
          <a:ln w="12700">
            <a:noFill/>
            <a:prstDash val="dash"/>
            <a:miter lim="800000"/>
            <a:headEnd/>
            <a:tailEnd/>
          </a:ln>
          <a:effectLst/>
        </p:spPr>
        <p:txBody>
          <a:bodyPr wrap="square" lIns="0" tIns="46066" rIns="0" bIns="0">
            <a:spAutoFit/>
          </a:bodyPr>
          <a:lstStyle/>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Majority of our scientists hold advanced degrees, including PhDs, MDs or Master’s degrees </a:t>
            </a:r>
          </a:p>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Certain scientists have expertise across a range of disciplines, enabling them to perform and manage a wide variety of tasks across our various business units</a:t>
            </a:r>
          </a:p>
        </p:txBody>
      </p:sp>
      <p:sp>
        <p:nvSpPr>
          <p:cNvPr id="19" name="Topic Heading"/>
          <p:cNvSpPr txBox="1">
            <a:spLocks noChangeArrowheads="1"/>
          </p:cNvSpPr>
          <p:nvPr>
            <p:custDataLst>
              <p:tags r:id="rId5"/>
            </p:custDataLst>
          </p:nvPr>
        </p:nvSpPr>
        <p:spPr bwMode="auto">
          <a:xfrm>
            <a:off x="6148595" y="2516814"/>
            <a:ext cx="2118985" cy="1928121"/>
          </a:xfrm>
          <a:prstGeom prst="rect">
            <a:avLst/>
          </a:prstGeom>
          <a:noFill/>
          <a:ln w="12700">
            <a:noFill/>
            <a:prstDash val="dash"/>
            <a:miter lim="800000"/>
            <a:headEnd/>
            <a:tailEnd/>
          </a:ln>
          <a:effectLst/>
        </p:spPr>
        <p:txBody>
          <a:bodyPr wrap="square" lIns="0" tIns="46066" rIns="0" bIns="0">
            <a:spAutoFit/>
          </a:bodyPr>
          <a:lstStyle/>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Our leading technical expertise has been recognized by authoritative regulatory institutions</a:t>
            </a:r>
          </a:p>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We have collaborated with staff of the US FDA on certain publications</a:t>
            </a:r>
          </a:p>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Also received accolades in China in recognition of our quality management</a:t>
            </a:r>
          </a:p>
          <a:p>
            <a:pPr marL="155539" indent="-155539">
              <a:spcBef>
                <a:spcPts val="544"/>
              </a:spcBef>
              <a:buFont typeface="Wingdings" panose="05000000000000000000" pitchFamily="2" charset="2"/>
              <a:buChar char="§"/>
            </a:pPr>
            <a:endParaRPr lang="en-US" sz="998" b="1" dirty="0">
              <a:latin typeface="Arial" panose="020B0604020202020204" pitchFamily="34" charset="0"/>
              <a:ea typeface="STKaiti" panose="02010600040101010101" pitchFamily="2" charset="-122"/>
              <a:cs typeface="Arial" panose="020B0604020202020204" pitchFamily="34" charset="0"/>
            </a:endParaRPr>
          </a:p>
        </p:txBody>
      </p:sp>
      <p:sp>
        <p:nvSpPr>
          <p:cNvPr id="17" name="Topic Heading"/>
          <p:cNvSpPr txBox="1">
            <a:spLocks noChangeArrowheads="1"/>
          </p:cNvSpPr>
          <p:nvPr>
            <p:custDataLst>
              <p:tags r:id="rId6"/>
            </p:custDataLst>
          </p:nvPr>
        </p:nvSpPr>
        <p:spPr bwMode="auto">
          <a:xfrm>
            <a:off x="1569808" y="2516814"/>
            <a:ext cx="2169926" cy="3137106"/>
          </a:xfrm>
          <a:prstGeom prst="rect">
            <a:avLst/>
          </a:prstGeom>
          <a:noFill/>
          <a:ln w="12700">
            <a:noFill/>
            <a:prstDash val="dash"/>
            <a:miter lim="800000"/>
            <a:headEnd/>
            <a:tailEnd/>
          </a:ln>
          <a:effectLst/>
        </p:spPr>
        <p:txBody>
          <a:bodyPr wrap="square" lIns="0" tIns="46066" rIns="0" bIns="0">
            <a:spAutoFit/>
          </a:bodyPr>
          <a:lstStyle/>
          <a:p>
            <a:pPr marL="155539" indent="-155539">
              <a:spcBef>
                <a:spcPts val="544"/>
              </a:spcBef>
              <a:buFont typeface="Wingdings" panose="05000000000000000000" pitchFamily="2" charset="2"/>
              <a:buChar char="§"/>
            </a:pPr>
            <a:r>
              <a:rPr lang="en-US" sz="1000" b="1" dirty="0">
                <a:latin typeface="Arial" panose="020B0604020202020204" pitchFamily="34" charset="0"/>
                <a:ea typeface="STKaiti" panose="02010600040101010101" pitchFamily="2" charset="-122"/>
                <a:cs typeface="Arial" panose="020B0604020202020204" pitchFamily="34" charset="0"/>
              </a:rPr>
              <a:t>Able to understand and solve complex scientific challenges, i.e., drug formulation, data interpretation and bio-analysis </a:t>
            </a:r>
          </a:p>
          <a:p>
            <a:pPr marL="155539" indent="-155539">
              <a:spcBef>
                <a:spcPts val="544"/>
              </a:spcBef>
              <a:buFont typeface="Wingdings" panose="05000000000000000000" pitchFamily="2" charset="2"/>
              <a:buChar char="§"/>
            </a:pPr>
            <a:r>
              <a:rPr lang="en-US" sz="1000" b="1" dirty="0">
                <a:latin typeface="Arial" panose="020B0604020202020204" pitchFamily="34" charset="0"/>
                <a:cs typeface="Arial" panose="020B0604020202020204" pitchFamily="34" charset="0"/>
              </a:rPr>
              <a:t>Committed to providing rigorous scientific expertise assuring the highest quality and compliance for each project</a:t>
            </a:r>
          </a:p>
          <a:p>
            <a:pPr marL="155539" indent="-155539">
              <a:spcBef>
                <a:spcPts val="544"/>
              </a:spcBef>
              <a:buFont typeface="Wingdings" panose="05000000000000000000" pitchFamily="2" charset="2"/>
              <a:buChar char="§"/>
            </a:pPr>
            <a:r>
              <a:rPr lang="en-US" sz="1000" b="1" dirty="0">
                <a:latin typeface="Arial" panose="020B0604020202020204" pitchFamily="34" charset="0"/>
                <a:ea typeface="STKaiti" panose="02010600040101010101" pitchFamily="2" charset="-122"/>
                <a:cs typeface="Arial" panose="020B0604020202020204" pitchFamily="34" charset="0"/>
              </a:rPr>
              <a:t>Facilitate strong and long term partnerships and strategic relationships with our customers built upon our scientific knowledge base, technical expertise and reputation for high quality services</a:t>
            </a:r>
          </a:p>
          <a:p>
            <a:pPr marL="155539" indent="-155539">
              <a:spcBef>
                <a:spcPts val="544"/>
              </a:spcBef>
              <a:buFont typeface="Wingdings" panose="05000000000000000000" pitchFamily="2" charset="2"/>
              <a:buChar char="§"/>
            </a:pPr>
            <a:endParaRPr lang="en-US" sz="1000" dirty="0">
              <a:solidFill>
                <a:srgbClr val="000000"/>
              </a:solidFill>
              <a:latin typeface="Arial" panose="020B0604020202020204" pitchFamily="34" charset="0"/>
              <a:ea typeface="STKaiti" panose="02010600040101010101" pitchFamily="2" charset="-122"/>
              <a:cs typeface="Arial" panose="020B0604020202020204" pitchFamily="34" charset="0"/>
            </a:endParaRPr>
          </a:p>
          <a:p>
            <a:pPr marL="155539" indent="-155539">
              <a:spcBef>
                <a:spcPts val="544"/>
              </a:spcBef>
              <a:buFont typeface="Wingdings" panose="05000000000000000000" pitchFamily="2" charset="2"/>
              <a:buChar char="§"/>
            </a:pPr>
            <a:endParaRPr lang="en-US" sz="1000" dirty="0">
              <a:solidFill>
                <a:srgbClr val="000000"/>
              </a:solidFill>
              <a:latin typeface="Arial" panose="020B0604020202020204" pitchFamily="34" charset="0"/>
              <a:ea typeface="STKaiti" panose="02010600040101010101" pitchFamily="2" charset="-122"/>
              <a:cs typeface="Arial" panose="020B0604020202020204" pitchFamily="34" charset="0"/>
            </a:endParaRPr>
          </a:p>
          <a:p>
            <a:pPr marL="155539" indent="-155539">
              <a:spcBef>
                <a:spcPts val="544"/>
              </a:spcBef>
              <a:buFont typeface="Wingdings" panose="05000000000000000000" pitchFamily="2" charset="2"/>
              <a:buChar char="§"/>
            </a:pPr>
            <a:endParaRPr lang="en-US" sz="1000" dirty="0">
              <a:solidFill>
                <a:srgbClr val="000000"/>
              </a:solidFill>
              <a:latin typeface="Arial" panose="020B0604020202020204" pitchFamily="34" charset="0"/>
              <a:ea typeface="STKaiti" panose="02010600040101010101" pitchFamily="2" charset="-122"/>
              <a:cs typeface="Arial" panose="020B0604020202020204" pitchFamily="34" charset="0"/>
            </a:endParaRPr>
          </a:p>
        </p:txBody>
      </p:sp>
      <p:sp>
        <p:nvSpPr>
          <p:cNvPr id="20" name="Topic Heading"/>
          <p:cNvSpPr txBox="1">
            <a:spLocks noChangeArrowheads="1"/>
          </p:cNvSpPr>
          <p:nvPr>
            <p:custDataLst>
              <p:tags r:id="rId7"/>
            </p:custDataLst>
          </p:nvPr>
        </p:nvSpPr>
        <p:spPr bwMode="auto">
          <a:xfrm>
            <a:off x="8426026" y="2516814"/>
            <a:ext cx="2178368" cy="1799881"/>
          </a:xfrm>
          <a:prstGeom prst="rect">
            <a:avLst/>
          </a:prstGeom>
          <a:noFill/>
          <a:ln w="12700">
            <a:noFill/>
            <a:prstDash val="dash"/>
            <a:miter lim="800000"/>
            <a:headEnd/>
            <a:tailEnd/>
          </a:ln>
          <a:effectLst/>
        </p:spPr>
        <p:txBody>
          <a:bodyPr wrap="square" lIns="0" tIns="46066" rIns="0" bIns="0">
            <a:spAutoFit/>
          </a:bodyPr>
          <a:lstStyle/>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Each of our facilities is equipped with state-of-the-art equipment, including over 80 mass spectrometers across our facilities and high performance chromatography systems</a:t>
            </a:r>
          </a:p>
          <a:p>
            <a:pPr marL="155539" indent="-155539">
              <a:spcBef>
                <a:spcPts val="544"/>
              </a:spcBef>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Aim for our facilities to remain at the forefront of the global pharmaceutical research, analytical and development standards</a:t>
            </a:r>
          </a:p>
        </p:txBody>
      </p:sp>
      <p:pic>
        <p:nvPicPr>
          <p:cNvPr id="4" name="Picture 3"/>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4899137" y="1421933"/>
            <a:ext cx="2206733" cy="447984"/>
          </a:xfrm>
          <a:prstGeom prst="rect">
            <a:avLst/>
          </a:prstGeom>
        </p:spPr>
      </p:pic>
      <p:sp>
        <p:nvSpPr>
          <p:cNvPr id="29" name="Main Heading"/>
          <p:cNvSpPr>
            <a:spLocks noChangeArrowheads="1"/>
          </p:cNvSpPr>
          <p:nvPr>
            <p:custDataLst>
              <p:tags r:id="rId9"/>
            </p:custDataLst>
          </p:nvPr>
        </p:nvSpPr>
        <p:spPr bwMode="gray">
          <a:xfrm>
            <a:off x="355071" y="316293"/>
            <a:ext cx="9054748" cy="242047"/>
          </a:xfrm>
          <a:prstGeom prst="rect">
            <a:avLst/>
          </a:prstGeom>
          <a:noFill/>
          <a:ln w="12700">
            <a:noFill/>
            <a:prstDash val="dash"/>
            <a:miter lim="800000"/>
            <a:headEnd/>
            <a:tailEnd/>
          </a:ln>
          <a:effectLst/>
        </p:spPr>
        <p:txBody>
          <a:bodyPr lIns="0" tIns="0" rIns="0" bIns="0"/>
          <a:lstStyle/>
          <a:p>
            <a:pPr marL="311079">
              <a:lnSpc>
                <a:spcPts val="1904"/>
              </a:lnSpc>
            </a:pPr>
            <a:r>
              <a:rPr lang="en-US" sz="2540" b="1" dirty="0">
                <a:solidFill>
                  <a:schemeClr val="bg1"/>
                </a:solidFill>
                <a:latin typeface="Arial" panose="020B0604020202020204" pitchFamily="34" charset="0"/>
                <a:ea typeface="STKaiti" panose="02010600040101010101" pitchFamily="2" charset="-122"/>
                <a:cs typeface="Arial" panose="020B0604020202020204" pitchFamily="34" charset="0"/>
              </a:rPr>
              <a:t>Proven Ability to Deliver Value-Add Technical Expertise</a:t>
            </a:r>
          </a:p>
        </p:txBody>
      </p:sp>
      <p:sp>
        <p:nvSpPr>
          <p:cNvPr id="31" name="Strap Box"/>
          <p:cNvSpPr>
            <a:spLocks noChangeArrowheads="1"/>
          </p:cNvSpPr>
          <p:nvPr>
            <p:custDataLst>
              <p:tags r:id="rId10"/>
            </p:custDataLst>
          </p:nvPr>
        </p:nvSpPr>
        <p:spPr bwMode="auto">
          <a:xfrm>
            <a:off x="1764026" y="5859112"/>
            <a:ext cx="8662510" cy="245901"/>
          </a:xfrm>
          <a:prstGeom prst="rect">
            <a:avLst/>
          </a:prstGeom>
          <a:solidFill>
            <a:srgbClr val="1C3D6E"/>
          </a:solidFill>
          <a:ln w="12700">
            <a:noFill/>
            <a:miter lim="800000"/>
            <a:headEnd type="none" w="sm" len="sm"/>
            <a:tailEnd type="none" w="sm" len="sm"/>
          </a:ln>
          <a:effectLst/>
        </p:spPr>
        <p:txBody>
          <a:bodyPr anchor="b">
            <a:spAutoFit/>
          </a:bodyPr>
          <a:lstStyle/>
          <a:p>
            <a:pPr marL="256352" indent="-256352" algn="ctr">
              <a:tabLst>
                <a:tab pos="256352" algn="l"/>
              </a:tabLst>
            </a:pPr>
            <a:r>
              <a:rPr lang="en-US" sz="998" b="1" i="1" dirty="0">
                <a:solidFill>
                  <a:srgbClr val="FFFFFF"/>
                </a:solidFill>
                <a:latin typeface="Arial" panose="020B0604020202020204" pitchFamily="34" charset="0"/>
                <a:cs typeface="Arial" panose="020B0604020202020204" pitchFamily="34" charset="0"/>
              </a:rPr>
              <a:t>A value-add partner with a focus on solving our customers’ most significant and complex drug discovery and development challenges</a:t>
            </a:r>
            <a:endParaRPr lang="en-US" altLang="en-US" sz="998" b="1" i="1" dirty="0">
              <a:solidFill>
                <a:srgbClr val="FFFFFF"/>
              </a:solidFill>
              <a:latin typeface="Arial" panose="020B0604020202020204" pitchFamily="34" charset="0"/>
              <a:cs typeface="Arial" panose="020B0604020202020204" pitchFamily="34" charset="0"/>
            </a:endParaRPr>
          </a:p>
        </p:txBody>
      </p:sp>
      <p:sp>
        <p:nvSpPr>
          <p:cNvPr id="16" name="Rectangle 15"/>
          <p:cNvSpPr/>
          <p:nvPr/>
        </p:nvSpPr>
        <p:spPr bwMode="auto">
          <a:xfrm>
            <a:off x="1562473" y="2105672"/>
            <a:ext cx="2246404" cy="305142"/>
          </a:xfrm>
          <a:prstGeom prst="rect">
            <a:avLst/>
          </a:prstGeom>
          <a:solidFill>
            <a:srgbClr val="1C3D6E"/>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r>
              <a:rPr lang="en-US" sz="998" b="1" dirty="0">
                <a:solidFill>
                  <a:srgbClr val="FFFFFF"/>
                </a:solidFill>
                <a:latin typeface="Arial" panose="020B0604020202020204" pitchFamily="34" charset="0"/>
                <a:cs typeface="Arial" panose="020B0604020202020204" pitchFamily="34" charset="0"/>
              </a:rPr>
              <a:t>Focusing on Technical Excellence</a:t>
            </a:r>
          </a:p>
        </p:txBody>
      </p:sp>
      <p:sp>
        <p:nvSpPr>
          <p:cNvPr id="33" name="Rectangle 32"/>
          <p:cNvSpPr/>
          <p:nvPr/>
        </p:nvSpPr>
        <p:spPr bwMode="auto">
          <a:xfrm>
            <a:off x="3834366" y="2105672"/>
            <a:ext cx="2246404" cy="305142"/>
          </a:xfrm>
          <a:prstGeom prst="rect">
            <a:avLst/>
          </a:prstGeom>
          <a:solidFill>
            <a:srgbClr val="A5C4D9"/>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r>
              <a:rPr lang="en-US" sz="998" b="1" dirty="0">
                <a:solidFill>
                  <a:srgbClr val="FFFFFF"/>
                </a:solidFill>
                <a:latin typeface="Arial" panose="020B0604020202020204" pitchFamily="34" charset="0"/>
                <a:cs typeface="Arial" panose="020B0604020202020204" pitchFamily="34" charset="0"/>
              </a:rPr>
              <a:t>Deep Pool of Talented &amp; Highly Qualified Scientists</a:t>
            </a:r>
          </a:p>
        </p:txBody>
      </p:sp>
      <p:sp>
        <p:nvSpPr>
          <p:cNvPr id="34" name="Rectangle 33"/>
          <p:cNvSpPr/>
          <p:nvPr/>
        </p:nvSpPr>
        <p:spPr bwMode="auto">
          <a:xfrm>
            <a:off x="6106258" y="2105672"/>
            <a:ext cx="2246404" cy="305142"/>
          </a:xfrm>
          <a:prstGeom prst="rect">
            <a:avLst/>
          </a:prstGeom>
          <a:solidFill>
            <a:srgbClr val="43BEAC"/>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r>
              <a:rPr lang="en-US" sz="998" b="1" dirty="0">
                <a:solidFill>
                  <a:srgbClr val="FFFFFF"/>
                </a:solidFill>
                <a:latin typeface="Arial" panose="020B0604020202020204" pitchFamily="34" charset="0"/>
                <a:ea typeface="STKaiti" panose="02010600040101010101" pitchFamily="2" charset="-122"/>
                <a:cs typeface="Arial" panose="020B0604020202020204" pitchFamily="34" charset="0"/>
              </a:rPr>
              <a:t>Recognition from Regulatory Authorities</a:t>
            </a:r>
            <a:endParaRPr lang="en-US" sz="998" b="1" dirty="0">
              <a:solidFill>
                <a:srgbClr val="FFFFFF"/>
              </a:solidFill>
              <a:latin typeface="Arial" panose="020B0604020202020204" pitchFamily="34" charset="0"/>
              <a:cs typeface="Arial" panose="020B0604020202020204" pitchFamily="34" charset="0"/>
            </a:endParaRPr>
          </a:p>
        </p:txBody>
      </p:sp>
      <p:sp>
        <p:nvSpPr>
          <p:cNvPr id="35" name="Rectangle 34"/>
          <p:cNvSpPr/>
          <p:nvPr/>
        </p:nvSpPr>
        <p:spPr bwMode="auto">
          <a:xfrm>
            <a:off x="8378152" y="2105672"/>
            <a:ext cx="2246404" cy="305142"/>
          </a:xfrm>
          <a:prstGeom prst="rect">
            <a:avLst/>
          </a:prstGeom>
          <a:solidFill>
            <a:srgbClr val="00B0F0"/>
          </a:solid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a:r>
              <a:rPr lang="en-US" sz="998" b="1" dirty="0">
                <a:solidFill>
                  <a:srgbClr val="FFFFFF"/>
                </a:solidFill>
                <a:latin typeface="Arial" panose="020B0604020202020204" pitchFamily="34" charset="0"/>
                <a:ea typeface="STKaiti" panose="02010600040101010101" pitchFamily="2" charset="-122"/>
                <a:cs typeface="Arial" panose="020B0604020202020204" pitchFamily="34" charset="0"/>
              </a:rPr>
              <a:t>World-class Facilities &amp; Equipment</a:t>
            </a:r>
            <a:endParaRPr lang="en-US" sz="998" b="1" dirty="0">
              <a:solidFill>
                <a:srgbClr val="FFFFFF"/>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0398" y="5386535"/>
            <a:ext cx="839336" cy="282678"/>
          </a:xfrm>
          <a:prstGeom prst="rect">
            <a:avLst/>
          </a:prstGeom>
        </p:spPr>
      </p:pic>
      <p:pic>
        <p:nvPicPr>
          <p:cNvPr id="38" name="Picture 37"/>
          <p:cNvPicPr>
            <a:picLocks noChangeAspect="1"/>
          </p:cNvPicPr>
          <p:nvPr/>
        </p:nvPicPr>
        <p:blipFill rotWithShape="1">
          <a:blip r:embed="rId15" cstate="print">
            <a:extLst>
              <a:ext uri="{28A0092B-C50C-407E-A947-70E740481C1C}">
                <a14:useLocalDpi xmlns:a14="http://schemas.microsoft.com/office/drawing/2010/main" val="0"/>
              </a:ext>
            </a:extLst>
          </a:blip>
          <a:srcRect t="20899" b="28865"/>
          <a:stretch/>
        </p:blipFill>
        <p:spPr>
          <a:xfrm>
            <a:off x="1764026" y="5192062"/>
            <a:ext cx="919368" cy="461858"/>
          </a:xfrm>
          <a:prstGeom prst="rect">
            <a:avLst/>
          </a:prstGeom>
        </p:spPr>
      </p:pic>
      <p:sp>
        <p:nvSpPr>
          <p:cNvPr id="42" name="Rectangle 41"/>
          <p:cNvSpPr/>
          <p:nvPr/>
        </p:nvSpPr>
        <p:spPr>
          <a:xfrm>
            <a:off x="6325758" y="5110016"/>
            <a:ext cx="1941822" cy="553037"/>
          </a:xfrm>
          <a:prstGeom prst="rect">
            <a:avLst/>
          </a:prstGeom>
        </p:spPr>
        <p:txBody>
          <a:bodyPr wrap="square">
            <a:spAutoFit/>
          </a:bodyPr>
          <a:lstStyle/>
          <a:p>
            <a:pPr algn="ctr"/>
            <a:r>
              <a:rPr lang="en-US" sz="998" b="1" i="1" dirty="0">
                <a:latin typeface="Arial" panose="020B0604020202020204" pitchFamily="34" charset="0"/>
                <a:cs typeface="Arial" panose="020B0604020202020204" pitchFamily="34" charset="0"/>
              </a:rPr>
              <a:t>Ranked as one of the Top Ten CROs by the Journal of Medical Field (2012)</a:t>
            </a:r>
          </a:p>
        </p:txBody>
      </p:sp>
    </p:spTree>
    <p:custDataLst>
      <p:tags r:id="rId1"/>
    </p:custDataLst>
    <p:extLst>
      <p:ext uri="{BB962C8B-B14F-4D97-AF65-F5344CB8AC3E}">
        <p14:creationId xmlns:p14="http://schemas.microsoft.com/office/powerpoint/2010/main" val="170333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0564" y="2059638"/>
            <a:ext cx="2366061" cy="1577374"/>
          </a:xfrm>
          <a:prstGeom prst="rect">
            <a:avLst/>
          </a:prstGeom>
        </p:spPr>
      </p:pic>
      <p:sp>
        <p:nvSpPr>
          <p:cNvPr id="10" name="Slide Publishing Placeholder (L)" hidden="1"/>
          <p:cNvSpPr>
            <a:spLocks noGrp="1"/>
          </p:cNvSpPr>
          <p:nvPr>
            <p:ph type="title"/>
            <p:custDataLst>
              <p:tags r:id="rId2"/>
            </p:custDataLst>
          </p:nvPr>
        </p:nvSpPr>
        <p:spPr>
          <a:xfrm>
            <a:off x="1246291" y="6869786"/>
            <a:ext cx="9714330" cy="44823"/>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ea typeface="STKaiti" panose="02010600040101010101" pitchFamily="2" charset="-122"/>
              </a:rPr>
              <a:t>Effective quality systems and strong track record of regulatory inspections</a:t>
            </a:r>
          </a:p>
        </p:txBody>
      </p:sp>
      <p:sp>
        <p:nvSpPr>
          <p:cNvPr id="13" name="Topic Heading"/>
          <p:cNvSpPr txBox="1">
            <a:spLocks noChangeArrowheads="1"/>
          </p:cNvSpPr>
          <p:nvPr>
            <p:custDataLst>
              <p:tags r:id="rId3"/>
            </p:custDataLst>
          </p:nvPr>
        </p:nvSpPr>
        <p:spPr bwMode="auto">
          <a:xfrm>
            <a:off x="4782958" y="1269132"/>
            <a:ext cx="5369293" cy="269975"/>
          </a:xfrm>
          <a:prstGeom prst="rect">
            <a:avLst/>
          </a:prstGeom>
          <a:noFill/>
          <a:ln w="12700">
            <a:noFill/>
            <a:prstDash val="dash"/>
            <a:miter lim="800000"/>
            <a:headEnd/>
            <a:tailEnd/>
          </a:ln>
          <a:effectLst/>
        </p:spPr>
        <p:txBody>
          <a:bodyPr wrap="square" lIns="0" tIns="46066" rIns="0" bIns="0">
            <a:spAutoFit/>
          </a:bodyPr>
          <a:lstStyle/>
          <a:p>
            <a:pPr eaLnBrk="1" hangingPunct="1"/>
            <a:r>
              <a:rPr lang="en-US" sz="1452" b="1" dirty="0">
                <a:latin typeface="Arial" panose="020B0604020202020204" pitchFamily="34" charset="0"/>
                <a:ea typeface="STKaiti" panose="02010600040101010101" pitchFamily="2" charset="-122"/>
                <a:cs typeface="Arial" panose="020B0604020202020204" pitchFamily="34" charset="0"/>
              </a:rPr>
              <a:t>… Backed by an Effective Quality System</a:t>
            </a:r>
          </a:p>
        </p:txBody>
      </p:sp>
      <p:sp>
        <p:nvSpPr>
          <p:cNvPr id="15" name="Topic Heading"/>
          <p:cNvSpPr txBox="1">
            <a:spLocks noChangeArrowheads="1"/>
          </p:cNvSpPr>
          <p:nvPr>
            <p:custDataLst>
              <p:tags r:id="rId4"/>
            </p:custDataLst>
          </p:nvPr>
        </p:nvSpPr>
        <p:spPr bwMode="auto">
          <a:xfrm>
            <a:off x="1732478" y="1269132"/>
            <a:ext cx="2746597" cy="716892"/>
          </a:xfrm>
          <a:prstGeom prst="rect">
            <a:avLst/>
          </a:prstGeom>
          <a:noFill/>
          <a:ln w="12700">
            <a:noFill/>
            <a:prstDash val="dash"/>
            <a:miter lim="800000"/>
            <a:headEnd/>
            <a:tailEnd/>
          </a:ln>
          <a:effectLst/>
        </p:spPr>
        <p:txBody>
          <a:bodyPr wrap="square" lIns="0" tIns="46066" rIns="0" bIns="0">
            <a:spAutoFit/>
          </a:bodyPr>
          <a:lstStyle/>
          <a:p>
            <a:pPr eaLnBrk="1" hangingPunct="1"/>
            <a:r>
              <a:rPr lang="en-US" sz="1452" b="1" dirty="0">
                <a:latin typeface="Arial" panose="020B0604020202020204" pitchFamily="34" charset="0"/>
                <a:ea typeface="STKaiti" panose="02010600040101010101" pitchFamily="2" charset="-122"/>
                <a:cs typeface="Arial" panose="020B0604020202020204" pitchFamily="34" charset="0"/>
              </a:rPr>
              <a:t>Strong Track Record of Successful Regulatory Inspections …</a:t>
            </a:r>
          </a:p>
        </p:txBody>
      </p:sp>
      <p:sp>
        <p:nvSpPr>
          <p:cNvPr id="36" name="Topic Heading"/>
          <p:cNvSpPr txBox="1">
            <a:spLocks noChangeArrowheads="1"/>
          </p:cNvSpPr>
          <p:nvPr>
            <p:custDataLst>
              <p:tags r:id="rId5"/>
            </p:custDataLst>
          </p:nvPr>
        </p:nvSpPr>
        <p:spPr bwMode="auto">
          <a:xfrm>
            <a:off x="4842590" y="3846358"/>
            <a:ext cx="2437483" cy="2581184"/>
          </a:xfrm>
          <a:prstGeom prst="rect">
            <a:avLst/>
          </a:prstGeom>
          <a:noFill/>
          <a:ln w="12700">
            <a:noFill/>
            <a:prstDash val="dash"/>
            <a:miter lim="800000"/>
            <a:headEnd/>
            <a:tailEnd/>
          </a:ln>
          <a:effectLst/>
        </p:spPr>
        <p:txBody>
          <a:bodyPr wrap="square" lIns="0" tIns="46066" rIns="0" bIns="0">
            <a:spAutoFit/>
          </a:bodyPr>
          <a:lstStyle/>
          <a:p>
            <a:pPr marL="155539" indent="-155539">
              <a:spcBef>
                <a:spcPts val="544"/>
              </a:spcBef>
              <a:spcAft>
                <a:spcPts val="544"/>
              </a:spcAft>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In-house quality control and quality assurance programs to ensure consistently meeting the high industry standards and regulatory requirements</a:t>
            </a:r>
          </a:p>
          <a:p>
            <a:pPr marL="311079" lvl="1" indent="-155539">
              <a:spcBef>
                <a:spcPts val="544"/>
              </a:spcBef>
              <a:spcAft>
                <a:spcPts val="544"/>
              </a:spcAft>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Quality control team overseeing various business teams</a:t>
            </a:r>
          </a:p>
          <a:p>
            <a:pPr marL="311079" lvl="1" indent="-155539">
              <a:spcBef>
                <a:spcPts val="544"/>
              </a:spcBef>
              <a:spcAft>
                <a:spcPts val="544"/>
              </a:spcAft>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Independent quality assurance team supervising the implementation of our quality strategies in relation to consumables, deliverables and equipment</a:t>
            </a:r>
          </a:p>
          <a:p>
            <a:pPr marL="155539" indent="-155539">
              <a:spcBef>
                <a:spcPts val="544"/>
              </a:spcBef>
              <a:spcAft>
                <a:spcPts val="544"/>
              </a:spcAft>
              <a:buFont typeface="Wingdings" panose="05000000000000000000" pitchFamily="2" charset="2"/>
              <a:buChar char="§"/>
            </a:pPr>
            <a:endParaRPr lang="en-US" sz="998" b="1" dirty="0">
              <a:latin typeface="Arial" panose="020B0604020202020204" pitchFamily="34" charset="0"/>
              <a:ea typeface="STKaiti" panose="02010600040101010101" pitchFamily="2" charset="-122"/>
              <a:cs typeface="Arial" panose="020B0604020202020204" pitchFamily="34" charset="0"/>
            </a:endParaRPr>
          </a:p>
        </p:txBody>
      </p:sp>
      <p:sp>
        <p:nvSpPr>
          <p:cNvPr id="37" name="Topic Heading"/>
          <p:cNvSpPr txBox="1">
            <a:spLocks noChangeArrowheads="1"/>
          </p:cNvSpPr>
          <p:nvPr>
            <p:custDataLst>
              <p:tags r:id="rId6"/>
            </p:custDataLst>
          </p:nvPr>
        </p:nvSpPr>
        <p:spPr bwMode="auto">
          <a:xfrm>
            <a:off x="7817635" y="3846358"/>
            <a:ext cx="2458469" cy="1992241"/>
          </a:xfrm>
          <a:prstGeom prst="rect">
            <a:avLst/>
          </a:prstGeom>
          <a:noFill/>
          <a:ln w="12700">
            <a:noFill/>
            <a:prstDash val="dash"/>
            <a:miter lim="800000"/>
            <a:headEnd/>
            <a:tailEnd/>
          </a:ln>
          <a:effectLst/>
        </p:spPr>
        <p:txBody>
          <a:bodyPr wrap="square" lIns="0" tIns="46066" rIns="0" bIns="0">
            <a:spAutoFit/>
          </a:bodyPr>
          <a:lstStyle/>
          <a:p>
            <a:pPr marL="155539" indent="-155539">
              <a:spcBef>
                <a:spcPts val="544"/>
              </a:spcBef>
              <a:spcAft>
                <a:spcPts val="544"/>
              </a:spcAft>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“Two Countries, One System” approach supports our effective quality system</a:t>
            </a:r>
          </a:p>
          <a:p>
            <a:pPr marL="311079" lvl="1" indent="-155539">
              <a:spcBef>
                <a:spcPts val="544"/>
              </a:spcBef>
              <a:spcAft>
                <a:spcPts val="544"/>
              </a:spcAft>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Assures our customers the same quality standards, operating procedures, setup and systems in China as in the U.S.</a:t>
            </a:r>
          </a:p>
          <a:p>
            <a:pPr marL="311079" lvl="1" indent="-155539">
              <a:spcBef>
                <a:spcPts val="544"/>
              </a:spcBef>
              <a:spcAft>
                <a:spcPts val="544"/>
              </a:spcAft>
              <a:buFont typeface="Wingdings" panose="05000000000000000000" pitchFamily="2" charset="2"/>
              <a:buChar char="§"/>
            </a:pPr>
            <a:r>
              <a:rPr lang="en-US" sz="998" b="1" dirty="0">
                <a:latin typeface="Arial" panose="020B0604020202020204" pitchFamily="34" charset="0"/>
                <a:ea typeface="STKaiti" panose="02010600040101010101" pitchFamily="2" charset="-122"/>
                <a:cs typeface="Arial" panose="020B0604020202020204" pitchFamily="34" charset="0"/>
              </a:rPr>
              <a:t>China business received ISO 9001 Quality Management System Certification from the Beijing ZhongDaHuaYuan in 2016</a:t>
            </a:r>
          </a:p>
        </p:txBody>
      </p:sp>
      <p:sp>
        <p:nvSpPr>
          <p:cNvPr id="38" name="Topic Heading"/>
          <p:cNvSpPr txBox="1">
            <a:spLocks noChangeArrowheads="1"/>
          </p:cNvSpPr>
          <p:nvPr>
            <p:custDataLst>
              <p:tags r:id="rId7"/>
            </p:custDataLst>
          </p:nvPr>
        </p:nvSpPr>
        <p:spPr bwMode="auto">
          <a:xfrm>
            <a:off x="1730182" y="3846358"/>
            <a:ext cx="2574845" cy="1838673"/>
          </a:xfrm>
          <a:prstGeom prst="rect">
            <a:avLst/>
          </a:prstGeom>
          <a:noFill/>
          <a:ln w="12700">
            <a:noFill/>
            <a:prstDash val="dash"/>
            <a:miter lim="800000"/>
            <a:headEnd/>
            <a:tailEnd/>
          </a:ln>
          <a:effectLst/>
        </p:spPr>
        <p:txBody>
          <a:bodyPr wrap="square" lIns="0" tIns="46066" rIns="0" bIns="0">
            <a:spAutoFit/>
          </a:bodyPr>
          <a:lstStyle/>
          <a:p>
            <a:pPr marL="156980" indent="-156980">
              <a:spcBef>
                <a:spcPts val="544"/>
              </a:spcBef>
              <a:spcAft>
                <a:spcPts val="544"/>
              </a:spcAft>
              <a:buFont typeface="Wingdings" panose="05000000000000000000" pitchFamily="2" charset="2"/>
              <a:buChar char="§"/>
            </a:pPr>
            <a:r>
              <a:rPr lang="en-US" sz="998" b="1" dirty="0">
                <a:latin typeface="Arial" panose="020B0604020202020204" pitchFamily="34" charset="0"/>
                <a:cs typeface="Arial" panose="020B0604020202020204" pitchFamily="34" charset="0"/>
              </a:rPr>
              <a:t>Our facilities have s</a:t>
            </a:r>
            <a:r>
              <a:rPr lang="en-US" altLang="zh-CN" sz="998" b="1" dirty="0">
                <a:latin typeface="Arial" panose="020B0604020202020204" pitchFamily="34" charset="0"/>
                <a:ea typeface="微软雅黑" panose="020B0503020204020204" pitchFamily="34" charset="-122"/>
                <a:cs typeface="Arial" panose="020B0604020202020204" pitchFamily="34" charset="0"/>
              </a:rPr>
              <a:t>uccessfully undergone inspections by the US FDA, the China FDA and Health Canada on numerous occasions</a:t>
            </a:r>
          </a:p>
          <a:p>
            <a:pPr marL="156980" indent="-156980">
              <a:spcBef>
                <a:spcPts val="544"/>
              </a:spcBef>
              <a:spcAft>
                <a:spcPts val="544"/>
              </a:spcAft>
              <a:buFont typeface="Wingdings" panose="05000000000000000000" pitchFamily="2" charset="2"/>
              <a:buChar char="§"/>
            </a:pPr>
            <a:r>
              <a:rPr lang="en-US" altLang="zh-CN" sz="998" b="1" dirty="0">
                <a:latin typeface="Arial" panose="020B0604020202020204" pitchFamily="34" charset="0"/>
                <a:ea typeface="微软雅黑" panose="020B0503020204020204" pitchFamily="34" charset="-122"/>
                <a:cs typeface="Arial" panose="020B0604020202020204" pitchFamily="34" charset="0"/>
              </a:rPr>
              <a:t>Have also been inspected by the US EPA, the US Drug Enforcement Agency (“DEA”), the World Health Organization (“WHO”) and the US Nuclear Regulatory Commission (“NRC”)</a:t>
            </a:r>
          </a:p>
          <a:p>
            <a:pPr marL="571752" lvl="1" indent="-156980">
              <a:spcBef>
                <a:spcPts val="544"/>
              </a:spcBef>
              <a:spcAft>
                <a:spcPts val="544"/>
              </a:spcAft>
              <a:buFont typeface="Wingdings" panose="05000000000000000000" pitchFamily="2" charset="2"/>
              <a:buChar char="§"/>
            </a:pPr>
            <a:endParaRPr lang="en-US" sz="998" b="1" dirty="0">
              <a:latin typeface="Arial" panose="020B0604020202020204" pitchFamily="34" charset="0"/>
              <a:ea typeface="STKaiti" panose="02010600040101010101" pitchFamily="2" charset="-122"/>
              <a:cs typeface="Arial" panose="020B0604020202020204" pitchFamily="34" charset="0"/>
            </a:endParaRPr>
          </a:p>
        </p:txBody>
      </p:sp>
      <p:sp>
        <p:nvSpPr>
          <p:cNvPr id="58" name="Main Heading"/>
          <p:cNvSpPr>
            <a:spLocks noChangeArrowheads="1"/>
          </p:cNvSpPr>
          <p:nvPr>
            <p:custDataLst>
              <p:tags r:id="rId8"/>
            </p:custDataLst>
          </p:nvPr>
        </p:nvSpPr>
        <p:spPr bwMode="gray">
          <a:xfrm>
            <a:off x="169725" y="120912"/>
            <a:ext cx="8270604" cy="532402"/>
          </a:xfrm>
          <a:prstGeom prst="rect">
            <a:avLst/>
          </a:prstGeom>
          <a:noFill/>
          <a:ln w="12700">
            <a:noFill/>
            <a:prstDash val="dash"/>
            <a:miter lim="800000"/>
            <a:headEnd/>
            <a:tailEnd/>
          </a:ln>
          <a:effectLst/>
        </p:spPr>
        <p:txBody>
          <a:bodyPr lIns="0" tIns="0" rIns="0" bIns="0"/>
          <a:lstStyle/>
          <a:p>
            <a:pPr marL="311079">
              <a:lnSpc>
                <a:spcPts val="1904"/>
              </a:lnSpc>
            </a:pPr>
            <a:r>
              <a:rPr lang="en-US" sz="2540" b="1" dirty="0">
                <a:solidFill>
                  <a:schemeClr val="bg1"/>
                </a:solidFill>
                <a:latin typeface="Arial" panose="020B0604020202020204" pitchFamily="34" charset="0"/>
                <a:ea typeface="STKaiti" panose="02010600040101010101" pitchFamily="2" charset="-122"/>
                <a:cs typeface="Arial" panose="020B0604020202020204" pitchFamily="34" charset="0"/>
              </a:rPr>
              <a:t>Effective Quality Systems and Strong Track Record of Regulatory Inspections</a:t>
            </a:r>
          </a:p>
        </p:txBody>
      </p:sp>
      <p:sp>
        <p:nvSpPr>
          <p:cNvPr id="59" name="Oval 58"/>
          <p:cNvSpPr/>
          <p:nvPr>
            <p:custDataLst>
              <p:tags r:id="rId9"/>
            </p:custDataLst>
          </p:nvPr>
        </p:nvSpPr>
        <p:spPr bwMode="auto">
          <a:xfrm>
            <a:off x="130667" y="221498"/>
            <a:ext cx="331230" cy="331230"/>
          </a:xfrm>
          <a:prstGeom prst="ellipse">
            <a:avLst/>
          </a:prstGeom>
          <a:solidFill>
            <a:srgbClr val="1C3D6E"/>
          </a:soli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1452" b="1" dirty="0">
                <a:solidFill>
                  <a:schemeClr val="bg1"/>
                </a:solidFill>
                <a:latin typeface="Arial" panose="020B0604020202020204" pitchFamily="34" charset="0"/>
                <a:cs typeface="Arial" panose="020B0604020202020204" pitchFamily="34" charset="0"/>
              </a:rPr>
              <a:t>3</a:t>
            </a:r>
          </a:p>
        </p:txBody>
      </p:sp>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1164" y="2062787"/>
            <a:ext cx="2273460" cy="1571074"/>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6284" y="2059637"/>
            <a:ext cx="2079188" cy="1593050"/>
          </a:xfrm>
          <a:prstGeom prst="rect">
            <a:avLst/>
          </a:prstGeom>
        </p:spPr>
      </p:pic>
    </p:spTree>
    <p:custDataLst>
      <p:tags r:id="rId1"/>
    </p:custDataLst>
    <p:extLst>
      <p:ext uri="{BB962C8B-B14F-4D97-AF65-F5344CB8AC3E}">
        <p14:creationId xmlns:p14="http://schemas.microsoft.com/office/powerpoint/2010/main" val="3209510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57"/>
          <p:cNvGraphicFramePr>
            <a:graphicFrameLocks/>
          </p:cNvGraphicFramePr>
          <p:nvPr>
            <p:custDataLst>
              <p:tags r:id="rId2"/>
            </p:custDataLst>
            <p:extLst>
              <p:ext uri="{D42A27DB-BD31-4B8C-83A1-F6EECF244321}">
                <p14:modId xmlns:p14="http://schemas.microsoft.com/office/powerpoint/2010/main" val="624708163"/>
              </p:ext>
            </p:extLst>
          </p:nvPr>
        </p:nvGraphicFramePr>
        <p:xfrm>
          <a:off x="2947446" y="1835910"/>
          <a:ext cx="4222293" cy="191894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50" name="Object 57"/>
          <p:cNvGraphicFramePr>
            <a:graphicFrameLocks/>
          </p:cNvGraphicFramePr>
          <p:nvPr>
            <p:custDataLst>
              <p:tags r:id="rId3"/>
            </p:custDataLst>
            <p:extLst>
              <p:ext uri="{D42A27DB-BD31-4B8C-83A1-F6EECF244321}">
                <p14:modId xmlns:p14="http://schemas.microsoft.com/office/powerpoint/2010/main" val="1855058891"/>
              </p:ext>
            </p:extLst>
          </p:nvPr>
        </p:nvGraphicFramePr>
        <p:xfrm>
          <a:off x="615133" y="1835910"/>
          <a:ext cx="4222293" cy="1918940"/>
        </p:xfrm>
        <a:graphic>
          <a:graphicData uri="http://schemas.openxmlformats.org/drawingml/2006/chart">
            <c:chart xmlns:c="http://schemas.openxmlformats.org/drawingml/2006/chart" xmlns:r="http://schemas.openxmlformats.org/officeDocument/2006/relationships" r:id="rId31"/>
          </a:graphicData>
        </a:graphic>
      </p:graphicFrame>
      <p:sp>
        <p:nvSpPr>
          <p:cNvPr id="26" name="Slide Publishing Placeholder" hidden="1"/>
          <p:cNvSpPr>
            <a:spLocks noGrp="1"/>
          </p:cNvSpPr>
          <p:nvPr>
            <p:ph type="title"/>
            <p:custDataLst>
              <p:tags r:id="rId4"/>
            </p:custDataLst>
          </p:nvPr>
        </p:nvSpPr>
        <p:spPr>
          <a:xfrm>
            <a:off x="1246291" y="6859120"/>
            <a:ext cx="9124798" cy="44824"/>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rPr>
              <a:t>Diverse and growing customer base with increasing customer retention</a:t>
            </a:r>
          </a:p>
        </p:txBody>
      </p:sp>
      <p:sp>
        <p:nvSpPr>
          <p:cNvPr id="375853" name="Topic Heading"/>
          <p:cNvSpPr txBox="1">
            <a:spLocks noChangeArrowheads="1"/>
          </p:cNvSpPr>
          <p:nvPr>
            <p:custDataLst>
              <p:tags r:id="rId5"/>
            </p:custDataLst>
          </p:nvPr>
        </p:nvSpPr>
        <p:spPr bwMode="auto">
          <a:xfrm>
            <a:off x="1578102" y="3765414"/>
            <a:ext cx="3832412" cy="268721"/>
          </a:xfrm>
          <a:prstGeom prst="rect">
            <a:avLst/>
          </a:prstGeom>
          <a:noFill/>
          <a:ln w="12700">
            <a:noFill/>
            <a:prstDash val="dash"/>
            <a:miter lim="800000"/>
            <a:headEnd/>
            <a:tailEnd/>
          </a:ln>
          <a:effectLst/>
        </p:spPr>
        <p:txBody>
          <a:bodyPr wrap="square" lIns="0" tIns="44824" rIns="0" bIns="0">
            <a:spAutoFit/>
          </a:bodyPr>
          <a:lstStyle/>
          <a:p>
            <a:pPr eaLnBrk="1" hangingPunct="1"/>
            <a:r>
              <a:rPr lang="en-US" altLang="en-US" sz="1452" b="1" dirty="0">
                <a:latin typeface="Calibri" panose="020F0502020204030204" pitchFamily="34" charset="0"/>
                <a:ea typeface="ＭＳ Ｐゴシック"/>
                <a:cs typeface="Calibri" pitchFamily="34" charset="0"/>
              </a:rPr>
              <a:t>Solid and Expanding Customer Base</a:t>
            </a:r>
          </a:p>
        </p:txBody>
      </p:sp>
      <p:sp>
        <p:nvSpPr>
          <p:cNvPr id="375839" name="Topic Heading"/>
          <p:cNvSpPr txBox="1">
            <a:spLocks noChangeArrowheads="1"/>
          </p:cNvSpPr>
          <p:nvPr>
            <p:custDataLst>
              <p:tags r:id="rId6"/>
            </p:custDataLst>
          </p:nvPr>
        </p:nvSpPr>
        <p:spPr bwMode="auto">
          <a:xfrm>
            <a:off x="6301217" y="1265171"/>
            <a:ext cx="4323338" cy="268721"/>
          </a:xfrm>
          <a:prstGeom prst="rect">
            <a:avLst/>
          </a:prstGeom>
          <a:noFill/>
          <a:ln w="12700">
            <a:noFill/>
            <a:prstDash val="dash"/>
            <a:miter lim="800000"/>
            <a:headEnd/>
            <a:tailEnd/>
          </a:ln>
          <a:effectLst/>
        </p:spPr>
        <p:txBody>
          <a:bodyPr wrap="square" lIns="0" tIns="44824" rIns="0" bIns="0">
            <a:spAutoFit/>
          </a:bodyPr>
          <a:lstStyle/>
          <a:p>
            <a:pPr eaLnBrk="1" hangingPunct="1"/>
            <a:r>
              <a:rPr lang="en-US" altLang="en-US" sz="1452" b="1" dirty="0">
                <a:latin typeface="Calibri" panose="020F0502020204030204" pitchFamily="34" charset="0"/>
                <a:ea typeface="ＭＳ Ｐゴシック"/>
                <a:cs typeface="Calibri" pitchFamily="34" charset="0"/>
              </a:rPr>
              <a:t>Selected Key Customers</a:t>
            </a:r>
          </a:p>
        </p:txBody>
      </p:sp>
      <p:sp>
        <p:nvSpPr>
          <p:cNvPr id="375849" name="Topic Heading"/>
          <p:cNvSpPr txBox="1">
            <a:spLocks noChangeArrowheads="1"/>
          </p:cNvSpPr>
          <p:nvPr>
            <p:custDataLst>
              <p:tags r:id="rId7"/>
            </p:custDataLst>
          </p:nvPr>
        </p:nvSpPr>
        <p:spPr bwMode="auto">
          <a:xfrm>
            <a:off x="1578102" y="1265171"/>
            <a:ext cx="3832412" cy="268721"/>
          </a:xfrm>
          <a:prstGeom prst="rect">
            <a:avLst/>
          </a:prstGeom>
          <a:noFill/>
          <a:ln w="12700">
            <a:noFill/>
            <a:prstDash val="dash"/>
            <a:miter lim="800000"/>
            <a:headEnd/>
            <a:tailEnd/>
          </a:ln>
          <a:effectLst/>
        </p:spPr>
        <p:txBody>
          <a:bodyPr wrap="square" lIns="0" tIns="44824" rIns="0" bIns="0">
            <a:spAutoFit/>
          </a:bodyPr>
          <a:lstStyle/>
          <a:p>
            <a:pPr eaLnBrk="1" hangingPunct="1"/>
            <a:r>
              <a:rPr lang="en-US" altLang="en-US" sz="1452" b="1" dirty="0">
                <a:latin typeface="Calibri" panose="020F0502020204030204" pitchFamily="34" charset="0"/>
                <a:ea typeface="ＭＳ Ｐゴシック"/>
                <a:cs typeface="Calibri" pitchFamily="34" charset="0"/>
              </a:rPr>
              <a:t>Diverse Customer Base</a:t>
            </a:r>
            <a:endParaRPr lang="en-US" altLang="en-US" sz="1452" b="1" baseline="30000" dirty="0">
              <a:latin typeface="Calibri" panose="020F0502020204030204" pitchFamily="34" charset="0"/>
              <a:ea typeface="ＭＳ Ｐゴシック"/>
              <a:cs typeface="Calibri" pitchFamily="34" charset="0"/>
            </a:endParaRPr>
          </a:p>
        </p:txBody>
      </p:sp>
      <p:sp>
        <p:nvSpPr>
          <p:cNvPr id="375812" name="Sub Heading"/>
          <p:cNvSpPr>
            <a:spLocks noChangeArrowheads="1"/>
          </p:cNvSpPr>
          <p:nvPr>
            <p:custDataLst>
              <p:tags r:id="rId8"/>
            </p:custDataLst>
          </p:nvPr>
        </p:nvSpPr>
        <p:spPr bwMode="gray">
          <a:xfrm>
            <a:off x="1569807" y="656594"/>
            <a:ext cx="7625601" cy="258184"/>
          </a:xfrm>
          <a:prstGeom prst="rect">
            <a:avLst/>
          </a:prstGeom>
          <a:noFill/>
          <a:ln w="12700">
            <a:noFill/>
            <a:prstDash val="dash"/>
            <a:miter lim="800000"/>
            <a:headEnd/>
            <a:tailEnd/>
          </a:ln>
          <a:effectLst/>
        </p:spPr>
        <p:txBody>
          <a:bodyPr lIns="0" tIns="0" rIns="0" bIns="0"/>
          <a:lstStyle/>
          <a:p>
            <a:pPr eaLnBrk="1" hangingPunct="1"/>
            <a:endParaRPr lang="en-US" sz="1633" dirty="0">
              <a:latin typeface="Calibri" panose="020F0502020204030204" pitchFamily="34" charset="0"/>
              <a:ea typeface="ＭＳ Ｐゴシック"/>
              <a:cs typeface="Calibri" pitchFamily="34" charset="0"/>
            </a:endParaRPr>
          </a:p>
        </p:txBody>
      </p:sp>
      <p:sp>
        <p:nvSpPr>
          <p:cNvPr id="15" name="Main Heading"/>
          <p:cNvSpPr>
            <a:spLocks noChangeArrowheads="1"/>
          </p:cNvSpPr>
          <p:nvPr>
            <p:custDataLst>
              <p:tags r:id="rId9"/>
            </p:custDataLst>
          </p:nvPr>
        </p:nvSpPr>
        <p:spPr bwMode="gray">
          <a:xfrm>
            <a:off x="575740" y="94998"/>
            <a:ext cx="8632266" cy="506446"/>
          </a:xfrm>
          <a:prstGeom prst="rect">
            <a:avLst/>
          </a:prstGeom>
          <a:noFill/>
          <a:ln w="12700">
            <a:noFill/>
            <a:prstDash val="dash"/>
            <a:miter lim="800000"/>
            <a:headEnd/>
            <a:tailEnd/>
          </a:ln>
          <a:effectLst/>
        </p:spPr>
        <p:txBody>
          <a:bodyPr lIns="0" tIns="0" rIns="0" bIns="0"/>
          <a:lstStyle/>
          <a:p>
            <a:pPr>
              <a:lnSpc>
                <a:spcPts val="1853"/>
              </a:lnSpc>
              <a:spcBef>
                <a:spcPts val="363"/>
              </a:spcBef>
            </a:pPr>
            <a:r>
              <a:rPr lang="en-US" sz="2400" b="1" dirty="0">
                <a:solidFill>
                  <a:schemeClr val="bg1"/>
                </a:solidFill>
                <a:latin typeface="Arial" panose="020B0604020202020204" pitchFamily="34" charset="0"/>
                <a:cs typeface="Arial" panose="020B0604020202020204" pitchFamily="34" charset="0"/>
              </a:rPr>
              <a:t>Diverse and Growing Customer Base with Increasing </a:t>
            </a:r>
          </a:p>
          <a:p>
            <a:pPr>
              <a:lnSpc>
                <a:spcPts val="1853"/>
              </a:lnSpc>
              <a:spcBef>
                <a:spcPts val="363"/>
              </a:spcBef>
            </a:pPr>
            <a:r>
              <a:rPr lang="en-US" sz="2400" b="1" dirty="0">
                <a:solidFill>
                  <a:schemeClr val="bg1"/>
                </a:solidFill>
                <a:latin typeface="Arial" panose="020B0604020202020204" pitchFamily="34" charset="0"/>
                <a:cs typeface="Arial" panose="020B0604020202020204" pitchFamily="34" charset="0"/>
              </a:rPr>
              <a:t>Customer Retention</a:t>
            </a:r>
          </a:p>
        </p:txBody>
      </p:sp>
      <p:sp>
        <p:nvSpPr>
          <p:cNvPr id="38" name="TextBox 37"/>
          <p:cNvSpPr txBox="1"/>
          <p:nvPr>
            <p:custDataLst>
              <p:tags r:id="rId10"/>
            </p:custDataLst>
          </p:nvPr>
        </p:nvSpPr>
        <p:spPr>
          <a:xfrm>
            <a:off x="1913600" y="1615274"/>
            <a:ext cx="1463862" cy="231923"/>
          </a:xfrm>
          <a:prstGeom prst="rect">
            <a:avLst/>
          </a:prstGeom>
          <a:noFill/>
        </p:spPr>
        <p:txBody>
          <a:bodyPr wrap="none" rtlCol="0">
            <a:spAutoFit/>
          </a:bodyPr>
          <a:lstStyle/>
          <a:p>
            <a:pPr algn="ctr">
              <a:spcBef>
                <a:spcPts val="1415"/>
              </a:spcBef>
            </a:pPr>
            <a:r>
              <a:rPr lang="en-US" sz="907" b="1" u="sng" dirty="0"/>
              <a:t>2017 Revenue by Segment</a:t>
            </a:r>
          </a:p>
        </p:txBody>
      </p:sp>
      <p:graphicFrame>
        <p:nvGraphicFramePr>
          <p:cNvPr id="39" name="Object 73"/>
          <p:cNvGraphicFramePr>
            <a:graphicFrameLocks/>
          </p:cNvGraphicFramePr>
          <p:nvPr>
            <p:custDataLst>
              <p:tags r:id="rId11"/>
            </p:custDataLst>
            <p:extLst>
              <p:ext uri="{D42A27DB-BD31-4B8C-83A1-F6EECF244321}">
                <p14:modId xmlns:p14="http://schemas.microsoft.com/office/powerpoint/2010/main" val="217021458"/>
              </p:ext>
            </p:extLst>
          </p:nvPr>
        </p:nvGraphicFramePr>
        <p:xfrm>
          <a:off x="1651134" y="4551646"/>
          <a:ext cx="2089107" cy="1733712"/>
        </p:xfrm>
        <a:graphic>
          <a:graphicData uri="http://schemas.openxmlformats.org/drawingml/2006/chart">
            <c:chart xmlns:c="http://schemas.openxmlformats.org/drawingml/2006/chart" xmlns:r="http://schemas.openxmlformats.org/officeDocument/2006/relationships" r:id="rId32"/>
          </a:graphicData>
        </a:graphic>
      </p:graphicFrame>
      <p:sp>
        <p:nvSpPr>
          <p:cNvPr id="41" name="TextBox 40"/>
          <p:cNvSpPr txBox="1"/>
          <p:nvPr>
            <p:custDataLst>
              <p:tags r:id="rId12"/>
            </p:custDataLst>
          </p:nvPr>
        </p:nvSpPr>
        <p:spPr>
          <a:xfrm>
            <a:off x="3933831" y="1615274"/>
            <a:ext cx="2084225" cy="231923"/>
          </a:xfrm>
          <a:prstGeom prst="rect">
            <a:avLst/>
          </a:prstGeom>
          <a:noFill/>
        </p:spPr>
        <p:txBody>
          <a:bodyPr wrap="none" rtlCol="0">
            <a:spAutoFit/>
          </a:bodyPr>
          <a:lstStyle/>
          <a:p>
            <a:pPr algn="ctr">
              <a:spcBef>
                <a:spcPts val="1415"/>
              </a:spcBef>
            </a:pPr>
            <a:r>
              <a:rPr lang="en-US" sz="907" b="1" u="sng" dirty="0"/>
              <a:t>2017 Revenue by Customer Location </a:t>
            </a:r>
            <a:r>
              <a:rPr lang="en-US" sz="907" b="1" u="sng" baseline="30000" dirty="0"/>
              <a:t>(1)</a:t>
            </a:r>
            <a:r>
              <a:rPr lang="en-US" sz="907" b="1" u="sng" dirty="0"/>
              <a:t> </a:t>
            </a:r>
          </a:p>
        </p:txBody>
      </p:sp>
      <p:sp>
        <p:nvSpPr>
          <p:cNvPr id="45" name="TextBox 44"/>
          <p:cNvSpPr txBox="1"/>
          <p:nvPr>
            <p:custDataLst>
              <p:tags r:id="rId13"/>
            </p:custDataLst>
          </p:nvPr>
        </p:nvSpPr>
        <p:spPr>
          <a:xfrm>
            <a:off x="1912009" y="4145680"/>
            <a:ext cx="1247457" cy="231923"/>
          </a:xfrm>
          <a:prstGeom prst="rect">
            <a:avLst/>
          </a:prstGeom>
          <a:noFill/>
        </p:spPr>
        <p:txBody>
          <a:bodyPr wrap="none" rtlCol="0">
            <a:spAutoFit/>
          </a:bodyPr>
          <a:lstStyle/>
          <a:p>
            <a:pPr algn="ctr">
              <a:spcBef>
                <a:spcPts val="1415"/>
              </a:spcBef>
            </a:pPr>
            <a:r>
              <a:rPr lang="en-US" sz="907" b="1" u="sng" dirty="0"/>
              <a:t>Number of Customers</a:t>
            </a:r>
          </a:p>
        </p:txBody>
      </p:sp>
      <p:sp>
        <p:nvSpPr>
          <p:cNvPr id="46" name="TextBox 45"/>
          <p:cNvSpPr txBox="1"/>
          <p:nvPr>
            <p:custDataLst>
              <p:tags r:id="rId14"/>
            </p:custDataLst>
          </p:nvPr>
        </p:nvSpPr>
        <p:spPr>
          <a:xfrm>
            <a:off x="4171572" y="4145680"/>
            <a:ext cx="1702710" cy="231923"/>
          </a:xfrm>
          <a:prstGeom prst="rect">
            <a:avLst/>
          </a:prstGeom>
          <a:noFill/>
        </p:spPr>
        <p:txBody>
          <a:bodyPr wrap="none" rtlCol="0">
            <a:spAutoFit/>
          </a:bodyPr>
          <a:lstStyle/>
          <a:p>
            <a:pPr algn="ctr">
              <a:spcBef>
                <a:spcPts val="1415"/>
              </a:spcBef>
            </a:pPr>
            <a:r>
              <a:rPr lang="en-US" sz="907" b="1" u="sng" dirty="0"/>
              <a:t>Revenue from Top 5 Customers</a:t>
            </a:r>
          </a:p>
        </p:txBody>
      </p:sp>
      <p:graphicFrame>
        <p:nvGraphicFramePr>
          <p:cNvPr id="47" name="Object 73"/>
          <p:cNvGraphicFramePr>
            <a:graphicFrameLocks/>
          </p:cNvGraphicFramePr>
          <p:nvPr>
            <p:custDataLst>
              <p:tags r:id="rId15"/>
            </p:custDataLst>
            <p:extLst>
              <p:ext uri="{D42A27DB-BD31-4B8C-83A1-F6EECF244321}">
                <p14:modId xmlns:p14="http://schemas.microsoft.com/office/powerpoint/2010/main" val="3240424008"/>
              </p:ext>
            </p:extLst>
          </p:nvPr>
        </p:nvGraphicFramePr>
        <p:xfrm>
          <a:off x="4117588" y="4551646"/>
          <a:ext cx="2089107" cy="1733712"/>
        </p:xfrm>
        <a:graphic>
          <a:graphicData uri="http://schemas.openxmlformats.org/drawingml/2006/chart">
            <c:chart xmlns:c="http://schemas.openxmlformats.org/drawingml/2006/chart" xmlns:r="http://schemas.openxmlformats.org/officeDocument/2006/relationships" r:id="rId33"/>
          </a:graphicData>
        </a:graphic>
      </p:graphicFrame>
      <p:sp>
        <p:nvSpPr>
          <p:cNvPr id="48" name="TextBox 47"/>
          <p:cNvSpPr txBox="1"/>
          <p:nvPr>
            <p:custDataLst>
              <p:tags r:id="rId16"/>
            </p:custDataLst>
          </p:nvPr>
        </p:nvSpPr>
        <p:spPr>
          <a:xfrm>
            <a:off x="4121444" y="4374226"/>
            <a:ext cx="785793" cy="217880"/>
          </a:xfrm>
          <a:prstGeom prst="rect">
            <a:avLst/>
          </a:prstGeom>
          <a:noFill/>
        </p:spPr>
        <p:txBody>
          <a:bodyPr wrap="none" rtlCol="0">
            <a:spAutoFit/>
          </a:bodyPr>
          <a:lstStyle/>
          <a:p>
            <a:pPr algn="ctr">
              <a:spcBef>
                <a:spcPts val="1415"/>
              </a:spcBef>
            </a:pPr>
            <a:r>
              <a:rPr lang="en-US" sz="816" b="1" dirty="0"/>
              <a:t>(US$ millions)</a:t>
            </a:r>
          </a:p>
        </p:txBody>
      </p:sp>
      <p:sp>
        <p:nvSpPr>
          <p:cNvPr id="2" name="Rectangle 1"/>
          <p:cNvSpPr/>
          <p:nvPr>
            <p:custDataLst>
              <p:tags r:id="rId17"/>
            </p:custDataLst>
          </p:nvPr>
        </p:nvSpPr>
        <p:spPr bwMode="auto">
          <a:xfrm>
            <a:off x="2824140" y="2646939"/>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35.5</a:t>
            </a:r>
          </a:p>
        </p:txBody>
      </p:sp>
      <p:sp>
        <p:nvSpPr>
          <p:cNvPr id="23" name="Rectangle 22"/>
          <p:cNvSpPr/>
          <p:nvPr>
            <p:custDataLst>
              <p:tags r:id="rId18"/>
            </p:custDataLst>
          </p:nvPr>
        </p:nvSpPr>
        <p:spPr bwMode="auto">
          <a:xfrm>
            <a:off x="2229280" y="2514202"/>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8.4</a:t>
            </a:r>
          </a:p>
        </p:txBody>
      </p:sp>
      <p:sp>
        <p:nvSpPr>
          <p:cNvPr id="24" name="Rectangle 23"/>
          <p:cNvSpPr/>
          <p:nvPr>
            <p:custDataLst>
              <p:tags r:id="rId19"/>
            </p:custDataLst>
          </p:nvPr>
        </p:nvSpPr>
        <p:spPr bwMode="auto">
          <a:xfrm>
            <a:off x="2415697" y="2316061"/>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9.6</a:t>
            </a:r>
          </a:p>
        </p:txBody>
      </p:sp>
      <p:sp>
        <p:nvSpPr>
          <p:cNvPr id="25" name="Rectangle 24"/>
          <p:cNvSpPr/>
          <p:nvPr>
            <p:custDataLst>
              <p:tags r:id="rId20"/>
            </p:custDataLst>
          </p:nvPr>
        </p:nvSpPr>
        <p:spPr bwMode="auto">
          <a:xfrm>
            <a:off x="2415697" y="2840147"/>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16.7</a:t>
            </a:r>
          </a:p>
        </p:txBody>
      </p:sp>
      <p:sp>
        <p:nvSpPr>
          <p:cNvPr id="27" name="Rectangle 26"/>
          <p:cNvSpPr/>
          <p:nvPr>
            <p:custDataLst>
              <p:tags r:id="rId21"/>
            </p:custDataLst>
          </p:nvPr>
        </p:nvSpPr>
        <p:spPr bwMode="auto">
          <a:xfrm>
            <a:off x="4557942" y="2604724"/>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22.6</a:t>
            </a:r>
          </a:p>
        </p:txBody>
      </p:sp>
      <p:sp>
        <p:nvSpPr>
          <p:cNvPr id="28" name="Rectangle 27"/>
          <p:cNvSpPr/>
          <p:nvPr>
            <p:custDataLst>
              <p:tags r:id="rId22"/>
            </p:custDataLst>
          </p:nvPr>
        </p:nvSpPr>
        <p:spPr bwMode="auto">
          <a:xfrm>
            <a:off x="5207941" y="2751496"/>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43.6</a:t>
            </a:r>
          </a:p>
        </p:txBody>
      </p:sp>
      <p:sp>
        <p:nvSpPr>
          <p:cNvPr id="29" name="Rectangle 28"/>
          <p:cNvSpPr/>
          <p:nvPr>
            <p:custDataLst>
              <p:tags r:id="rId23"/>
            </p:custDataLst>
          </p:nvPr>
        </p:nvSpPr>
        <p:spPr bwMode="auto">
          <a:xfrm>
            <a:off x="4857300" y="2248921"/>
            <a:ext cx="414190" cy="281178"/>
          </a:xfrm>
          <a:prstGeom prst="rect">
            <a:avLst/>
          </a:prstGeom>
          <a:noFill/>
          <a:ln w="9525" cap="flat" cmpd="sng" algn="ctr">
            <a:no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816" dirty="0">
                <a:latin typeface="Calibri" pitchFamily="34" charset="0"/>
                <a:cs typeface="Calibri" pitchFamily="34" charset="0"/>
              </a:rPr>
              <a:t>4.1</a:t>
            </a:r>
          </a:p>
        </p:txBody>
      </p:sp>
      <p:sp>
        <p:nvSpPr>
          <p:cNvPr id="30" name="Footnote"/>
          <p:cNvSpPr txBox="1">
            <a:spLocks noChangeArrowheads="1"/>
          </p:cNvSpPr>
          <p:nvPr>
            <p:custDataLst>
              <p:tags r:id="rId24"/>
            </p:custDataLst>
          </p:nvPr>
        </p:nvSpPr>
        <p:spPr bwMode="auto">
          <a:xfrm>
            <a:off x="1755840" y="6300917"/>
            <a:ext cx="7459695" cy="390876"/>
          </a:xfrm>
          <a:prstGeom prst="rect">
            <a:avLst/>
          </a:prstGeom>
          <a:noFill/>
          <a:ln w="28575">
            <a:noFill/>
            <a:miter lim="800000"/>
            <a:headEnd/>
            <a:tailEnd/>
          </a:ln>
          <a:effectLst/>
        </p:spPr>
        <p:txBody>
          <a:bodyPr lIns="0" tIns="0" rIns="0" bIns="0" anchor="b">
            <a:spAutoFit/>
          </a:bodyPr>
          <a:lstStyle/>
          <a:p>
            <a:pPr marL="207386" indent="-207386"/>
            <a:r>
              <a:rPr lang="en-US" sz="635" i="1" dirty="0">
                <a:latin typeface="Calibri" pitchFamily="34" charset="0"/>
                <a:cs typeface="Calibri" pitchFamily="34" charset="0"/>
              </a:rPr>
              <a:t>____________________</a:t>
            </a:r>
          </a:p>
          <a:p>
            <a:r>
              <a:rPr lang="en-US" sz="635" i="1" dirty="0">
                <a:latin typeface="Calibri" pitchFamily="34" charset="0"/>
                <a:cs typeface="Calibri" pitchFamily="34" charset="0"/>
              </a:rPr>
              <a:t>Notes:</a:t>
            </a:r>
          </a:p>
          <a:p>
            <a:pPr marL="207386" indent="-207386">
              <a:buAutoNum type="arabicParenBoth"/>
            </a:pPr>
            <a:r>
              <a:rPr lang="en-US" sz="635" i="1" dirty="0">
                <a:latin typeface="Calibri" pitchFamily="34" charset="0"/>
                <a:cs typeface="Calibri" pitchFamily="34" charset="0"/>
              </a:rPr>
              <a:t>Revenue by the customers’ respective country / region of operation</a:t>
            </a:r>
          </a:p>
          <a:p>
            <a:pPr marL="207386" indent="-207386">
              <a:buFontTx/>
              <a:buAutoNum type="arabicParenBoth"/>
            </a:pPr>
            <a:r>
              <a:rPr lang="en-US" sz="635" i="1" dirty="0"/>
              <a:t>As at March 31, 2018</a:t>
            </a:r>
          </a:p>
        </p:txBody>
      </p:sp>
      <p:pic>
        <p:nvPicPr>
          <p:cNvPr id="9" name="Picture 8"/>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854841" y="2700303"/>
            <a:ext cx="1290025" cy="434465"/>
          </a:xfrm>
          <a:prstGeom prst="rect">
            <a:avLst/>
          </a:prstGeom>
        </p:spPr>
      </p:pic>
      <p:pic>
        <p:nvPicPr>
          <p:cNvPr id="10" name="Picture 9"/>
          <p:cNvPicPr>
            <a:picLocks noChangeAspect="1"/>
          </p:cNvPicPr>
          <p:nvPr/>
        </p:nvPicPr>
        <p:blipFill rotWithShape="1">
          <a:blip r:embed="rId35">
            <a:extLst>
              <a:ext uri="{28A0092B-C50C-407E-A947-70E740481C1C}">
                <a14:useLocalDpi xmlns:a14="http://schemas.microsoft.com/office/drawing/2010/main" val="0"/>
              </a:ext>
            </a:extLst>
          </a:blip>
          <a:srcRect t="29482" b="28948"/>
          <a:stretch/>
        </p:blipFill>
        <p:spPr>
          <a:xfrm>
            <a:off x="6628321" y="3460561"/>
            <a:ext cx="1743066" cy="724583"/>
          </a:xfrm>
          <a:prstGeom prst="rect">
            <a:avLst/>
          </a:prstGeom>
        </p:spPr>
      </p:pic>
      <p:pic>
        <p:nvPicPr>
          <p:cNvPr id="11" name="Picture 10"/>
          <p:cNvPicPr>
            <a:picLocks noChangeAspect="1"/>
          </p:cNvPicPr>
          <p:nvPr/>
        </p:nvPicPr>
        <p:blipFill rotWithShape="1">
          <a:blip r:embed="rId36">
            <a:extLst>
              <a:ext uri="{28A0092B-C50C-407E-A947-70E740481C1C}">
                <a14:useLocalDpi xmlns:a14="http://schemas.microsoft.com/office/drawing/2010/main" val="0"/>
              </a:ext>
            </a:extLst>
          </a:blip>
          <a:srcRect t="20899" b="28865"/>
          <a:stretch/>
        </p:blipFill>
        <p:spPr>
          <a:xfrm>
            <a:off x="6793338" y="1717723"/>
            <a:ext cx="1413032" cy="709858"/>
          </a:xfrm>
          <a:prstGeom prst="rect">
            <a:avLst/>
          </a:prstGeom>
        </p:spPr>
      </p:pic>
      <p:pic>
        <p:nvPicPr>
          <p:cNvPr id="13" name="Picture 12"/>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952365" y="1880585"/>
            <a:ext cx="1345086" cy="338386"/>
          </a:xfrm>
          <a:prstGeom prst="rect">
            <a:avLst/>
          </a:prstGeom>
        </p:spPr>
      </p:pic>
      <p:pic>
        <p:nvPicPr>
          <p:cNvPr id="14" name="Picture 1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348140" y="2571633"/>
            <a:ext cx="553538" cy="735213"/>
          </a:xfrm>
          <a:prstGeom prst="rect">
            <a:avLst/>
          </a:prstGeom>
        </p:spPr>
      </p:pic>
      <p:sp>
        <p:nvSpPr>
          <p:cNvPr id="32" name="Freeform 31"/>
          <p:cNvSpPr/>
          <p:nvPr/>
        </p:nvSpPr>
        <p:spPr bwMode="gray">
          <a:xfrm>
            <a:off x="2304142" y="4571476"/>
            <a:ext cx="720651" cy="545184"/>
          </a:xfrm>
          <a:custGeom>
            <a:avLst/>
            <a:gdLst>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74975"/>
              <a:gd name="connsiteY0" fmla="*/ 5695950 h 5695950"/>
              <a:gd name="connsiteX1" fmla="*/ 2466975 w 2974975"/>
              <a:gd name="connsiteY1" fmla="*/ 447675 h 5695950"/>
              <a:gd name="connsiteX2" fmla="*/ 2314575 w 2974975"/>
              <a:gd name="connsiteY2" fmla="*/ 447675 h 5695950"/>
              <a:gd name="connsiteX3" fmla="*/ 2676525 w 2974975"/>
              <a:gd name="connsiteY3" fmla="*/ 0 h 5695950"/>
              <a:gd name="connsiteX4" fmla="*/ 2974975 w 2974975"/>
              <a:gd name="connsiteY4" fmla="*/ 45720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676525 w 2974975"/>
              <a:gd name="connsiteY3" fmla="*/ 0 h 5695950"/>
              <a:gd name="connsiteX4" fmla="*/ 2974975 w 2974975"/>
              <a:gd name="connsiteY4" fmla="*/ 45720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676525 w 2974975"/>
              <a:gd name="connsiteY3" fmla="*/ 0 h 5695950"/>
              <a:gd name="connsiteX4" fmla="*/ 2974975 w 2974975"/>
              <a:gd name="connsiteY4" fmla="*/ 52705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720975 w 2974975"/>
              <a:gd name="connsiteY3" fmla="*/ 0 h 5695950"/>
              <a:gd name="connsiteX4" fmla="*/ 2974975 w 2974975"/>
              <a:gd name="connsiteY4" fmla="*/ 52705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720975 w 2974975"/>
              <a:gd name="connsiteY3" fmla="*/ 0 h 5695950"/>
              <a:gd name="connsiteX4" fmla="*/ 2974975 w 2974975"/>
              <a:gd name="connsiteY4" fmla="*/ 527050 h 5695950"/>
              <a:gd name="connsiteX5" fmla="*/ 2787650 w 2974975"/>
              <a:gd name="connsiteY5" fmla="*/ 482600 h 5695950"/>
              <a:gd name="connsiteX6" fmla="*/ 0 w 2974975"/>
              <a:gd name="connsiteY6" fmla="*/ 5695950 h 5695950"/>
              <a:gd name="connsiteX0" fmla="*/ 0 w 2968625"/>
              <a:gd name="connsiteY0" fmla="*/ 5695950 h 5695950"/>
              <a:gd name="connsiteX1" fmla="*/ 2466975 w 2968625"/>
              <a:gd name="connsiteY1" fmla="*/ 447675 h 5695950"/>
              <a:gd name="connsiteX2" fmla="*/ 2308225 w 2968625"/>
              <a:gd name="connsiteY2" fmla="*/ 428625 h 5695950"/>
              <a:gd name="connsiteX3" fmla="*/ 27209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68625"/>
              <a:gd name="connsiteY0" fmla="*/ 5695950 h 5695950"/>
              <a:gd name="connsiteX1" fmla="*/ 2466975 w 2968625"/>
              <a:gd name="connsiteY1" fmla="*/ 447675 h 5695950"/>
              <a:gd name="connsiteX2" fmla="*/ 2308225 w 2968625"/>
              <a:gd name="connsiteY2" fmla="*/ 428625 h 5695950"/>
              <a:gd name="connsiteX3" fmla="*/ 27463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68625"/>
              <a:gd name="connsiteY0" fmla="*/ 5695950 h 5695950"/>
              <a:gd name="connsiteX1" fmla="*/ 2473325 w 2968625"/>
              <a:gd name="connsiteY1" fmla="*/ 434975 h 5695950"/>
              <a:gd name="connsiteX2" fmla="*/ 2308225 w 2968625"/>
              <a:gd name="connsiteY2" fmla="*/ 428625 h 5695950"/>
              <a:gd name="connsiteX3" fmla="*/ 27463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68625"/>
              <a:gd name="connsiteY0" fmla="*/ 5695950 h 5695950"/>
              <a:gd name="connsiteX1" fmla="*/ 2473325 w 2968625"/>
              <a:gd name="connsiteY1" fmla="*/ 434975 h 5695950"/>
              <a:gd name="connsiteX2" fmla="*/ 2308225 w 2968625"/>
              <a:gd name="connsiteY2" fmla="*/ 422275 h 5695950"/>
              <a:gd name="connsiteX3" fmla="*/ 27463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55925"/>
              <a:gd name="connsiteY0" fmla="*/ 5695950 h 5695950"/>
              <a:gd name="connsiteX1" fmla="*/ 2473325 w 2955925"/>
              <a:gd name="connsiteY1" fmla="*/ 434975 h 5695950"/>
              <a:gd name="connsiteX2" fmla="*/ 2308225 w 2955925"/>
              <a:gd name="connsiteY2" fmla="*/ 422275 h 5695950"/>
              <a:gd name="connsiteX3" fmla="*/ 2746375 w 2955925"/>
              <a:gd name="connsiteY3" fmla="*/ 0 h 5695950"/>
              <a:gd name="connsiteX4" fmla="*/ 2955925 w 2955925"/>
              <a:gd name="connsiteY4" fmla="*/ 546100 h 5695950"/>
              <a:gd name="connsiteX5" fmla="*/ 2787650 w 2955925"/>
              <a:gd name="connsiteY5" fmla="*/ 482600 h 5695950"/>
              <a:gd name="connsiteX6" fmla="*/ 0 w 2955925"/>
              <a:gd name="connsiteY6" fmla="*/ 5695950 h 56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925" h="5695950">
                <a:moveTo>
                  <a:pt x="0" y="5695950"/>
                </a:moveTo>
                <a:cubicBezTo>
                  <a:pt x="1060450" y="4260850"/>
                  <a:pt x="1936750" y="2260600"/>
                  <a:pt x="2473325" y="434975"/>
                </a:cubicBezTo>
                <a:lnTo>
                  <a:pt x="2308225" y="422275"/>
                </a:lnTo>
                <a:lnTo>
                  <a:pt x="2746375" y="0"/>
                </a:lnTo>
                <a:lnTo>
                  <a:pt x="2955925" y="546100"/>
                </a:lnTo>
                <a:lnTo>
                  <a:pt x="2787650" y="482600"/>
                </a:lnTo>
                <a:cubicBezTo>
                  <a:pt x="2254250" y="2390775"/>
                  <a:pt x="1365885" y="4656455"/>
                  <a:pt x="0" y="5695950"/>
                </a:cubicBezTo>
                <a:close/>
              </a:path>
            </a:pathLst>
          </a:custGeom>
          <a:gradFill>
            <a:gsLst>
              <a:gs pos="100000">
                <a:srgbClr val="C6E0E8"/>
              </a:gs>
              <a:gs pos="0">
                <a:srgbClr val="0083A2"/>
              </a:gs>
            </a:gsLst>
            <a:lin ang="5400000" scaled="0"/>
          </a:gradFill>
          <a:ln w="12700" cap="flat" cmpd="sng" algn="ctr">
            <a:noFill/>
            <a:prstDash val="solid"/>
            <a:miter lim="800000"/>
          </a:ln>
          <a:effectLst/>
        </p:spPr>
        <p:txBody>
          <a:bodyPr rtlCol="0" anchor="ctr"/>
          <a:lstStyle/>
          <a:p>
            <a:pPr algn="ctr"/>
            <a:endParaRPr sz="726" kern="0" dirty="0">
              <a:latin typeface="Calibri" panose="020F0502020204030204"/>
            </a:endParaRPr>
          </a:p>
        </p:txBody>
      </p:sp>
      <p:sp>
        <p:nvSpPr>
          <p:cNvPr id="33" name="Freeform 32"/>
          <p:cNvSpPr/>
          <p:nvPr/>
        </p:nvSpPr>
        <p:spPr bwMode="gray">
          <a:xfrm>
            <a:off x="4765037" y="4417428"/>
            <a:ext cx="720651" cy="545184"/>
          </a:xfrm>
          <a:custGeom>
            <a:avLst/>
            <a:gdLst>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05125"/>
              <a:gd name="connsiteY0" fmla="*/ 5695950 h 5695950"/>
              <a:gd name="connsiteX1" fmla="*/ 2466975 w 2905125"/>
              <a:gd name="connsiteY1" fmla="*/ 447675 h 5695950"/>
              <a:gd name="connsiteX2" fmla="*/ 2314575 w 2905125"/>
              <a:gd name="connsiteY2" fmla="*/ 447675 h 5695950"/>
              <a:gd name="connsiteX3" fmla="*/ 2676525 w 2905125"/>
              <a:gd name="connsiteY3" fmla="*/ 0 h 5695950"/>
              <a:gd name="connsiteX4" fmla="*/ 2905125 w 2905125"/>
              <a:gd name="connsiteY4" fmla="*/ 457200 h 5695950"/>
              <a:gd name="connsiteX5" fmla="*/ 2800350 w 2905125"/>
              <a:gd name="connsiteY5" fmla="*/ 457200 h 5695950"/>
              <a:gd name="connsiteX6" fmla="*/ 0 w 2905125"/>
              <a:gd name="connsiteY6" fmla="*/ 5695950 h 5695950"/>
              <a:gd name="connsiteX0" fmla="*/ 0 w 2974975"/>
              <a:gd name="connsiteY0" fmla="*/ 5695950 h 5695950"/>
              <a:gd name="connsiteX1" fmla="*/ 2466975 w 2974975"/>
              <a:gd name="connsiteY1" fmla="*/ 447675 h 5695950"/>
              <a:gd name="connsiteX2" fmla="*/ 2314575 w 2974975"/>
              <a:gd name="connsiteY2" fmla="*/ 447675 h 5695950"/>
              <a:gd name="connsiteX3" fmla="*/ 2676525 w 2974975"/>
              <a:gd name="connsiteY3" fmla="*/ 0 h 5695950"/>
              <a:gd name="connsiteX4" fmla="*/ 2974975 w 2974975"/>
              <a:gd name="connsiteY4" fmla="*/ 45720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676525 w 2974975"/>
              <a:gd name="connsiteY3" fmla="*/ 0 h 5695950"/>
              <a:gd name="connsiteX4" fmla="*/ 2974975 w 2974975"/>
              <a:gd name="connsiteY4" fmla="*/ 45720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676525 w 2974975"/>
              <a:gd name="connsiteY3" fmla="*/ 0 h 5695950"/>
              <a:gd name="connsiteX4" fmla="*/ 2974975 w 2974975"/>
              <a:gd name="connsiteY4" fmla="*/ 52705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720975 w 2974975"/>
              <a:gd name="connsiteY3" fmla="*/ 0 h 5695950"/>
              <a:gd name="connsiteX4" fmla="*/ 2974975 w 2974975"/>
              <a:gd name="connsiteY4" fmla="*/ 527050 h 5695950"/>
              <a:gd name="connsiteX5" fmla="*/ 2800350 w 2974975"/>
              <a:gd name="connsiteY5" fmla="*/ 457200 h 5695950"/>
              <a:gd name="connsiteX6" fmla="*/ 0 w 2974975"/>
              <a:gd name="connsiteY6" fmla="*/ 5695950 h 5695950"/>
              <a:gd name="connsiteX0" fmla="*/ 0 w 2974975"/>
              <a:gd name="connsiteY0" fmla="*/ 5695950 h 5695950"/>
              <a:gd name="connsiteX1" fmla="*/ 2466975 w 2974975"/>
              <a:gd name="connsiteY1" fmla="*/ 447675 h 5695950"/>
              <a:gd name="connsiteX2" fmla="*/ 2308225 w 2974975"/>
              <a:gd name="connsiteY2" fmla="*/ 428625 h 5695950"/>
              <a:gd name="connsiteX3" fmla="*/ 2720975 w 2974975"/>
              <a:gd name="connsiteY3" fmla="*/ 0 h 5695950"/>
              <a:gd name="connsiteX4" fmla="*/ 2974975 w 2974975"/>
              <a:gd name="connsiteY4" fmla="*/ 527050 h 5695950"/>
              <a:gd name="connsiteX5" fmla="*/ 2787650 w 2974975"/>
              <a:gd name="connsiteY5" fmla="*/ 482600 h 5695950"/>
              <a:gd name="connsiteX6" fmla="*/ 0 w 2974975"/>
              <a:gd name="connsiteY6" fmla="*/ 5695950 h 5695950"/>
              <a:gd name="connsiteX0" fmla="*/ 0 w 2968625"/>
              <a:gd name="connsiteY0" fmla="*/ 5695950 h 5695950"/>
              <a:gd name="connsiteX1" fmla="*/ 2466975 w 2968625"/>
              <a:gd name="connsiteY1" fmla="*/ 447675 h 5695950"/>
              <a:gd name="connsiteX2" fmla="*/ 2308225 w 2968625"/>
              <a:gd name="connsiteY2" fmla="*/ 428625 h 5695950"/>
              <a:gd name="connsiteX3" fmla="*/ 27209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68625"/>
              <a:gd name="connsiteY0" fmla="*/ 5695950 h 5695950"/>
              <a:gd name="connsiteX1" fmla="*/ 2466975 w 2968625"/>
              <a:gd name="connsiteY1" fmla="*/ 447675 h 5695950"/>
              <a:gd name="connsiteX2" fmla="*/ 2308225 w 2968625"/>
              <a:gd name="connsiteY2" fmla="*/ 428625 h 5695950"/>
              <a:gd name="connsiteX3" fmla="*/ 27463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68625"/>
              <a:gd name="connsiteY0" fmla="*/ 5695950 h 5695950"/>
              <a:gd name="connsiteX1" fmla="*/ 2473325 w 2968625"/>
              <a:gd name="connsiteY1" fmla="*/ 434975 h 5695950"/>
              <a:gd name="connsiteX2" fmla="*/ 2308225 w 2968625"/>
              <a:gd name="connsiteY2" fmla="*/ 428625 h 5695950"/>
              <a:gd name="connsiteX3" fmla="*/ 27463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68625"/>
              <a:gd name="connsiteY0" fmla="*/ 5695950 h 5695950"/>
              <a:gd name="connsiteX1" fmla="*/ 2473325 w 2968625"/>
              <a:gd name="connsiteY1" fmla="*/ 434975 h 5695950"/>
              <a:gd name="connsiteX2" fmla="*/ 2308225 w 2968625"/>
              <a:gd name="connsiteY2" fmla="*/ 422275 h 5695950"/>
              <a:gd name="connsiteX3" fmla="*/ 2746375 w 2968625"/>
              <a:gd name="connsiteY3" fmla="*/ 0 h 5695950"/>
              <a:gd name="connsiteX4" fmla="*/ 2968625 w 2968625"/>
              <a:gd name="connsiteY4" fmla="*/ 533400 h 5695950"/>
              <a:gd name="connsiteX5" fmla="*/ 2787650 w 2968625"/>
              <a:gd name="connsiteY5" fmla="*/ 482600 h 5695950"/>
              <a:gd name="connsiteX6" fmla="*/ 0 w 2968625"/>
              <a:gd name="connsiteY6" fmla="*/ 5695950 h 5695950"/>
              <a:gd name="connsiteX0" fmla="*/ 0 w 2955925"/>
              <a:gd name="connsiteY0" fmla="*/ 5695950 h 5695950"/>
              <a:gd name="connsiteX1" fmla="*/ 2473325 w 2955925"/>
              <a:gd name="connsiteY1" fmla="*/ 434975 h 5695950"/>
              <a:gd name="connsiteX2" fmla="*/ 2308225 w 2955925"/>
              <a:gd name="connsiteY2" fmla="*/ 422275 h 5695950"/>
              <a:gd name="connsiteX3" fmla="*/ 2746375 w 2955925"/>
              <a:gd name="connsiteY3" fmla="*/ 0 h 5695950"/>
              <a:gd name="connsiteX4" fmla="*/ 2955925 w 2955925"/>
              <a:gd name="connsiteY4" fmla="*/ 546100 h 5695950"/>
              <a:gd name="connsiteX5" fmla="*/ 2787650 w 2955925"/>
              <a:gd name="connsiteY5" fmla="*/ 482600 h 5695950"/>
              <a:gd name="connsiteX6" fmla="*/ 0 w 2955925"/>
              <a:gd name="connsiteY6" fmla="*/ 5695950 h 56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925" h="5695950">
                <a:moveTo>
                  <a:pt x="0" y="5695950"/>
                </a:moveTo>
                <a:cubicBezTo>
                  <a:pt x="1060450" y="4260850"/>
                  <a:pt x="1936750" y="2260600"/>
                  <a:pt x="2473325" y="434975"/>
                </a:cubicBezTo>
                <a:lnTo>
                  <a:pt x="2308225" y="422275"/>
                </a:lnTo>
                <a:lnTo>
                  <a:pt x="2746375" y="0"/>
                </a:lnTo>
                <a:lnTo>
                  <a:pt x="2955925" y="546100"/>
                </a:lnTo>
                <a:lnTo>
                  <a:pt x="2787650" y="482600"/>
                </a:lnTo>
                <a:cubicBezTo>
                  <a:pt x="2254250" y="2390775"/>
                  <a:pt x="1365885" y="4656455"/>
                  <a:pt x="0" y="5695950"/>
                </a:cubicBezTo>
                <a:close/>
              </a:path>
            </a:pathLst>
          </a:custGeom>
          <a:gradFill>
            <a:gsLst>
              <a:gs pos="100000">
                <a:srgbClr val="C6E0E8"/>
              </a:gs>
              <a:gs pos="0">
                <a:srgbClr val="0083A2"/>
              </a:gs>
            </a:gsLst>
            <a:lin ang="5400000" scaled="0"/>
          </a:gradFill>
          <a:ln w="12700" cap="flat" cmpd="sng" algn="ctr">
            <a:noFill/>
            <a:prstDash val="solid"/>
            <a:miter lim="800000"/>
          </a:ln>
          <a:effectLst/>
        </p:spPr>
        <p:txBody>
          <a:bodyPr rtlCol="0" anchor="ctr"/>
          <a:lstStyle/>
          <a:p>
            <a:pPr algn="ctr"/>
            <a:endParaRPr sz="726" kern="0" dirty="0">
              <a:latin typeface="Calibri" panose="020F0502020204030204"/>
            </a:endParaRPr>
          </a:p>
        </p:txBody>
      </p:sp>
      <p:sp>
        <p:nvSpPr>
          <p:cNvPr id="34" name="TextBox 33"/>
          <p:cNvSpPr txBox="1"/>
          <p:nvPr>
            <p:custDataLst>
              <p:tags r:id="rId25"/>
            </p:custDataLst>
          </p:nvPr>
        </p:nvSpPr>
        <p:spPr>
          <a:xfrm>
            <a:off x="3779533" y="1841997"/>
            <a:ext cx="785793" cy="217880"/>
          </a:xfrm>
          <a:prstGeom prst="rect">
            <a:avLst/>
          </a:prstGeom>
          <a:noFill/>
        </p:spPr>
        <p:txBody>
          <a:bodyPr wrap="none" rtlCol="0">
            <a:spAutoFit/>
          </a:bodyPr>
          <a:lstStyle/>
          <a:p>
            <a:pPr algn="ctr">
              <a:spcBef>
                <a:spcPts val="1415"/>
              </a:spcBef>
            </a:pPr>
            <a:r>
              <a:rPr lang="en-US" sz="816" b="1" dirty="0"/>
              <a:t>(US$ millions)</a:t>
            </a:r>
          </a:p>
        </p:txBody>
      </p:sp>
      <p:sp>
        <p:nvSpPr>
          <p:cNvPr id="35" name="TextBox 34"/>
          <p:cNvSpPr txBox="1"/>
          <p:nvPr>
            <p:custDataLst>
              <p:tags r:id="rId26"/>
            </p:custDataLst>
          </p:nvPr>
        </p:nvSpPr>
        <p:spPr>
          <a:xfrm>
            <a:off x="1582092" y="1832338"/>
            <a:ext cx="785793" cy="217880"/>
          </a:xfrm>
          <a:prstGeom prst="rect">
            <a:avLst/>
          </a:prstGeom>
          <a:noFill/>
        </p:spPr>
        <p:txBody>
          <a:bodyPr wrap="none" rtlCol="0">
            <a:spAutoFit/>
          </a:bodyPr>
          <a:lstStyle/>
          <a:p>
            <a:pPr algn="ctr">
              <a:spcBef>
                <a:spcPts val="1415"/>
              </a:spcBef>
            </a:pPr>
            <a:r>
              <a:rPr lang="en-US" sz="816" b="1" dirty="0"/>
              <a:t>(US$ millions)</a:t>
            </a:r>
          </a:p>
        </p:txBody>
      </p:sp>
      <p:sp>
        <p:nvSpPr>
          <p:cNvPr id="36" name="Textbox - with 1st bullet"/>
          <p:cNvSpPr>
            <a:spLocks noGrp="1"/>
          </p:cNvSpPr>
          <p:nvPr>
            <p:custDataLst>
              <p:tags r:id="rId27"/>
            </p:custDataLst>
          </p:nvPr>
        </p:nvSpPr>
        <p:spPr>
          <a:xfrm>
            <a:off x="6301217" y="4369066"/>
            <a:ext cx="4288775" cy="1564809"/>
          </a:xfrm>
          <a:prstGeom prst="rect">
            <a:avLst/>
          </a:prstGeom>
        </p:spPr>
        <p:txBody>
          <a:bodyPr vert="horz" wrap="square" lIns="0" tIns="41476" rIns="0" bIns="41476" rtlCol="0">
            <a:spAutoFit/>
          </a:bodyPr>
          <a:lst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54"/>
              </a:spcBef>
              <a:spcAft>
                <a:spcPts val="272"/>
              </a:spcAft>
              <a:buClr>
                <a:srgbClr val="83D4C8"/>
              </a:buClr>
              <a:buSzPct val="120000"/>
              <a:buFont typeface="Wingdings" panose="05000000000000000000" pitchFamily="2" charset="2"/>
              <a:buChar char="ü"/>
            </a:pPr>
            <a:r>
              <a:rPr lang="en-US" altLang="zh-CN" sz="1089" b="1" dirty="0">
                <a:latin typeface="Arial" panose="020B0604020202020204" pitchFamily="34" charset="0"/>
                <a:cs typeface="Arial" panose="020B0604020202020204" pitchFamily="34" charset="0"/>
              </a:rPr>
              <a:t>High visibility of future growth</a:t>
            </a:r>
          </a:p>
          <a:p>
            <a:pPr lvl="1">
              <a:spcBef>
                <a:spcPts val="454"/>
              </a:spcBef>
              <a:spcAft>
                <a:spcPts val="272"/>
              </a:spcAft>
              <a:buClr>
                <a:srgbClr val="83D4C8"/>
              </a:buClr>
              <a:buSzPct val="120000"/>
              <a:buFont typeface="Wingdings" panose="05000000000000000000" pitchFamily="2" charset="2"/>
              <a:buChar char="§"/>
            </a:pPr>
            <a:r>
              <a:rPr lang="en-US" sz="1089" b="1" dirty="0">
                <a:latin typeface="Arial" panose="020B0604020202020204" pitchFamily="34" charset="0"/>
                <a:cs typeface="Arial" panose="020B0604020202020204" pitchFamily="34" charset="0"/>
              </a:rPr>
              <a:t>Contracted future revenue of approximately US$68.72 million </a:t>
            </a:r>
            <a:r>
              <a:rPr lang="en-US" sz="1089" b="1" baseline="30000" dirty="0">
                <a:latin typeface="Arial" panose="020B0604020202020204" pitchFamily="34" charset="0"/>
                <a:cs typeface="Arial" panose="020B0604020202020204" pitchFamily="34" charset="0"/>
              </a:rPr>
              <a:t>(2)</a:t>
            </a:r>
          </a:p>
          <a:p>
            <a:pPr>
              <a:spcBef>
                <a:spcPts val="454"/>
              </a:spcBef>
              <a:spcAft>
                <a:spcPts val="272"/>
              </a:spcAft>
              <a:buClr>
                <a:srgbClr val="83D4C8"/>
              </a:buClr>
              <a:buSzPct val="120000"/>
              <a:buFont typeface="Wingdings" panose="05000000000000000000" pitchFamily="2" charset="2"/>
              <a:buChar char="ü"/>
            </a:pPr>
            <a:r>
              <a:rPr lang="en-US" altLang="zh-CN" sz="1089" b="1" dirty="0">
                <a:latin typeface="Arial" panose="020B0604020202020204" pitchFamily="34" charset="0"/>
                <a:cs typeface="Arial" panose="020B0604020202020204" pitchFamily="34" charset="0"/>
              </a:rPr>
              <a:t>Involvement in first-to-market generic drugs </a:t>
            </a:r>
          </a:p>
          <a:p>
            <a:pPr lvl="1">
              <a:spcBef>
                <a:spcPts val="454"/>
              </a:spcBef>
              <a:spcAft>
                <a:spcPts val="272"/>
              </a:spcAft>
              <a:buClr>
                <a:srgbClr val="83D4C8"/>
              </a:buClr>
              <a:buSzPct val="120000"/>
              <a:buFont typeface="Wingdings" panose="05000000000000000000" pitchFamily="2" charset="2"/>
              <a:buChar char="§"/>
            </a:pPr>
            <a:r>
              <a:rPr lang="en-US" altLang="zh-CN" sz="1089" b="1" dirty="0">
                <a:latin typeface="Arial" panose="020B0604020202020204" pitchFamily="34" charset="0"/>
                <a:cs typeface="Arial" panose="020B0604020202020204" pitchFamily="34" charset="0"/>
              </a:rPr>
              <a:t>China’s </a:t>
            </a:r>
            <a:r>
              <a:rPr lang="en-US" sz="1089" b="1" dirty="0">
                <a:latin typeface="Arial" panose="020B0604020202020204" pitchFamily="34" charset="0"/>
                <a:cs typeface="Arial" panose="020B0604020202020204" pitchFamily="34" charset="0"/>
              </a:rPr>
              <a:t>first generic version of a drug approved by the US FDA and subsequent approval by the China FDA through the consistency evaluation waiver program</a:t>
            </a:r>
          </a:p>
        </p:txBody>
      </p:sp>
      <p:sp>
        <p:nvSpPr>
          <p:cNvPr id="37" name="Oval 36"/>
          <p:cNvSpPr/>
          <p:nvPr>
            <p:custDataLst>
              <p:tags r:id="rId28"/>
            </p:custDataLst>
          </p:nvPr>
        </p:nvSpPr>
        <p:spPr bwMode="auto">
          <a:xfrm>
            <a:off x="178292" y="231121"/>
            <a:ext cx="331230" cy="331230"/>
          </a:xfrm>
          <a:prstGeom prst="ellipse">
            <a:avLst/>
          </a:prstGeom>
          <a:solidFill>
            <a:srgbClr val="1C3D6E"/>
          </a:solidFill>
          <a:ln w="19050" cap="flat" cmpd="sng" algn="ctr">
            <a:solidFill>
              <a:srgbClr val="FFFFFF"/>
            </a:solidFill>
            <a:prstDash val="solid"/>
            <a:round/>
            <a:headEnd type="none" w="med" len="med"/>
            <a:tailEnd type="none" w="med" len="med"/>
          </a:ln>
          <a:effectLst/>
        </p:spPr>
        <p:txBody>
          <a:bodyPr vert="horz" wrap="square" lIns="82953" tIns="41476" rIns="82953" bIns="41476" numCol="1" rtlCol="0" anchor="ctr" anchorCtr="0" compatLnSpc="1">
            <a:prstTxWarp prst="textNoShape">
              <a:avLst/>
            </a:prstTxWarp>
          </a:bodyPr>
          <a:lstStyle/>
          <a:p>
            <a:pPr algn="ctr" defTabSz="829544" eaLnBrk="0" fontAlgn="base" hangingPunct="0">
              <a:spcBef>
                <a:spcPct val="0"/>
              </a:spcBef>
              <a:spcAft>
                <a:spcPct val="0"/>
              </a:spcAft>
            </a:pPr>
            <a:r>
              <a:rPr lang="en-US" sz="1452" b="1" dirty="0">
                <a:solidFill>
                  <a:schemeClr val="bg1"/>
                </a:solidFill>
                <a:latin typeface="Calibri" pitchFamily="34" charset="0"/>
                <a:cs typeface="Calibri" pitchFamily="34" charset="0"/>
              </a:rPr>
              <a:t>4</a:t>
            </a:r>
          </a:p>
        </p:txBody>
      </p:sp>
      <p:pic>
        <p:nvPicPr>
          <p:cNvPr id="1026" name="Picture 2" descr="Image result for luye pharma logo"/>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21866" b="19467"/>
          <a:stretch/>
        </p:blipFill>
        <p:spPr bwMode="auto">
          <a:xfrm>
            <a:off x="8936212" y="3565336"/>
            <a:ext cx="1349719" cy="5655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5464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OCKED" val="False"/>
</p:tagLst>
</file>

<file path=ppt/tags/tag10.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DEFAULTHEIGHT" val="23.5"/>
  <p:tag name="DEFAULTWIDTH" val="504"/>
  <p:tag name="DEFAULTTOP" val="97"/>
  <p:tag name="DEFAULTLEFT" val="234"/>
  <p:tag name="ISLOCKED" val="False"/>
</p:tagLst>
</file>

<file path=ppt/tags/tag100.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Lst>
</file>

<file path=ppt/tags/tag101.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DEFAULTHEIGHT" val="23.5"/>
  <p:tag name="DEFAULTWIDTH" val="504"/>
  <p:tag name="DEFAULTTOP" val="97"/>
  <p:tag name="DEFAULTLEFT" val="234"/>
  <p:tag name="ISLOCKED" val="False"/>
</p:tagLst>
</file>

<file path=ppt/tags/tag102.xml><?xml version="1.0" encoding="utf-8"?>
<p:tagLst xmlns:a="http://schemas.openxmlformats.org/drawingml/2006/main" xmlns:r="http://schemas.openxmlformats.org/officeDocument/2006/relationships" xmlns:p="http://schemas.openxmlformats.org/presentationml/2006/main">
  <p:tag name="DEFAULTLEFT" val="p310!5062"/>
  <p:tag name="DEFAULTTOP" val="p358!3499"/>
  <p:tag name="DEFAULTWIDTH" val="p61!140"/>
  <p:tag name="DEFAULTHEIGHT" val="p61!2000"/>
  <p:tag name="ISLOCKED" val="True"/>
</p:tagLst>
</file>

<file path=ppt/tags/tag103.xml><?xml version="1.0" encoding="utf-8"?>
<p:tagLst xmlns:a="http://schemas.openxmlformats.org/drawingml/2006/main" xmlns:r="http://schemas.openxmlformats.org/officeDocument/2006/relationships" xmlns:p="http://schemas.openxmlformats.org/presentationml/2006/main">
  <p:tag name="DEFAULTLEFT" val="p282!6975"/>
  <p:tag name="DEFAULTTOP" val="p420!2294"/>
  <p:tag name="DEFAULTWIDTH" val="p117!3600"/>
  <p:tag name="DEFAULTHEIGHT" val="p55!7391"/>
  <p:tag name="ISLOCKED" val="True"/>
</p:tagLst>
</file>

<file path=ppt/tags/tag104.xml><?xml version="1.0" encoding="utf-8"?>
<p:tagLst xmlns:a="http://schemas.openxmlformats.org/drawingml/2006/main" xmlns:r="http://schemas.openxmlformats.org/officeDocument/2006/relationships" xmlns:p="http://schemas.openxmlformats.org/presentationml/2006/main">
  <p:tag name="DEFAULTLEFT" val="p185!9161"/>
  <p:tag name="DEFAULTTOP" val="p358!3499"/>
  <p:tag name="DEFAULTWIDTH" val="p60!8114"/>
  <p:tag name="DEFAULTHEIGHT" val="p61!2000"/>
  <p:tag name="ISLOCKED" val="True"/>
</p:tagLst>
</file>

<file path=ppt/tags/tag105.xml><?xml version="1.0" encoding="utf-8"?>
<p:tagLst xmlns:a="http://schemas.openxmlformats.org/drawingml/2006/main" xmlns:r="http://schemas.openxmlformats.org/officeDocument/2006/relationships" xmlns:p="http://schemas.openxmlformats.org/presentationml/2006/main">
  <p:tag name="DEFAULTLEFT" val="p157!4175"/>
  <p:tag name="DEFAULTTOP" val="p420!2294"/>
  <p:tag name="DEFAULTWIDTH" val="p117!3600"/>
  <p:tag name="DEFAULTHEIGHT" val="p55!7391"/>
  <p:tag name="ISLOCKED" val="True"/>
</p:tagLst>
</file>

<file path=ppt/tags/tag106.xml><?xml version="1.0" encoding="utf-8"?>
<p:tagLst xmlns:a="http://schemas.openxmlformats.org/drawingml/2006/main" xmlns:r="http://schemas.openxmlformats.org/officeDocument/2006/relationships" xmlns:p="http://schemas.openxmlformats.org/presentationml/2006/main">
  <p:tag name="DEFAULTLEFT" val="p407!9775"/>
  <p:tag name="DEFAULTTOP" val="p420!2294"/>
  <p:tag name="DEFAULTWIDTH" val="p117!3600"/>
  <p:tag name="DEFAULTHEIGHT" val="p43!6219"/>
  <p:tag name="ISLOCKED" val="True"/>
</p:tagLst>
</file>

<file path=ppt/tags/tag107.xml><?xml version="1.0" encoding="utf-8"?>
<p:tagLst xmlns:a="http://schemas.openxmlformats.org/drawingml/2006/main" xmlns:r="http://schemas.openxmlformats.org/officeDocument/2006/relationships" xmlns:p="http://schemas.openxmlformats.org/presentationml/2006/main">
  <p:tag name="DEFAULTLEFT" val="p32!1375"/>
  <p:tag name="DEFAULTTOP" val="p420!2294"/>
  <p:tag name="DEFAULTWIDTH" val="p117!3600"/>
  <p:tag name="DEFAULTHEIGHT" val="p43!6219"/>
  <p:tag name="ISLOCKED" val="True"/>
</p:tagLst>
</file>

<file path=ppt/tags/tag108.xml><?xml version="1.0" encoding="utf-8"?>
<p:tagLst xmlns:a="http://schemas.openxmlformats.org/drawingml/2006/main" xmlns:r="http://schemas.openxmlformats.org/officeDocument/2006/relationships" xmlns:p="http://schemas.openxmlformats.org/presentationml/2006/main">
  <p:tag name="DEFAULTLEFT" val="p435!2988"/>
  <p:tag name="DEFAULTTOP" val="p358!3499"/>
  <p:tag name="DEFAULTWIDTH" val="p61!2773"/>
  <p:tag name="DEFAULTHEIGHT" val="p61!2000"/>
  <p:tag name="ISLOCKED" val="True"/>
</p:tagLst>
</file>

<file path=ppt/tags/tag109.xml><?xml version="1.0" encoding="utf-8"?>
<p:tagLst xmlns:a="http://schemas.openxmlformats.org/drawingml/2006/main" xmlns:r="http://schemas.openxmlformats.org/officeDocument/2006/relationships" xmlns:p="http://schemas.openxmlformats.org/presentationml/2006/main">
  <p:tag name="DEFAULTLEFT" val="p60!9375"/>
  <p:tag name="DEFAULTTOP" val="p358!3499"/>
  <p:tag name="DEFAULTWIDTH" val="p61!2000"/>
  <p:tag name="DEFAULTHEIGHT" val="p61!2000"/>
  <p:tag name="ISLOCKED" val="True"/>
</p:tagLst>
</file>

<file path=ppt/tags/tag11.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Lst>
</file>

<file path=ppt/tags/tag110.xml><?xml version="1.0" encoding="utf-8"?>
<p:tagLst xmlns:a="http://schemas.openxmlformats.org/drawingml/2006/main" xmlns:r="http://schemas.openxmlformats.org/officeDocument/2006/relationships" xmlns:p="http://schemas.openxmlformats.org/presentationml/2006/main">
  <p:tag name="DEFAULTLEFT" val="p641!5262"/>
  <p:tag name="DEFAULTTOP" val="p127!4382"/>
  <p:tag name="DEFAULTWIDTH" val="p61!3826"/>
  <p:tag name="DEFAULTHEIGHT" val="p61!2000"/>
  <p:tag name="ISLOCKED" val="True"/>
</p:tagLst>
</file>

<file path=ppt/tags/tag111.xml><?xml version="1.0" encoding="utf-8"?>
<p:tagLst xmlns:a="http://schemas.openxmlformats.org/drawingml/2006/main" xmlns:r="http://schemas.openxmlformats.org/officeDocument/2006/relationships" xmlns:p="http://schemas.openxmlformats.org/presentationml/2006/main">
  <p:tag name="DEFAULTLEFT" val="p612!8175"/>
  <p:tag name="DEFAULTTOP" val="p190!2902"/>
  <p:tag name="DEFAULTWIDTH" val="p118!8000"/>
  <p:tag name="DEFAULTHEIGHT" val="p31!5047"/>
  <p:tag name="ISLOCKED" val="True"/>
</p:tagLst>
</file>

<file path=ppt/tags/tag112.xml><?xml version="1.0" encoding="utf-8"?>
<p:tagLst xmlns:a="http://schemas.openxmlformats.org/drawingml/2006/main" xmlns:r="http://schemas.openxmlformats.org/officeDocument/2006/relationships" xmlns:p="http://schemas.openxmlformats.org/presentationml/2006/main">
  <p:tag name="DEFAULTLEFT" val="p174!5305"/>
  <p:tag name="DEFAULTTOP" val="p490!3400"/>
  <p:tag name="DEFAULTWIDTH" val="p83!1339"/>
  <p:tag name="DEFAULTHEIGHT" val="p21!2668"/>
  <p:tag name="ISLOCKED" val="True"/>
</p:tagLst>
</file>

<file path=ppt/tags/tag113.xml><?xml version="1.0" encoding="utf-8"?>
<p:tagLst xmlns:a="http://schemas.openxmlformats.org/drawingml/2006/main" xmlns:r="http://schemas.openxmlformats.org/officeDocument/2006/relationships" xmlns:p="http://schemas.openxmlformats.org/presentationml/2006/main">
  <p:tag name="DEFAULTLEFT" val="p174!7752"/>
  <p:tag name="DEFAULTTOP" val="p525!6747"/>
  <p:tag name="DEFAULTWIDTH" val="p82!6446"/>
  <p:tag name="DEFAULTHEIGHT" val="p19!2003"/>
  <p:tag name="ISLOCKED" val="True"/>
</p:tagLst>
</file>

<file path=ppt/tags/tag114.xml><?xml version="1.0" encoding="utf-8"?>
<p:tagLst xmlns:a="http://schemas.openxmlformats.org/drawingml/2006/main" xmlns:r="http://schemas.openxmlformats.org/officeDocument/2006/relationships" xmlns:p="http://schemas.openxmlformats.org/presentationml/2006/main">
  <p:tag name="DEFAULTLEFT" val="p423!9016"/>
  <p:tag name="DEFAULTTOP" val="p493!3075"/>
  <p:tag name="DEFAULTWIDTH" val="p84!719"/>
  <p:tag name="DEFAULTHEIGHT" val="p23!9086"/>
  <p:tag name="ISLOCKED" val="True"/>
</p:tagLst>
</file>

<file path=ppt/tags/tag115.xml><?xml version="1.0" encoding="utf-8"?>
<p:tagLst xmlns:a="http://schemas.openxmlformats.org/drawingml/2006/main" xmlns:r="http://schemas.openxmlformats.org/officeDocument/2006/relationships" xmlns:p="http://schemas.openxmlformats.org/presentationml/2006/main">
  <p:tag name="DEFAULTLEFT" val="p418!9769"/>
  <p:tag name="DEFAULTTOP" val="p526!7511"/>
  <p:tag name="DEFAULTWIDTH" val="p93!9212"/>
  <p:tag name="DEFAULTHEIGHT" val="p22!2489"/>
  <p:tag name="ISLOCKED" val="True"/>
</p:tagLst>
</file>

<file path=ppt/tags/tag116.xml><?xml version="1.0" encoding="utf-8"?>
<p:tagLst xmlns:a="http://schemas.openxmlformats.org/drawingml/2006/main" xmlns:r="http://schemas.openxmlformats.org/officeDocument/2006/relationships" xmlns:p="http://schemas.openxmlformats.org/presentationml/2006/main">
  <p:tag name="DEFAULTLEFT" val="p101!2470"/>
  <p:tag name="DEFAULTTOP" val="p494!8471"/>
  <p:tag name="DEFAULTWIDTH" val="p43!6185"/>
  <p:tag name="DEFAULTHEIGHT" val="p23!9064"/>
  <p:tag name="ISLOCKED" val="True"/>
</p:tagLst>
</file>

<file path=ppt/tags/tag117.xml><?xml version="1.0" encoding="utf-8"?>
<p:tagLst xmlns:a="http://schemas.openxmlformats.org/drawingml/2006/main" xmlns:r="http://schemas.openxmlformats.org/officeDocument/2006/relationships" xmlns:p="http://schemas.openxmlformats.org/presentationml/2006/main">
  <p:tag name="DEFAULTLEFT" val="p38!2095"/>
  <p:tag name="DEFAULTTOP" val="p497!6191"/>
  <p:tag name="DEFAULTWIDTH" val="p57!9060"/>
  <p:tag name="DEFAULTHEIGHT" val="p18!3623"/>
  <p:tag name="ISLOCKED" val="True"/>
</p:tagLst>
</file>

<file path=ppt/tags/tag118.xml><?xml version="1.0" encoding="utf-8"?>
<p:tagLst xmlns:a="http://schemas.openxmlformats.org/drawingml/2006/main" xmlns:r="http://schemas.openxmlformats.org/officeDocument/2006/relationships" xmlns:p="http://schemas.openxmlformats.org/presentationml/2006/main">
  <p:tag name="DEFAULTLEFT" val="p32!1375"/>
  <p:tag name="DEFAULTTOP" val="p86!2500"/>
  <p:tag name="DEFAULTWIDTH" val="p493!2000"/>
  <p:tag name="DEFAULTHEIGHT" val="p25!2000"/>
  <p:tag name="ISLOCKED" val="True"/>
</p:tagLst>
</file>

<file path=ppt/tags/tag119.xml><?xml version="1.0" encoding="utf-8"?>
<p:tagLst xmlns:a="http://schemas.openxmlformats.org/drawingml/2006/main" xmlns:r="http://schemas.openxmlformats.org/officeDocument/2006/relationships" xmlns:p="http://schemas.openxmlformats.org/presentationml/2006/main">
  <p:tag name="DEFAULTLEFT" val="p533!9774"/>
  <p:tag name="DEFAULTTOP" val="p86!2500"/>
  <p:tag name="DEFAULTWIDTH" val="p275!7600"/>
  <p:tag name="DEFAULTHEIGHT" val="p25!2000"/>
  <p:tag name="ISLOCKED" val="True"/>
</p:tagLst>
</file>

<file path=ppt/tags/tag1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120.xml><?xml version="1.0" encoding="utf-8"?>
<p:tagLst xmlns:a="http://schemas.openxmlformats.org/drawingml/2006/main" xmlns:r="http://schemas.openxmlformats.org/officeDocument/2006/relationships" xmlns:p="http://schemas.openxmlformats.org/presentationml/2006/main">
  <p:tag name="DEFAULTLEFT" val="p297!5775"/>
  <p:tag name="DEFAULTTOP" val="p508!1999"/>
  <p:tag name="DEFAULTWIDTH" val="p87!6001"/>
  <p:tag name="DEFAULTHEIGHT" val="p24!9769"/>
  <p:tag name="ISLOCKED" val="True"/>
</p:tagLst>
</file>

<file path=ppt/tags/tag121.xml><?xml version="1.0" encoding="utf-8"?>
<p:tagLst xmlns:a="http://schemas.openxmlformats.org/drawingml/2006/main" xmlns:r="http://schemas.openxmlformats.org/officeDocument/2006/relationships" xmlns:p="http://schemas.openxmlformats.org/presentationml/2006/main">
  <p:tag name="DEFAULTLEFT" val="p52!5376"/>
  <p:tag name="DEFAULTTOP" val="p528!7547"/>
  <p:tag name="DEFAULTWIDTH" val="p77!9999"/>
  <p:tag name="DEFAULTHEIGHT" val="p15!3846"/>
  <p:tag name="ISLOCKED" val="True"/>
</p:tagLst>
</file>

<file path=ppt/tags/tag12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32!1375"/>
  <p:tag name="DEFAULTTOP" val="p193!3361"/>
  <p:tag name="DEFAULTWIDTH" val="p158!4000"/>
  <p:tag name="DEFAULTHEIGHT" val="p87!7284"/>
  <p:tag name="ISLOCKED" val="True"/>
</p:tagLst>
</file>

<file path=ppt/tags/tag12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32!1375"/>
  <p:tag name="DEFAULTTOP" val="p193!3361"/>
  <p:tag name="DEFAULTWIDTH" val="p158!4000"/>
  <p:tag name="DEFAULTHEIGHT" val="p87!7284"/>
  <p:tag name="ISLOCKED" val="True"/>
</p:tagLst>
</file>

<file path=ppt/tags/tag12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32!1375"/>
  <p:tag name="DEFAULTTOP" val="p193!3361"/>
  <p:tag name="DEFAULTWIDTH" val="p158!4000"/>
  <p:tag name="DEFAULTHEIGHT" val="p87!7284"/>
  <p:tag name="ISLOCKED" val="True"/>
</p:tagLst>
</file>

<file path=ppt/tags/tag12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32!1375"/>
  <p:tag name="DEFAULTTOP" val="p193!3361"/>
  <p:tag name="DEFAULTWIDTH" val="p158!4000"/>
  <p:tag name="DEFAULTHEIGHT" val="p87!7284"/>
  <p:tag name="ISLOCKED" val="True"/>
</p:tagLst>
</file>

<file path=ppt/tags/tag12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13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5.xml><?xml version="1.0" encoding="utf-8"?>
<p:tagLst xmlns:a="http://schemas.openxmlformats.org/drawingml/2006/main" xmlns:r="http://schemas.openxmlformats.org/officeDocument/2006/relationships" xmlns:p="http://schemas.openxmlformats.org/presentationml/2006/main">
  <p:tag name="ISLOCKED" val="False"/>
</p:tagLst>
</file>

<file path=ppt/tags/tag136.xml><?xml version="1.0" encoding="utf-8"?>
<p:tagLst xmlns:a="http://schemas.openxmlformats.org/drawingml/2006/main" xmlns:r="http://schemas.openxmlformats.org/officeDocument/2006/relationships" xmlns:p="http://schemas.openxmlformats.org/presentationml/2006/main">
  <p:tag name="DEFAULTLEFT" val="p40!1226"/>
  <p:tag name="DEFAULTTOP" val="p311!4722"/>
  <p:tag name="DEFAULTWIDTH" val="p72!4142"/>
  <p:tag name="DEFAULTHEIGHT" val="p14!6784"/>
  <p:tag name="ISLOCKED" val="True"/>
</p:tagLst>
</file>

<file path=ppt/tags/tag137.xml><?xml version="1.0" encoding="utf-8"?>
<p:tagLst xmlns:a="http://schemas.openxmlformats.org/drawingml/2006/main" xmlns:r="http://schemas.openxmlformats.org/officeDocument/2006/relationships" xmlns:p="http://schemas.openxmlformats.org/presentationml/2006/main">
  <p:tag name="DEFAULTLEFT" val="p119!2867"/>
  <p:tag name="DEFAULTTOP" val="p310!9650"/>
  <p:tag name="DEFAULTWIDTH" val="p63!2657"/>
  <p:tag name="DEFAULTHEIGHT" val="p15!6929"/>
  <p:tag name="ISLOCKED" val="True"/>
</p:tagLst>
</file>

<file path=ppt/tags/tag1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xml><?xml version="1.0" encoding="utf-8"?>
<p:tagLst xmlns:a="http://schemas.openxmlformats.org/drawingml/2006/main" xmlns:r="http://schemas.openxmlformats.org/officeDocument/2006/relationships" xmlns:p="http://schemas.openxmlformats.org/presentationml/2006/main">
  <p:tag name="ISLOCKED" val="False"/>
</p:tagLst>
</file>

<file path=ppt/tags/tag140.xml><?xml version="1.0" encoding="utf-8"?>
<p:tagLst xmlns:a="http://schemas.openxmlformats.org/drawingml/2006/main" xmlns:r="http://schemas.openxmlformats.org/officeDocument/2006/relationships" xmlns:p="http://schemas.openxmlformats.org/presentationml/2006/main">
  <p:tag name="DEFAULTLEFT" val="p199!5375"/>
  <p:tag name="DEFAULTTOP" val="p118!4999"/>
  <p:tag name="DEFAULTWIDTH" val="p158!4000"/>
  <p:tag name="DEFAULTHEIGHT" val="p223!2000"/>
  <p:tag name="ISLOCKED" val="True"/>
</p:tagLst>
</file>

<file path=ppt/tags/tag141.xml><?xml version="1.0" encoding="utf-8"?>
<p:tagLst xmlns:a="http://schemas.openxmlformats.org/drawingml/2006/main" xmlns:r="http://schemas.openxmlformats.org/officeDocument/2006/relationships" xmlns:p="http://schemas.openxmlformats.org/presentationml/2006/main">
  <p:tag name="DEFAULTLEFT" val="p204!376"/>
  <p:tag name="DEFAULTTOP" val="p125!1000"/>
  <p:tag name="DEFAULTWIDTH" val="p61!2604"/>
  <p:tag name="DEFAULTHEIGHT" val="p61!2000"/>
  <p:tag name="ISLOCKED" val="True"/>
</p:tagLst>
</file>

<file path=ppt/tags/tag14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199!5375"/>
  <p:tag name="DEFAULTTOP" val="p193!3361"/>
  <p:tag name="DEFAULTWIDTH" val="p158!4000"/>
  <p:tag name="DEFAULTHEIGHT" val="p87!7284"/>
  <p:tag name="ISLOCKED" val="True"/>
</p:tagLst>
</file>

<file path=ppt/tags/tag143.xml><?xml version="1.0" encoding="utf-8"?>
<p:tagLst xmlns:a="http://schemas.openxmlformats.org/drawingml/2006/main" xmlns:r="http://schemas.openxmlformats.org/officeDocument/2006/relationships" xmlns:p="http://schemas.openxmlformats.org/presentationml/2006/main">
  <p:tag name="DEFAULTLEFT" val="p221!1965"/>
  <p:tag name="DEFAULTTOP" val="p307!4026"/>
  <p:tag name="DEFAULTWIDTH" val="p53!480"/>
  <p:tag name="DEFAULTHEIGHT" val="p22!8177"/>
  <p:tag name="ISLOCKED" val="True"/>
</p:tagLst>
</file>

<file path=ppt/tags/tag144.xml><?xml version="1.0" encoding="utf-8"?>
<p:tagLst xmlns:a="http://schemas.openxmlformats.org/drawingml/2006/main" xmlns:r="http://schemas.openxmlformats.org/officeDocument/2006/relationships" xmlns:p="http://schemas.openxmlformats.org/presentationml/2006/main">
  <p:tag name="DEFAULTLEFT" val="p265!6500"/>
  <p:tag name="DEFAULTTOP" val="p125!1000"/>
  <p:tag name="DEFAULTWIDTH" val="p92!2875"/>
  <p:tag name="DEFAULTHEIGHT" val="p55!7391"/>
  <p:tag name="ISLOCKED" val="True"/>
</p:tagLst>
</file>

<file path=ppt/tags/tag145.xml><?xml version="1.0" encoding="utf-8"?>
<p:tagLst xmlns:a="http://schemas.openxmlformats.org/drawingml/2006/main" xmlns:r="http://schemas.openxmlformats.org/officeDocument/2006/relationships" xmlns:p="http://schemas.openxmlformats.org/presentationml/2006/main">
  <p:tag name="DEFAULTLEFT" val="p366!9375"/>
  <p:tag name="DEFAULTTOP" val="p118!4999"/>
  <p:tag name="DEFAULTWIDTH" val="p158!4000"/>
  <p:tag name="DEFAULTHEIGHT" val="p223!2000"/>
  <p:tag name="ISLOCKED" val="True"/>
</p:tagLst>
</file>

<file path=ppt/tags/tag146.xml><?xml version="1.0" encoding="utf-8"?>
<p:tagLst xmlns:a="http://schemas.openxmlformats.org/drawingml/2006/main" xmlns:r="http://schemas.openxmlformats.org/officeDocument/2006/relationships" xmlns:p="http://schemas.openxmlformats.org/presentationml/2006/main">
  <p:tag name="DEFAULTLEFT" val="p371!4375"/>
  <p:tag name="DEFAULTTOP" val="p125!1000"/>
  <p:tag name="DEFAULTWIDTH" val="p61!1998"/>
  <p:tag name="DEFAULTHEIGHT" val="p61!2000"/>
  <p:tag name="ISLOCKED" val="True"/>
</p:tagLst>
</file>

<file path=ppt/tags/tag147.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366!9375"/>
  <p:tag name="DEFAULTTOP" val="p193!3361"/>
  <p:tag name="DEFAULTWIDTH" val="p158!4000"/>
  <p:tag name="DEFAULTHEIGHT" val="p111!9628"/>
  <p:tag name="ISLOCKED" val="True"/>
</p:tagLst>
</file>

<file path=ppt/tags/tag148.xml><?xml version="1.0" encoding="utf-8"?>
<p:tagLst xmlns:a="http://schemas.openxmlformats.org/drawingml/2006/main" xmlns:r="http://schemas.openxmlformats.org/officeDocument/2006/relationships" xmlns:p="http://schemas.openxmlformats.org/presentationml/2006/main">
  <p:tag name="DEFAULTLEFT" val="p433!500"/>
  <p:tag name="DEFAULTTOP" val="p125!1000"/>
  <p:tag name="DEFAULTWIDTH" val="p92!2875"/>
  <p:tag name="DEFAULTHEIGHT" val="p43!6219"/>
  <p:tag name="ISLOCKED" val="True"/>
</p:tagLst>
</file>

<file path=ppt/tags/tag14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ISLOCKED" val="False"/>
</p:tagLst>
</file>

<file path=ppt/tags/tag150.xml><?xml version="1.0" encoding="utf-8"?>
<p:tagLst xmlns:a="http://schemas.openxmlformats.org/drawingml/2006/main" xmlns:r="http://schemas.openxmlformats.org/officeDocument/2006/relationships" xmlns:p="http://schemas.openxmlformats.org/presentationml/2006/main">
  <p:tag name="DEFAULTLEFT" val="p32!1375"/>
  <p:tag name="DEFAULTTOP" val="p118!4999"/>
  <p:tag name="DEFAULTWIDTH" val="p158!4000"/>
  <p:tag name="DEFAULTHEIGHT" val="p223!2000"/>
  <p:tag name="ISLOCKED" val="True"/>
</p:tagLst>
</file>

<file path=ppt/tags/tag151.xml><?xml version="1.0" encoding="utf-8"?>
<p:tagLst xmlns:a="http://schemas.openxmlformats.org/drawingml/2006/main" xmlns:r="http://schemas.openxmlformats.org/officeDocument/2006/relationships" xmlns:p="http://schemas.openxmlformats.org/presentationml/2006/main">
  <p:tag name="DEFAULTLEFT" val="p36!6375"/>
  <p:tag name="DEFAULTTOP" val="p125!1000"/>
  <p:tag name="DEFAULTWIDTH" val="p61!3827"/>
  <p:tag name="DEFAULTHEIGHT" val="p61!2000"/>
  <p:tag name="ISLOCKED" val="True"/>
</p:tagLst>
</file>

<file path=ppt/tags/tag15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DEFAULTLEFT" val="p32!1375"/>
  <p:tag name="DEFAULTTOP" val="p193!3361"/>
  <p:tag name="DEFAULTWIDTH" val="p158!4000"/>
  <p:tag name="DEFAULTHEIGHT" val="p87!7284"/>
  <p:tag name="ISLOCKED" val="True"/>
</p:tagLst>
</file>

<file path=ppt/tags/tag153.xml><?xml version="1.0" encoding="utf-8"?>
<p:tagLst xmlns:a="http://schemas.openxmlformats.org/drawingml/2006/main" xmlns:r="http://schemas.openxmlformats.org/officeDocument/2006/relationships" xmlns:p="http://schemas.openxmlformats.org/presentationml/2006/main">
  <p:tag name="DEFAULTLEFT" val="p98!2500"/>
  <p:tag name="DEFAULTTOP" val="p125!1000"/>
  <p:tag name="DEFAULTWIDTH" val="p92!2875"/>
  <p:tag name="DEFAULTHEIGHT" val="p43!6219"/>
  <p:tag name="ISLOCKED" val="True"/>
</p:tagLst>
</file>

<file path=ppt/tags/tag154.xml><?xml version="1.0" encoding="utf-8"?>
<p:tagLst xmlns:a="http://schemas.openxmlformats.org/drawingml/2006/main" xmlns:r="http://schemas.openxmlformats.org/officeDocument/2006/relationships" xmlns:p="http://schemas.openxmlformats.org/presentationml/2006/main">
  <p:tag name="DEFAULTLEFT" val="p40!1226"/>
  <p:tag name="DEFAULTTOP" val="p311!4722"/>
  <p:tag name="DEFAULTWIDTH" val="p72!4142"/>
  <p:tag name="DEFAULTHEIGHT" val="p14!6784"/>
  <p:tag name="ISLOCKED" val="True"/>
</p:tagLst>
</file>

<file path=ppt/tags/tag155.xml><?xml version="1.0" encoding="utf-8"?>
<p:tagLst xmlns:a="http://schemas.openxmlformats.org/drawingml/2006/main" xmlns:r="http://schemas.openxmlformats.org/officeDocument/2006/relationships" xmlns:p="http://schemas.openxmlformats.org/presentationml/2006/main">
  <p:tag name="DEFAULTLEFT" val="p119!2867"/>
  <p:tag name="DEFAULTTOP" val="p310!9650"/>
  <p:tag name="DEFAULTWIDTH" val="p63!2657"/>
  <p:tag name="DEFAULTHEIGHT" val="p15!6929"/>
  <p:tag name="ISLOCKED" val="True"/>
</p:tagLst>
</file>

<file path=ppt/tags/tag15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7.xml><?xml version="1.0" encoding="utf-8"?>
<p:tagLst xmlns:a="http://schemas.openxmlformats.org/drawingml/2006/main" xmlns:r="http://schemas.openxmlformats.org/officeDocument/2006/relationships" xmlns:p="http://schemas.openxmlformats.org/presentationml/2006/main">
  <p:tag name="DEFAULTLEFT" val="p28!800"/>
  <p:tag name="DEFAULTTOP" val="p533!9984"/>
  <p:tag name="DEFAULTWIDTH" val="p152!9276"/>
  <p:tag name="DEFAULTHEIGHT" val="p39!5000"/>
  <p:tag name="ISLOCKED" val="True"/>
  <p:tag name="JAZZ" val="Bank of America Merrill Lynch Logo Cover"/>
  <p:tag name="SLIDEELEMTYPE" val="98"/>
  <p:tag name="JAZZCOMPLIANT" val="True"/>
</p:tagLst>
</file>

<file path=ppt/tags/tag16.xml><?xml version="1.0" encoding="utf-8"?>
<p:tagLst xmlns:a="http://schemas.openxmlformats.org/drawingml/2006/main" xmlns:r="http://schemas.openxmlformats.org/officeDocument/2006/relationships" xmlns:p="http://schemas.openxmlformats.org/presentationml/2006/main">
  <p:tag name="ISLOCKED" val="False"/>
</p:tagLst>
</file>

<file path=ppt/tags/tag17.xml><?xml version="1.0" encoding="utf-8"?>
<p:tagLst xmlns:a="http://schemas.openxmlformats.org/drawingml/2006/main" xmlns:r="http://schemas.openxmlformats.org/officeDocument/2006/relationships" xmlns:p="http://schemas.openxmlformats.org/presentationml/2006/main">
  <p:tag name="ISLOCKED" val="False"/>
</p:tagLst>
</file>

<file path=ppt/tags/tag18.xml><?xml version="1.0" encoding="utf-8"?>
<p:tagLst xmlns:a="http://schemas.openxmlformats.org/drawingml/2006/main" xmlns:r="http://schemas.openxmlformats.org/officeDocument/2006/relationships" xmlns:p="http://schemas.openxmlformats.org/presentationml/2006/main">
  <p:tag name="ISLOCKED" val="False"/>
</p:tagLst>
</file>

<file path=ppt/tags/tag19.xml><?xml version="1.0" encoding="utf-8"?>
<p:tagLst xmlns:a="http://schemas.openxmlformats.org/drawingml/2006/main" xmlns:r="http://schemas.openxmlformats.org/officeDocument/2006/relationships" xmlns:p="http://schemas.openxmlformats.org/presentationml/2006/main">
  <p:tag name="ISLOCKED" val="False"/>
</p:tagLst>
</file>

<file path=ppt/tags/tag2.xml><?xml version="1.0" encoding="utf-8"?>
<p:tagLst xmlns:a="http://schemas.openxmlformats.org/drawingml/2006/main" xmlns:r="http://schemas.openxmlformats.org/officeDocument/2006/relationships" xmlns:p="http://schemas.openxmlformats.org/presentationml/2006/main">
  <p:tag name="ISLOCKED" val="False"/>
</p:tagLst>
</file>

<file path=ppt/tags/tag20.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2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22.xml><?xml version="1.0" encoding="utf-8"?>
<p:tagLst xmlns:a="http://schemas.openxmlformats.org/drawingml/2006/main" xmlns:r="http://schemas.openxmlformats.org/officeDocument/2006/relationships" xmlns:p="http://schemas.openxmlformats.org/presentationml/2006/main">
  <p:tag name="ISLOCKED" val="False"/>
</p:tagLst>
</file>

<file path=ppt/tags/tag23.xml><?xml version="1.0" encoding="utf-8"?>
<p:tagLst xmlns:a="http://schemas.openxmlformats.org/drawingml/2006/main" xmlns:r="http://schemas.openxmlformats.org/officeDocument/2006/relationships" xmlns:p="http://schemas.openxmlformats.org/presentationml/2006/main">
  <p:tag name="ISLOCKED" val="False"/>
</p:tagLst>
</file>

<file path=ppt/tags/tag2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25.xml><?xml version="1.0" encoding="utf-8"?>
<p:tagLst xmlns:a="http://schemas.openxmlformats.org/drawingml/2006/main" xmlns:r="http://schemas.openxmlformats.org/officeDocument/2006/relationships" xmlns:p="http://schemas.openxmlformats.org/presentationml/2006/main">
  <p:tag name="ISLOCKED" val="False"/>
</p:tagLst>
</file>

<file path=ppt/tags/tag2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27.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HEIGHT" val="p0"/>
  <p:tag name="DEFAULTWIDTH" val="p0"/>
  <p:tag name="DEFAULTTOP" val="p0"/>
  <p:tag name="DEFAULTLEFT" val="p0"/>
  <p:tag name="ISLOCKED" val="False"/>
</p:tagLst>
</file>

<file path=ppt/tags/tag28.xml><?xml version="1.0" encoding="utf-8"?>
<p:tagLst xmlns:a="http://schemas.openxmlformats.org/drawingml/2006/main" xmlns:r="http://schemas.openxmlformats.org/officeDocument/2006/relationships" xmlns:p="http://schemas.openxmlformats.org/presentationml/2006/main">
  <p:tag name="ISLOCKED" val="False"/>
</p:tagLst>
</file>

<file path=ppt/tags/tag29.xml><?xml version="1.0" encoding="utf-8"?>
<p:tagLst xmlns:a="http://schemas.openxmlformats.org/drawingml/2006/main" xmlns:r="http://schemas.openxmlformats.org/officeDocument/2006/relationships" xmlns:p="http://schemas.openxmlformats.org/presentationml/2006/main">
  <p:tag name="ISLOCKED" val="False"/>
</p:tagLst>
</file>

<file path=ppt/tags/tag3.xml><?xml version="1.0" encoding="utf-8"?>
<p:tagLst xmlns:a="http://schemas.openxmlformats.org/drawingml/2006/main" xmlns:r="http://schemas.openxmlformats.org/officeDocument/2006/relationships" xmlns:p="http://schemas.openxmlformats.org/presentationml/2006/main">
  <p:tag name="SLIDETYPE" val="7"/>
  <p:tag name="INCLUDEINTOC" val="0"/>
  <p:tag name="WSPAGENUMBER" val="1"/>
  <p:tag name="CREATOR" val="lamk"/>
  <p:tag name="CREATIONDATE" val="Nov. 13, 01"/>
  <p:tag name="CREATION_REGION" val="New York"/>
  <p:tag name="CREATINGOS" val="Windows (32-bit) 4.00"/>
  <p:tag name="CREATINGVERSION" val="8.0b"/>
  <p:tag name="OFFICEBUILD" val="5507 "/>
  <p:tag name="PITCHBOOKBUILD" val="1.2 c"/>
  <p:tag name="SLIDENAME" val="Slide214"/>
  <p:tag name="GUID" val="FEFA4DD9-D85D-11D5-8AA9-00D0B7103C13"/>
  <p:tag name="NAME" val="Full Page, Two Objects with Horizontal Split"/>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TAGORIENTATION" val="A4"/>
  <p:tag name="ARRANGETOGRID" val="False"/>
  <p:tag name="SLIDEPAGENUMBER" val="13"/>
</p:tagLst>
</file>

<file path=ppt/tags/tag3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805!8750"/>
  <p:tag name="SLIDETOPMARGIN" val="p36"/>
  <p:tag name="SLIDEBOTTOMMARGIN" val="p559!2500"/>
  <p:tag name="LEFTCOLLEFTMARGIN" val="p36"/>
  <p:tag name="LEFTCOLRIGHTMARGIN" val="p787!8750"/>
  <p:tag name="RIGHTCOLLEFTMARGIN" val="p0"/>
  <p:tag name="RIGHTCOLRIGHTMARGIN" val="p0"/>
  <p:tag name="TAGORIENTATION" val="A4"/>
  <p:tag name="ARRANGETOGRID" val="False"/>
  <p:tag name="LEFTCOLTOPMARGIN" val="p126"/>
  <p:tag name="RIGHTCOLTOPMARGIN" val="p126"/>
  <p:tag name="LEFTCOLBOTTOMMARGIN" val="p489"/>
  <p:tag name="RIGHTCOLBOTTOMMARGIN" val="p489"/>
  <p:tag name="SLIDEPAGENUMBER" val="15"/>
</p:tagLst>
</file>

<file path=ppt/tags/tag31.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ISLOCKED" val="True"/>
  <p:tag name="DEFAULTHEIGHT" val="p5!35"/>
  <p:tag name="DEFAULTWIDTH" val="p843!1693"/>
  <p:tag name="DEFAULTTOP" val="p596!2730"/>
  <p:tag name="DEFAULTLEFT" val="p0"/>
</p:tagLst>
</file>

<file path=ppt/tags/tag32.xml><?xml version="1.0" encoding="utf-8"?>
<p:tagLst xmlns:a="http://schemas.openxmlformats.org/drawingml/2006/main" xmlns:r="http://schemas.openxmlformats.org/officeDocument/2006/relationships" xmlns:p="http://schemas.openxmlformats.org/presentationml/2006/main">
  <p:tag name="ISLOCKED" val="False"/>
</p:tagLst>
</file>

<file path=ppt/tags/tag3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7.xml><?xml version="1.0" encoding="utf-8"?>
<p:tagLst xmlns:a="http://schemas.openxmlformats.org/drawingml/2006/main" xmlns:r="http://schemas.openxmlformats.org/officeDocument/2006/relationships" xmlns:p="http://schemas.openxmlformats.org/presentationml/2006/main">
  <p:tag name="ISLOCKED" val="False"/>
</p:tagLst>
</file>

<file path=ppt/tags/tag38.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Lst>
</file>

<file path=ppt/tags/tag39.xml><?xml version="1.0" encoding="utf-8"?>
<p:tagLst xmlns:a="http://schemas.openxmlformats.org/drawingml/2006/main" xmlns:r="http://schemas.openxmlformats.org/officeDocument/2006/relationships" xmlns:p="http://schemas.openxmlformats.org/presentationml/2006/main">
  <p:tag name="SLIDEELEMTYPE" val="9"/>
  <p:tag name="DEFAULTOFFLEFT" val="-488"/>
  <p:tag name="DEFAULTONLEFT" val="251"/>
  <p:tag name="PRESERVEASPECTRATIO" val="False"/>
  <p:tag name="JAZZCOMPLIANT" val="True"/>
</p:tagLst>
</file>

<file path=ppt/tags/tag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PRINTWIDTH" val="792"/>
  <p:tag name="PRINTHEIGHT" val="3.6"/>
  <p:tag name="ONEMERRILL" val="2"/>
  <p:tag name="JAZZCOMPLIANT" val="True"/>
</p:tagLst>
</file>

<file path=ppt/tags/tag4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805!8750"/>
  <p:tag name="SLIDETOPMARGIN" val="p36"/>
  <p:tag name="SLIDEBOTTOMMARGIN" val="p559!2500"/>
  <p:tag name="LEFTCOLLEFTMARGIN" val="p36"/>
  <p:tag name="LEFTCOLRIGHTMARGIN" val="p787!8750"/>
  <p:tag name="RIGHTCOLLEFTMARGIN" val="p0"/>
  <p:tag name="RIGHTCOLRIGHTMARGIN" val="p0"/>
  <p:tag name="TAGORIENTATION" val="A4"/>
  <p:tag name="ARRANGETOGRID" val="False"/>
  <p:tag name="LEFTCOLTOPMARGIN" val="p126"/>
  <p:tag name="RIGHTCOLTOPMARGIN" val="p126"/>
  <p:tag name="LEFTCOLBOTTOMMARGIN" val="p518"/>
  <p:tag name="RIGHTCOLBOTTOMMARGIN" val="p518"/>
  <p:tag name="SLIDEPAGENUMBER" val="16"/>
</p:tagLst>
</file>

<file path=ppt/tags/tag41.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ISLOCKED" val="True"/>
  <p:tag name="JAZZCOMPLIANT" val="True"/>
  <p:tag name="DEFAULTLEFT" val="p0"/>
  <p:tag name="DEFAULTTOP" val="p596!2730"/>
  <p:tag name="DEFAULTWIDTH" val="p843!1693"/>
  <p:tag name="DEFAULTHEIGHT" val="p5!35"/>
</p:tagLst>
</file>

<file path=ppt/tags/tag4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4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4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4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4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4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48.xml><?xml version="1.0" encoding="utf-8"?>
<p:tagLst xmlns:a="http://schemas.openxmlformats.org/drawingml/2006/main" xmlns:r="http://schemas.openxmlformats.org/officeDocument/2006/relationships" xmlns:p="http://schemas.openxmlformats.org/presentationml/2006/main">
  <p:tag name="ISLOCKED" val="False"/>
</p:tagLst>
</file>

<file path=ppt/tags/tag49.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08"/>
  <p:tag name="GUID" val="FEFA4DB7-D85D-11D5-8AA9-00D0B7103C13"/>
  <p:tag name="NAME" val="Full Page, Quad"/>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TAGORIENTATION" val="A4"/>
  <p:tag name="ARRANGETOGRID" val="False"/>
  <p:tag name="SLIDEPAGENUMBER" val="17"/>
</p:tagLst>
</file>

<file path=ppt/tags/tag5.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50.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51.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52.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DEFAULTHEIGHT" val="p4"/>
  <p:tag name="DEFAULTWIDTH" val="p792"/>
  <p:tag name="ISLOCKED" val="False"/>
</p:tagLst>
</file>

<file path=ppt/tags/tag5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ISLOCKED" val="False"/>
</p:tagLst>
</file>

<file path=ppt/tags/tag5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ISLOCKED" val="False"/>
</p:tagLst>
</file>

<file path=ppt/tags/tag5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ISLOCKED" val="False"/>
</p:tagLst>
</file>

<file path=ppt/tags/tag56.xml><?xml version="1.0" encoding="utf-8"?>
<p:tagLst xmlns:a="http://schemas.openxmlformats.org/drawingml/2006/main" xmlns:r="http://schemas.openxmlformats.org/officeDocument/2006/relationships" xmlns:p="http://schemas.openxmlformats.org/presentationml/2006/main">
  <p:tag name="BULLETSTYLE" val="BulletStyle"/>
  <p:tag name="SLIDEELEMTYPE" val="2"/>
  <p:tag name="DEFAULTOFFLEFT" val="-524"/>
  <p:tag name="DEFAULTONLEFT" val="234"/>
  <p:tag name="PRESERVEASPECTRATIO" val="False"/>
  <p:tag name="ONEMERRILL" val="2"/>
  <p:tag name="JAZZCOMPLIANT" val="True"/>
  <p:tag name="DEFAULTHEIGHT" val="23.5"/>
  <p:tag name="DEFAULTWIDTH" val="504"/>
  <p:tag name="DEFAULTTOP" val="97"/>
  <p:tag name="DEFAULTLEFT" val="234"/>
  <p:tag name="ISLOCKED" val="False"/>
</p:tagLst>
</file>

<file path=ppt/tags/tag57.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Lst>
</file>

<file path=ppt/tags/tag58.xml><?xml version="1.0" encoding="utf-8"?>
<p:tagLst xmlns:a="http://schemas.openxmlformats.org/drawingml/2006/main" xmlns:r="http://schemas.openxmlformats.org/officeDocument/2006/relationships" xmlns:p="http://schemas.openxmlformats.org/presentationml/2006/main">
  <p:tag name="ISLOCKED" val="False"/>
</p:tagLst>
</file>

<file path=ppt/tags/tag59.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805!8750"/>
  <p:tag name="SLIDETOPMARGIN" val="p36"/>
  <p:tag name="SLIDEBOTTOMMARGIN" val="p559!2500"/>
  <p:tag name="LEFTCOLLEFTMARGIN" val="p36"/>
  <p:tag name="LEFTCOLRIGHTMARGIN" val="p787!8750"/>
  <p:tag name="RIGHTCOLLEFTMARGIN" val="p0"/>
  <p:tag name="RIGHTCOLRIGHTMARGIN" val="p0"/>
  <p:tag name="TAGORIENTATION" val="A4"/>
  <p:tag name="ARRANGETOGRID" val="False"/>
  <p:tag name="LEFTCOLTOPMARGIN" val="p126"/>
  <p:tag name="RIGHTCOLTOPMARGIN" val="p126"/>
  <p:tag name="LEFTCOLBOTTOMMARGIN" val="p518"/>
  <p:tag name="RIGHTCOLBOTTOMMARGIN" val="p518"/>
  <p:tag name="SLIDEPAGENUMBER" val="14"/>
</p:tagLst>
</file>

<file path=ppt/tags/tag60.xml><?xml version="1.0" encoding="utf-8"?>
<p:tagLst xmlns:a="http://schemas.openxmlformats.org/drawingml/2006/main" xmlns:r="http://schemas.openxmlformats.org/officeDocument/2006/relationships" xmlns:p="http://schemas.openxmlformats.org/presentationml/2006/main">
  <p:tag name="ISLOCKED" val="False"/>
</p:tagLst>
</file>

<file path=ppt/tags/tag61.xml><?xml version="1.0" encoding="utf-8"?>
<p:tagLst xmlns:a="http://schemas.openxmlformats.org/drawingml/2006/main" xmlns:r="http://schemas.openxmlformats.org/officeDocument/2006/relationships" xmlns:p="http://schemas.openxmlformats.org/presentationml/2006/main">
  <p:tag name="ISLOCKED" val="False"/>
</p:tagLst>
</file>

<file path=ppt/tags/tag62.xml><?xml version="1.0" encoding="utf-8"?>
<p:tagLst xmlns:a="http://schemas.openxmlformats.org/drawingml/2006/main" xmlns:r="http://schemas.openxmlformats.org/officeDocument/2006/relationships" xmlns:p="http://schemas.openxmlformats.org/presentationml/2006/main">
  <p:tag name="ISLOCKED" val="False"/>
</p:tagLst>
</file>

<file path=ppt/tags/tag63.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64.xml><?xml version="1.0" encoding="utf-8"?>
<p:tagLst xmlns:a="http://schemas.openxmlformats.org/drawingml/2006/main" xmlns:r="http://schemas.openxmlformats.org/officeDocument/2006/relationships" xmlns:p="http://schemas.openxmlformats.org/presentationml/2006/main">
  <p:tag name="ISLOCKED" val="False"/>
</p:tagLst>
</file>

<file path=ppt/tags/tag65.xml><?xml version="1.0" encoding="utf-8"?>
<p:tagLst xmlns:a="http://schemas.openxmlformats.org/drawingml/2006/main" xmlns:r="http://schemas.openxmlformats.org/officeDocument/2006/relationships" xmlns:p="http://schemas.openxmlformats.org/presentationml/2006/main">
  <p:tag name="ISLOCKED" val="False"/>
</p:tagLst>
</file>

<file path=ppt/tags/tag66.xml><?xml version="1.0" encoding="utf-8"?>
<p:tagLst xmlns:a="http://schemas.openxmlformats.org/drawingml/2006/main" xmlns:r="http://schemas.openxmlformats.org/officeDocument/2006/relationships" xmlns:p="http://schemas.openxmlformats.org/presentationml/2006/main">
  <p:tag name="ISLOCKED" val="False"/>
</p:tagLst>
</file>

<file path=ppt/tags/tag67.xml><?xml version="1.0" encoding="utf-8"?>
<p:tagLst xmlns:a="http://schemas.openxmlformats.org/drawingml/2006/main" xmlns:r="http://schemas.openxmlformats.org/officeDocument/2006/relationships" xmlns:p="http://schemas.openxmlformats.org/presentationml/2006/main">
  <p:tag name="ISLOCKED" val="False"/>
</p:tagLst>
</file>

<file path=ppt/tags/tag68.xml><?xml version="1.0" encoding="utf-8"?>
<p:tagLst xmlns:a="http://schemas.openxmlformats.org/drawingml/2006/main" xmlns:r="http://schemas.openxmlformats.org/officeDocument/2006/relationships" xmlns:p="http://schemas.openxmlformats.org/presentationml/2006/main">
  <p:tag name="ISLOCKED" val="False"/>
</p:tagLst>
</file>

<file path=ppt/tags/tag69.xml><?xml version="1.0" encoding="utf-8"?>
<p:tagLst xmlns:a="http://schemas.openxmlformats.org/drawingml/2006/main" xmlns:r="http://schemas.openxmlformats.org/officeDocument/2006/relationships" xmlns:p="http://schemas.openxmlformats.org/presentationml/2006/main">
  <p:tag name="ISLOCKED" val="False"/>
</p:tagLst>
</file>

<file path=ppt/tags/tag7.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HEIGHT" val="p0"/>
  <p:tag name="DEFAULTWIDTH" val="p0"/>
  <p:tag name="DEFAULTTOP" val="p0"/>
  <p:tag name="DEFAULTLEFT" val="p0"/>
  <p:tag name="ISLOCKED" val="False"/>
</p:tagLst>
</file>

<file path=ppt/tags/tag70.xml><?xml version="1.0" encoding="utf-8"?>
<p:tagLst xmlns:a="http://schemas.openxmlformats.org/drawingml/2006/main" xmlns:r="http://schemas.openxmlformats.org/officeDocument/2006/relationships" xmlns:p="http://schemas.openxmlformats.org/presentationml/2006/main">
  <p:tag name="ISLOCKED" val="False"/>
</p:tagLst>
</file>

<file path=ppt/tags/tag71.xml><?xml version="1.0" encoding="utf-8"?>
<p:tagLst xmlns:a="http://schemas.openxmlformats.org/drawingml/2006/main" xmlns:r="http://schemas.openxmlformats.org/officeDocument/2006/relationships" xmlns:p="http://schemas.openxmlformats.org/presentationml/2006/main">
  <p:tag name="ISLOCKED" val="False"/>
</p:tagLst>
</file>

<file path=ppt/tags/tag72.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73.xml><?xml version="1.0" encoding="utf-8"?>
<p:tagLst xmlns:a="http://schemas.openxmlformats.org/drawingml/2006/main" xmlns:r="http://schemas.openxmlformats.org/officeDocument/2006/relationships" xmlns:p="http://schemas.openxmlformats.org/presentationml/2006/main">
  <p:tag name="ISLOCKED" val="False"/>
</p:tagLst>
</file>

<file path=ppt/tags/tag74.xml><?xml version="1.0" encoding="utf-8"?>
<p:tagLst xmlns:a="http://schemas.openxmlformats.org/drawingml/2006/main" xmlns:r="http://schemas.openxmlformats.org/officeDocument/2006/relationships" xmlns:p="http://schemas.openxmlformats.org/presentationml/2006/main">
  <p:tag name="ISLOCKED" val="False"/>
</p:tagLst>
</file>

<file path=ppt/tags/tag75.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HEIGHT" val="p0"/>
  <p:tag name="DEFAULTWIDTH" val="p0"/>
  <p:tag name="DEFAULTTOP" val="p0"/>
  <p:tag name="DEFAULTLEFT" val="p0"/>
  <p:tag name="ISLOCKED" val="False"/>
</p:tagLst>
</file>

<file path=ppt/tags/tag76.xml><?xml version="1.0" encoding="utf-8"?>
<p:tagLst xmlns:a="http://schemas.openxmlformats.org/drawingml/2006/main" xmlns:r="http://schemas.openxmlformats.org/officeDocument/2006/relationships" xmlns:p="http://schemas.openxmlformats.org/presentationml/2006/main">
  <p:tag name="ISLOCKED" val="False"/>
</p:tagLst>
</file>

<file path=ppt/tags/tag7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805!8750"/>
  <p:tag name="SLIDETOPMARGIN" val="p36"/>
  <p:tag name="SLIDEBOTTOMMARGIN" val="p559!2500"/>
  <p:tag name="LEFTCOLLEFTMARGIN" val="p36"/>
  <p:tag name="LEFTCOLRIGHTMARGIN" val="p787!8750"/>
  <p:tag name="RIGHTCOLLEFTMARGIN" val="p0"/>
  <p:tag name="RIGHTCOLRIGHTMARGIN" val="p0"/>
  <p:tag name="TAGORIENTATION" val="A4"/>
  <p:tag name="ARRANGETOGRID" val="False"/>
  <p:tag name="LEFTCOLTOPMARGIN" val="p126"/>
  <p:tag name="RIGHTCOLTOPMARGIN" val="p126"/>
  <p:tag name="LEFTCOLBOTTOMMARGIN" val="p518"/>
  <p:tag name="RIGHTCOLBOTTOMMARGIN" val="p518"/>
  <p:tag name="SLIDEPAGENUMBER" val="18"/>
</p:tagLst>
</file>

<file path=ppt/tags/tag78.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ISLOCKED" val="True"/>
  <p:tag name="JAZZCOMPLIANT" val="True"/>
  <p:tag name="DEFAULTLEFT" val="p0"/>
  <p:tag name="DEFAULTTOP" val="p596!2730"/>
  <p:tag name="DEFAULTWIDTH" val="p843!1693"/>
  <p:tag name="DEFAULTHEIGHT" val="p5!35"/>
</p:tagLst>
</file>

<file path=ppt/tags/tag79.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80.xml><?xml version="1.0" encoding="utf-8"?>
<p:tagLst xmlns:a="http://schemas.openxmlformats.org/drawingml/2006/main" xmlns:r="http://schemas.openxmlformats.org/officeDocument/2006/relationships" xmlns:p="http://schemas.openxmlformats.org/presentationml/2006/main">
  <p:tag name="ISLOCKED" val="False"/>
</p:tagLst>
</file>

<file path=ppt/tags/tag81.xml><?xml version="1.0" encoding="utf-8"?>
<p:tagLst xmlns:a="http://schemas.openxmlformats.org/drawingml/2006/main" xmlns:r="http://schemas.openxmlformats.org/officeDocument/2006/relationships" xmlns:p="http://schemas.openxmlformats.org/presentationml/2006/main">
  <p:tag name="ISLOCKED" val="False"/>
</p:tagLst>
</file>

<file path=ppt/tags/tag82.xml><?xml version="1.0" encoding="utf-8"?>
<p:tagLst xmlns:a="http://schemas.openxmlformats.org/drawingml/2006/main" xmlns:r="http://schemas.openxmlformats.org/officeDocument/2006/relationships" xmlns:p="http://schemas.openxmlformats.org/presentationml/2006/main">
  <p:tag name="ISLOCKED" val="False"/>
</p:tagLst>
</file>

<file path=ppt/tags/tag83.xml><?xml version="1.0" encoding="utf-8"?>
<p:tagLst xmlns:a="http://schemas.openxmlformats.org/drawingml/2006/main" xmlns:r="http://schemas.openxmlformats.org/officeDocument/2006/relationships" xmlns:p="http://schemas.openxmlformats.org/presentationml/2006/main">
  <p:tag name="ISLOCKED" val="False"/>
</p:tagLst>
</file>

<file path=ppt/tags/tag84.xml><?xml version="1.0" encoding="utf-8"?>
<p:tagLst xmlns:a="http://schemas.openxmlformats.org/drawingml/2006/main" xmlns:r="http://schemas.openxmlformats.org/officeDocument/2006/relationships" xmlns:p="http://schemas.openxmlformats.org/presentationml/2006/main">
  <p:tag name="ISLOCKED" val="False"/>
</p:tagLst>
</file>

<file path=ppt/tags/tag85.xml><?xml version="1.0" encoding="utf-8"?>
<p:tagLst xmlns:a="http://schemas.openxmlformats.org/drawingml/2006/main" xmlns:r="http://schemas.openxmlformats.org/officeDocument/2006/relationships" xmlns:p="http://schemas.openxmlformats.org/presentationml/2006/main">
  <p:tag name="ISLOCKED" val="False"/>
</p:tagLst>
</file>

<file path=ppt/tags/tag86.xml><?xml version="1.0" encoding="utf-8"?>
<p:tagLst xmlns:a="http://schemas.openxmlformats.org/drawingml/2006/main" xmlns:r="http://schemas.openxmlformats.org/officeDocument/2006/relationships" xmlns:p="http://schemas.openxmlformats.org/presentationml/2006/main">
  <p:tag name="ISLOCKED" val="False"/>
</p:tagLst>
</file>

<file path=ppt/tags/tag87.xml><?xml version="1.0" encoding="utf-8"?>
<p:tagLst xmlns:a="http://schemas.openxmlformats.org/drawingml/2006/main" xmlns:r="http://schemas.openxmlformats.org/officeDocument/2006/relationships" xmlns:p="http://schemas.openxmlformats.org/presentationml/2006/main">
  <p:tag name="ISLOCKED" val="False"/>
</p:tagLst>
</file>

<file path=ppt/tags/tag88.xml><?xml version="1.0" encoding="utf-8"?>
<p:tagLst xmlns:a="http://schemas.openxmlformats.org/drawingml/2006/main" xmlns:r="http://schemas.openxmlformats.org/officeDocument/2006/relationships" xmlns:p="http://schemas.openxmlformats.org/presentationml/2006/main">
  <p:tag name="ISLOCKED" val="False"/>
</p:tagLst>
</file>

<file path=ppt/tags/tag89.xml><?xml version="1.0" encoding="utf-8"?>
<p:tagLst xmlns:a="http://schemas.openxmlformats.org/drawingml/2006/main" xmlns:r="http://schemas.openxmlformats.org/officeDocument/2006/relationships" xmlns:p="http://schemas.openxmlformats.org/presentationml/2006/main">
  <p:tag name="ISLOCKED" val="False"/>
</p:tagLst>
</file>

<file path=ppt/tags/tag9.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ISLOCKED" val="True"/>
  <p:tag name="DEFAULTHEIGHT" val="p5!35"/>
  <p:tag name="DEFAULTWIDTH" val="p843!1693"/>
  <p:tag name="DEFAULTTOP" val="p596!2730"/>
  <p:tag name="DEFAULTLEFT" val="p0"/>
</p:tagLst>
</file>

<file path=ppt/tags/tag90.xml><?xml version="1.0" encoding="utf-8"?>
<p:tagLst xmlns:a="http://schemas.openxmlformats.org/drawingml/2006/main" xmlns:r="http://schemas.openxmlformats.org/officeDocument/2006/relationships" xmlns:p="http://schemas.openxmlformats.org/presentationml/2006/main">
  <p:tag name="ISLOCKED" val="False"/>
</p:tagLst>
</file>

<file path=ppt/tags/tag91.xml><?xml version="1.0" encoding="utf-8"?>
<p:tagLst xmlns:a="http://schemas.openxmlformats.org/drawingml/2006/main" xmlns:r="http://schemas.openxmlformats.org/officeDocument/2006/relationships" xmlns:p="http://schemas.openxmlformats.org/presentationml/2006/main">
  <p:tag name="PITCHBOOKPALETTE" val="3.5"/>
</p:tagLst>
</file>

<file path=ppt/tags/tag92.xml><?xml version="1.0" encoding="utf-8"?>
<p:tagLst xmlns:a="http://schemas.openxmlformats.org/drawingml/2006/main" xmlns:r="http://schemas.openxmlformats.org/officeDocument/2006/relationships" xmlns:p="http://schemas.openxmlformats.org/presentationml/2006/main">
  <p:tag name="ISLOCKED" val="False"/>
</p:tagLst>
</file>

<file path=ppt/tags/tag9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805!8750"/>
  <p:tag name="SLIDETOPMARGIN" val="p36"/>
  <p:tag name="SLIDEBOTTOMMARGIN" val="p559!2500"/>
  <p:tag name="LEFTCOLLEFTMARGIN" val="p36"/>
  <p:tag name="LEFTCOLRIGHTMARGIN" val="p787!8750"/>
  <p:tag name="RIGHTCOLLEFTMARGIN" val="p0"/>
  <p:tag name="RIGHTCOLRIGHTMARGIN" val="p0"/>
  <p:tag name="ARRANGETOGRID" val="False"/>
  <p:tag name="LEFTCOLTOPMARGIN" val="p126"/>
  <p:tag name="RIGHTCOLTOPMARGIN" val="p126"/>
  <p:tag name="LEFTCOLBOTTOMMARGIN" val="p518"/>
  <p:tag name="RIGHTCOLBOTTOMMARGIN" val="p518"/>
  <p:tag name="TAGORIENTATION" val="A4"/>
  <p:tag name="SLIDEPAGENUMBER" val="19"/>
</p:tagLst>
</file>

<file path=ppt/tags/tag94.xml><?xml version="1.0" encoding="utf-8"?>
<p:tagLst xmlns:a="http://schemas.openxmlformats.org/drawingml/2006/main" xmlns:r="http://schemas.openxmlformats.org/officeDocument/2006/relationships" xmlns:p="http://schemas.openxmlformats.org/presentationml/2006/main">
  <p:tag name="DEFAULTLEFT" val="p534!3375"/>
  <p:tag name="DEFAULTTOP" val="p118!4999"/>
  <p:tag name="DEFAULTWIDTH" val="p275!7600"/>
  <p:tag name="DEFAULTHEIGHT" val="p108!1"/>
  <p:tag name="ISLOCKED" val="True"/>
</p:tagLst>
</file>

<file path=ppt/tags/tag95.xml><?xml version="1.0" encoding="utf-8"?>
<p:tagLst xmlns:a="http://schemas.openxmlformats.org/drawingml/2006/main" xmlns:r="http://schemas.openxmlformats.org/officeDocument/2006/relationships" xmlns:p="http://schemas.openxmlformats.org/presentationml/2006/main">
  <p:tag name="DEFAULTLEFT" val="p157!4175"/>
  <p:tag name="DEFAULTTOP" val="p348!7499"/>
  <p:tag name="DEFAULTWIDTH" val="p117!3600"/>
  <p:tag name="DEFAULTHEIGHT" val="p223!2000"/>
  <p:tag name="ISLOCKED" val="True"/>
</p:tagLst>
</file>

<file path=ppt/tags/tag96.xml><?xml version="1.0" encoding="utf-8"?>
<p:tagLst xmlns:a="http://schemas.openxmlformats.org/drawingml/2006/main" xmlns:r="http://schemas.openxmlformats.org/officeDocument/2006/relationships" xmlns:p="http://schemas.openxmlformats.org/presentationml/2006/main">
  <p:tag name="DEFAULTLEFT" val="p32!1375"/>
  <p:tag name="DEFAULTTOP" val="p348!7499"/>
  <p:tag name="DEFAULTWIDTH" val="p117!3600"/>
  <p:tag name="DEFAULTHEIGHT" val="p223!2000"/>
  <p:tag name="ISLOCKED" val="True"/>
</p:tagLst>
</file>

<file path=ppt/tags/tag97.xml><?xml version="1.0" encoding="utf-8"?>
<p:tagLst xmlns:a="http://schemas.openxmlformats.org/drawingml/2006/main" xmlns:r="http://schemas.openxmlformats.org/officeDocument/2006/relationships" xmlns:p="http://schemas.openxmlformats.org/presentationml/2006/main">
  <p:tag name="DEFAULTLEFT" val="p282!6975"/>
  <p:tag name="DEFAULTTOP" val="p348!7499"/>
  <p:tag name="DEFAULTWIDTH" val="p117!3600"/>
  <p:tag name="DEFAULTHEIGHT" val="p223!2000"/>
  <p:tag name="ISLOCKED" val="True"/>
</p:tagLst>
</file>

<file path=ppt/tags/tag98.xml><?xml version="1.0" encoding="utf-8"?>
<p:tagLst xmlns:a="http://schemas.openxmlformats.org/drawingml/2006/main" xmlns:r="http://schemas.openxmlformats.org/officeDocument/2006/relationships" xmlns:p="http://schemas.openxmlformats.org/presentationml/2006/main">
  <p:tag name="DEFAULTLEFT" val="p407!9775"/>
  <p:tag name="DEFAULTTOP" val="p348!7499"/>
  <p:tag name="DEFAULTWIDTH" val="p117!3600"/>
  <p:tag name="DEFAULTHEIGHT" val="p223!2000"/>
  <p:tag name="ISLOCKED" val="True"/>
</p:tagLst>
</file>

<file path=ppt/tags/tag99.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DEFAULTLEFT" val="p0"/>
  <p:tag name="DEFAULTTOP" val="p596!2730"/>
  <p:tag name="DEFAULTWIDTH" val="p843!1693"/>
  <p:tag name="DEFAULTHEIGHT" val="p3!8905"/>
  <p:tag name="ISLOCKED" val="True"/>
</p:tagLst>
</file>

<file path=ppt/theme/theme1.xml><?xml version="1.0" encoding="utf-8"?>
<a:theme xmlns:a="http://schemas.openxmlformats.org/drawingml/2006/main" name="Frontage Theme 2017">
  <a:themeElements>
    <a:clrScheme name="Frontage Color Scheme">
      <a:dk1>
        <a:srgbClr val="FFFFFF"/>
      </a:dk1>
      <a:lt1>
        <a:srgbClr val="00467F"/>
      </a:lt1>
      <a:dk2>
        <a:srgbClr val="FFFFFF"/>
      </a:dk2>
      <a:lt2>
        <a:srgbClr val="00467F"/>
      </a:lt2>
      <a:accent1>
        <a:srgbClr val="D56127"/>
      </a:accent1>
      <a:accent2>
        <a:srgbClr val="23B1A5"/>
      </a:accent2>
      <a:accent3>
        <a:srgbClr val="3CAEB6"/>
      </a:accent3>
      <a:accent4>
        <a:srgbClr val="8DB530"/>
      </a:accent4>
      <a:accent5>
        <a:srgbClr val="7D6A55"/>
      </a:accent5>
      <a:accent6>
        <a:srgbClr val="A2968A"/>
      </a:accent6>
      <a:hlink>
        <a:srgbClr val="3CAEB6"/>
      </a:hlink>
      <a:folHlink>
        <a:srgbClr val="3CAEB6"/>
      </a:folHlink>
    </a:clrScheme>
    <a:fontScheme name="Arial-Front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age Theme 2017" id="{39F4D459-C2B8-454B-94E6-5B895A666E03}" vid="{67BE981C-4841-4EC4-9975-D38B93F2BB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19184</TotalTime>
  <Words>2712</Words>
  <Application>Microsoft Office PowerPoint</Application>
  <PresentationFormat>Widescreen</PresentationFormat>
  <Paragraphs>408</Paragraphs>
  <Slides>23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微软雅黑</vt:lpstr>
      <vt:lpstr>MS PGothic</vt:lpstr>
      <vt:lpstr>MS PGothic</vt:lpstr>
      <vt:lpstr>Arial</vt:lpstr>
      <vt:lpstr>Arial Black</vt:lpstr>
      <vt:lpstr>Calibri</vt:lpstr>
      <vt:lpstr>Helvetica</vt:lpstr>
      <vt:lpstr>STKaiti</vt:lpstr>
      <vt:lpstr>Symbol</vt:lpstr>
      <vt:lpstr>Wingdings</vt:lpstr>
      <vt:lpstr>ヒラギノ角ゴ Pro W3</vt:lpstr>
      <vt:lpstr>Frontage Theme 2017</vt:lpstr>
      <vt:lpstr>PowerPoint Presentation</vt:lpstr>
      <vt:lpstr>Your Drug Development Partner</vt:lpstr>
      <vt:lpstr>History</vt:lpstr>
      <vt:lpstr>Two Continents, One System</vt:lpstr>
      <vt:lpstr>Our Investment Highlights</vt:lpstr>
      <vt:lpstr>Well positioned in the world’s two largest pharmaceutical markets</vt:lpstr>
      <vt:lpstr>Proven ability to deliver value-add technical expertise</vt:lpstr>
      <vt:lpstr>Effective quality systems and strong track record of regulatory inspections</vt:lpstr>
      <vt:lpstr>Diverse and growing customer base with increasing customer retention</vt:lpstr>
      <vt:lpstr>Strong track record of efficiency and flexibility</vt:lpstr>
      <vt:lpstr>Highly experienced and professional management team</vt:lpstr>
      <vt:lpstr>Technical Capability &amp; Expertise in Drug Development </vt:lpstr>
      <vt:lpstr>Unparalleled Compliance and Quality</vt:lpstr>
      <vt:lpstr>Instrumentation and Facilities</vt:lpstr>
      <vt:lpstr>Drug Development Services</vt:lpstr>
      <vt:lpstr>Agrochemical Services</vt:lpstr>
      <vt:lpstr>DMPK Services</vt:lpstr>
      <vt:lpstr>Preclinical Safety &amp; Toxicology Services</vt:lpstr>
      <vt:lpstr>Bioanalytical Services</vt:lpstr>
      <vt:lpstr>CMC (Chemistry, Manufacturing and Control) Services</vt:lpstr>
      <vt:lpstr>Clinical Services</vt:lpstr>
      <vt:lpstr>Biometric Services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Haywood</dc:creator>
  <cp:lastModifiedBy>Shannon Ryan</cp:lastModifiedBy>
  <cp:revision>1000</cp:revision>
  <dcterms:created xsi:type="dcterms:W3CDTF">2015-05-27T18:12:55Z</dcterms:created>
  <dcterms:modified xsi:type="dcterms:W3CDTF">2019-01-02T16:02:18Z</dcterms:modified>
</cp:coreProperties>
</file>